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37" r:id="rId15"/>
    <p:sldId id="313" r:id="rId16"/>
    <p:sldId id="314" r:id="rId17"/>
    <p:sldId id="338" r:id="rId18"/>
    <p:sldId id="315" r:id="rId19"/>
    <p:sldId id="339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6" r:id="rId40"/>
    <p:sldId id="33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756"/>
    <a:srgbClr val="1D619C"/>
    <a:srgbClr val="7FD8E6"/>
    <a:srgbClr val="C557A8"/>
    <a:srgbClr val="00B2CE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2B9B3B-F76A-44A6-9093-1FED08C39C97}" v="721" dt="2021-10-25T15:33:43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Mason" userId="4ec5fa3b-f5d6-483f-bfe5-5d7b4524c02c" providerId="ADAL" clId="{7C17E2F1-A499-40EF-A548-70D3AC5F2D02}"/>
    <pc:docChg chg="undo custSel modSld">
      <pc:chgData name="Lisa Mason" userId="4ec5fa3b-f5d6-483f-bfe5-5d7b4524c02c" providerId="ADAL" clId="{7C17E2F1-A499-40EF-A548-70D3AC5F2D02}" dt="2021-10-25T15:47:52.343" v="6" actId="1076"/>
      <pc:docMkLst>
        <pc:docMk/>
      </pc:docMkLst>
      <pc:sldChg chg="modSp mod">
        <pc:chgData name="Lisa Mason" userId="4ec5fa3b-f5d6-483f-bfe5-5d7b4524c02c" providerId="ADAL" clId="{7C17E2F1-A499-40EF-A548-70D3AC5F2D02}" dt="2021-10-25T15:47:43.810" v="4" actId="1076"/>
        <pc:sldMkLst>
          <pc:docMk/>
          <pc:sldMk cId="3167750891" sldId="317"/>
        </pc:sldMkLst>
        <pc:spChg chg="mod ord">
          <ac:chgData name="Lisa Mason" userId="4ec5fa3b-f5d6-483f-bfe5-5d7b4524c02c" providerId="ADAL" clId="{7C17E2F1-A499-40EF-A548-70D3AC5F2D02}" dt="2021-10-25T15:47:40.956" v="2" actId="167"/>
          <ac:spMkLst>
            <pc:docMk/>
            <pc:sldMk cId="3167750891" sldId="317"/>
            <ac:spMk id="10" creationId="{DD0632C8-791D-43E4-AB70-E92FE31256B3}"/>
          </ac:spMkLst>
        </pc:spChg>
        <pc:picChg chg="mod">
          <ac:chgData name="Lisa Mason" userId="4ec5fa3b-f5d6-483f-bfe5-5d7b4524c02c" providerId="ADAL" clId="{7C17E2F1-A499-40EF-A548-70D3AC5F2D02}" dt="2021-10-25T15:47:43.810" v="4" actId="1076"/>
          <ac:picMkLst>
            <pc:docMk/>
            <pc:sldMk cId="3167750891" sldId="317"/>
            <ac:picMk id="12" creationId="{E4DDDC3C-4882-411F-A102-45D4F8F191F2}"/>
          </ac:picMkLst>
        </pc:picChg>
      </pc:sldChg>
      <pc:sldChg chg="modSp mod">
        <pc:chgData name="Lisa Mason" userId="4ec5fa3b-f5d6-483f-bfe5-5d7b4524c02c" providerId="ADAL" clId="{7C17E2F1-A499-40EF-A548-70D3AC5F2D02}" dt="2021-10-25T15:47:52.343" v="6" actId="1076"/>
        <pc:sldMkLst>
          <pc:docMk/>
          <pc:sldMk cId="2597429400" sldId="319"/>
        </pc:sldMkLst>
        <pc:picChg chg="mod">
          <ac:chgData name="Lisa Mason" userId="4ec5fa3b-f5d6-483f-bfe5-5d7b4524c02c" providerId="ADAL" clId="{7C17E2F1-A499-40EF-A548-70D3AC5F2D02}" dt="2021-10-25T15:47:52.343" v="6" actId="1076"/>
          <ac:picMkLst>
            <pc:docMk/>
            <pc:sldMk cId="2597429400" sldId="319"/>
            <ac:picMk id="7" creationId="{AB6ED21E-2D25-459E-A313-0F3B826BE8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57845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479314-EB85-474F-95EB-D732FA61E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7CFCE4-0793-47BA-B3B2-883C92A7A271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Apostrophes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12BFA-131E-4BB2-8A6F-E88AE834FDA9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Recognising Apostrophes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1D619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7706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422F3B-081C-4C4B-A912-99715011C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663686-5C56-47F1-9679-E618B1010883}"/>
              </a:ext>
            </a:extLst>
          </p:cNvPr>
          <p:cNvSpPr txBox="1"/>
          <p:nvPr/>
        </p:nvSpPr>
        <p:spPr>
          <a:xfrm>
            <a:off x="261938" y="289357"/>
            <a:ext cx="11712575" cy="11346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the phrases below using a possessive apostrophe. The first one has been done for you.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DCACC-9DA5-4C1E-AE36-C43A1884354A}"/>
              </a:ext>
            </a:extLst>
          </p:cNvPr>
          <p:cNvSpPr txBox="1"/>
          <p:nvPr/>
        </p:nvSpPr>
        <p:spPr>
          <a:xfrm>
            <a:off x="261938" y="1887167"/>
            <a:ext cx="11712574" cy="32060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shoes belonging to mum                         mum’s shoes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bottle belonging to the rabbit                 the </a:t>
            </a:r>
            <a:r>
              <a:rPr kumimoji="0" lang="en-GB" sz="20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 ___     __________ ____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petals belonging to the flower                the </a:t>
            </a:r>
            <a:r>
              <a:rPr kumimoji="0" lang="en-GB" sz="20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 ___     __________ ____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football belonging to the team               the </a:t>
            </a:r>
            <a:r>
              <a:rPr kumimoji="0" lang="en-GB" sz="20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 ___     __________ ____ 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03243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08F2D0-0701-4021-99CA-0DFBAFD06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205E4-735A-4352-9607-3975832163EE}"/>
              </a:ext>
            </a:extLst>
          </p:cNvPr>
          <p:cNvSpPr txBox="1"/>
          <p:nvPr/>
        </p:nvSpPr>
        <p:spPr>
          <a:xfrm>
            <a:off x="261938" y="289357"/>
            <a:ext cx="11712575" cy="11346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the phrases below using a possessive apostrophe. The first one has been done for you.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524CF-70A5-4CBB-90AF-0068AF37E212}"/>
              </a:ext>
            </a:extLst>
          </p:cNvPr>
          <p:cNvSpPr txBox="1"/>
          <p:nvPr/>
        </p:nvSpPr>
        <p:spPr>
          <a:xfrm>
            <a:off x="261938" y="1887166"/>
            <a:ext cx="11712574" cy="32060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shoes belonging to mum                         mum’s shoes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bottle belonging to the rabbit                 the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rabbit’s bottle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petals belonging to the flower                the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flower’s petals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football belonging to the team               the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team’s football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09338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E8945F-E4E0-4B37-B467-BB75E6C22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861737D-71AF-44B5-8BAC-55A1A710A632}"/>
              </a:ext>
            </a:extLst>
          </p:cNvPr>
          <p:cNvCxnSpPr>
            <a:cxnSpLocks/>
          </p:cNvCxnSpPr>
          <p:nvPr/>
        </p:nvCxnSpPr>
        <p:spPr>
          <a:xfrm>
            <a:off x="5320826" y="3689180"/>
            <a:ext cx="0" cy="810228"/>
          </a:xfrm>
          <a:prstGeom prst="straightConnector1">
            <a:avLst/>
          </a:prstGeom>
          <a:ln w="57150">
            <a:solidFill>
              <a:srgbClr val="00B2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833DC2-22E1-4CF4-8B43-C52619AF0E5D}"/>
              </a:ext>
            </a:extLst>
          </p:cNvPr>
          <p:cNvCxnSpPr>
            <a:cxnSpLocks/>
          </p:cNvCxnSpPr>
          <p:nvPr/>
        </p:nvCxnSpPr>
        <p:spPr>
          <a:xfrm>
            <a:off x="2845965" y="3689180"/>
            <a:ext cx="0" cy="810228"/>
          </a:xfrm>
          <a:prstGeom prst="straightConnector1">
            <a:avLst/>
          </a:prstGeom>
          <a:ln w="5715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5EE36B-57A9-4860-9641-0773B82B6794}"/>
              </a:ext>
            </a:extLst>
          </p:cNvPr>
          <p:cNvSpPr/>
          <p:nvPr/>
        </p:nvSpPr>
        <p:spPr>
          <a:xfrm>
            <a:off x="1879660" y="4556085"/>
            <a:ext cx="1932610" cy="810228"/>
          </a:xfrm>
          <a:prstGeom prst="roundRect">
            <a:avLst/>
          </a:prstGeom>
          <a:noFill/>
          <a:ln w="38100">
            <a:solidFill>
              <a:srgbClr val="C5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Apostrophe for contraction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FF74B5-3FAF-45BD-BB03-3B99B658D950}"/>
              </a:ext>
            </a:extLst>
          </p:cNvPr>
          <p:cNvSpPr/>
          <p:nvPr/>
        </p:nvSpPr>
        <p:spPr>
          <a:xfrm>
            <a:off x="4354521" y="4556085"/>
            <a:ext cx="1932610" cy="810228"/>
          </a:xfrm>
          <a:prstGeom prst="roundRect">
            <a:avLst/>
          </a:prstGeom>
          <a:noFill/>
          <a:ln w="3810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Apostrophe for possession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F2D4B-1093-4864-8BEC-04682A310E7F}"/>
              </a:ext>
            </a:extLst>
          </p:cNvPr>
          <p:cNvSpPr txBox="1"/>
          <p:nvPr/>
        </p:nvSpPr>
        <p:spPr>
          <a:xfrm>
            <a:off x="261938" y="289357"/>
            <a:ext cx="11712575" cy="11346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can sometimes be asked to identify whether an apostrophe has been used for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contraction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possession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08EE8-55FB-46C3-8A2C-C56926587DF2}"/>
              </a:ext>
            </a:extLst>
          </p:cNvPr>
          <p:cNvSpPr txBox="1"/>
          <p:nvPr/>
        </p:nvSpPr>
        <p:spPr>
          <a:xfrm>
            <a:off x="261938" y="1751309"/>
            <a:ext cx="11712574" cy="23955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do this, we need to use the information in the words and sentences.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couldn’t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BB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believe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James’s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dog was so small when I met him.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163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E0A083-8ABC-449C-ABEA-209728EC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C4461D-319A-44C9-81DF-7AF8DBE6204A}"/>
              </a:ext>
            </a:extLst>
          </p:cNvPr>
          <p:cNvSpPr/>
          <p:nvPr/>
        </p:nvSpPr>
        <p:spPr>
          <a:xfrm>
            <a:off x="2603500" y="1282700"/>
            <a:ext cx="2476500" cy="533400"/>
          </a:xfrm>
          <a:prstGeom prst="roundRect">
            <a:avLst/>
          </a:prstGeom>
          <a:solidFill>
            <a:srgbClr val="7FD8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possession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1AC655-262B-4A69-A1E1-DAE10FE37D7A}"/>
              </a:ext>
            </a:extLst>
          </p:cNvPr>
          <p:cNvSpPr/>
          <p:nvPr/>
        </p:nvSpPr>
        <p:spPr>
          <a:xfrm>
            <a:off x="5964700" y="1282700"/>
            <a:ext cx="2476500" cy="533400"/>
          </a:xfrm>
          <a:prstGeom prst="roundRect">
            <a:avLst/>
          </a:prstGeom>
          <a:solidFill>
            <a:srgbClr val="7FD8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contraction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CEB32-BC33-4085-991A-28316A441DBD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Label the type of apostrophe used in each of the underlined words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3F0B1-42A6-4AA0-94BD-89C4AA39F009}"/>
              </a:ext>
            </a:extLst>
          </p:cNvPr>
          <p:cNvSpPr txBox="1"/>
          <p:nvPr/>
        </p:nvSpPr>
        <p:spPr>
          <a:xfrm>
            <a:off x="261938" y="2836193"/>
            <a:ext cx="11712574" cy="23955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Phillipa’s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mum started her new job last week.  </a:t>
            </a:r>
            <a:r>
              <a:rPr kumimoji="0" lang="en-GB" sz="20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I’d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lost my jumper in school but my friend found it.  </a:t>
            </a:r>
            <a:r>
              <a:rPr kumimoji="0" lang="en-GB" sz="20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The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child’s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cries were getting louder and louder.  </a:t>
            </a:r>
            <a:r>
              <a:rPr kumimoji="0" lang="en-GB" sz="20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23978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29BF1B-C676-4786-8EA4-746A505CF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C4461D-319A-44C9-81DF-7AF8DBE6204A}"/>
              </a:ext>
            </a:extLst>
          </p:cNvPr>
          <p:cNvSpPr/>
          <p:nvPr/>
        </p:nvSpPr>
        <p:spPr>
          <a:xfrm>
            <a:off x="2603500" y="1282700"/>
            <a:ext cx="2476500" cy="533400"/>
          </a:xfrm>
          <a:prstGeom prst="roundRect">
            <a:avLst/>
          </a:prstGeom>
          <a:solidFill>
            <a:srgbClr val="7FD8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possession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1AC655-262B-4A69-A1E1-DAE10FE37D7A}"/>
              </a:ext>
            </a:extLst>
          </p:cNvPr>
          <p:cNvSpPr/>
          <p:nvPr/>
        </p:nvSpPr>
        <p:spPr>
          <a:xfrm>
            <a:off x="5964700" y="1282700"/>
            <a:ext cx="2476500" cy="533400"/>
          </a:xfrm>
          <a:prstGeom prst="roundRect">
            <a:avLst/>
          </a:prstGeom>
          <a:solidFill>
            <a:srgbClr val="7FD8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contraction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6C82C-5876-4713-81E8-5C5613F18090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Label the type of apostrophe used in each of the underlined words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066D-4314-4F65-A422-E044BF14469E}"/>
              </a:ext>
            </a:extLst>
          </p:cNvPr>
          <p:cNvSpPr txBox="1"/>
          <p:nvPr/>
        </p:nvSpPr>
        <p:spPr>
          <a:xfrm>
            <a:off x="261938" y="2836193"/>
            <a:ext cx="11712574" cy="23955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Phillipa’s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mum started her new job last week.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possession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I’d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lost my jumper in school but my friend found it.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The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child’s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cries were getting louder and louder.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possession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56934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5851D1-6CFA-49C9-941A-BAD0FDAC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604C61-2D41-48E9-8E8F-95FE9A1573DF}"/>
              </a:ext>
            </a:extLst>
          </p:cNvPr>
          <p:cNvSpPr/>
          <p:nvPr/>
        </p:nvSpPr>
        <p:spPr>
          <a:xfrm>
            <a:off x="491210" y="1737876"/>
            <a:ext cx="10800000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Keogh’s baby brother is only three months old so he isn’t able to do very much.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BF591B-A718-4D66-A63B-DB819CFD071E}"/>
              </a:ext>
            </a:extLst>
          </p:cNvPr>
          <p:cNvSpPr/>
          <p:nvPr/>
        </p:nvSpPr>
        <p:spPr>
          <a:xfrm>
            <a:off x="491210" y="2583438"/>
            <a:ext cx="10800000" cy="622300"/>
          </a:xfrm>
          <a:prstGeom prst="round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0" marR="0" lvl="0" indent="0" algn="l" defTabSz="52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The radio wasn’t working properly because it’s very old.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8855B7-C688-4033-A5D4-2195732096A4}"/>
              </a:ext>
            </a:extLst>
          </p:cNvPr>
          <p:cNvSpPr/>
          <p:nvPr/>
        </p:nvSpPr>
        <p:spPr>
          <a:xfrm>
            <a:off x="491210" y="3429000"/>
            <a:ext cx="10800000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0" indent="0" algn="l">
              <a:buNone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 The King’s castle was hidden behind an enchanted forest so it couldn’t be seen by invaders.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7F956-C9F7-497A-B8AF-822B3D6E6007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of the sentences below does not contain an apostrophe for possession?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14094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F6BD40-F01E-4759-96C0-4F4E90826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604C61-2D41-48E9-8E8F-95FE9A1573DF}"/>
              </a:ext>
            </a:extLst>
          </p:cNvPr>
          <p:cNvSpPr/>
          <p:nvPr/>
        </p:nvSpPr>
        <p:spPr>
          <a:xfrm>
            <a:off x="491210" y="1737876"/>
            <a:ext cx="10800000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Keogh’s baby brother is only three months old so he isn’t able to do very much.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BF591B-A718-4D66-A63B-DB819CFD071E}"/>
              </a:ext>
            </a:extLst>
          </p:cNvPr>
          <p:cNvSpPr/>
          <p:nvPr/>
        </p:nvSpPr>
        <p:spPr>
          <a:xfrm>
            <a:off x="491210" y="2583438"/>
            <a:ext cx="10800000" cy="622300"/>
          </a:xfrm>
          <a:prstGeom prst="round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0" marR="0" lvl="0" indent="0" algn="l" defTabSz="52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B. The radio wasn’t working properly because it’s very old.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8855B7-C688-4033-A5D4-2195732096A4}"/>
              </a:ext>
            </a:extLst>
          </p:cNvPr>
          <p:cNvSpPr/>
          <p:nvPr/>
        </p:nvSpPr>
        <p:spPr>
          <a:xfrm>
            <a:off x="491210" y="3429000"/>
            <a:ext cx="10800000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0" indent="0" algn="l">
              <a:buNone/>
            </a:pPr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 The King’s castle was hidden behind an enchanted forest so it couldn’t be seen by invaders.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369C3-C619-4E0D-9D5E-ABE9891DCC70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of the sentences below does not contain an apostrophe for possession?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83287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DA8068-0F0A-412F-9E20-223D4CC3C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34018E-3D38-49AE-B48B-2F54AA1AED7A}"/>
              </a:ext>
            </a:extLst>
          </p:cNvPr>
          <p:cNvSpPr txBox="1"/>
          <p:nvPr/>
        </p:nvSpPr>
        <p:spPr>
          <a:xfrm>
            <a:off x="1614467" y="2686017"/>
            <a:ext cx="8963066" cy="155016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can confidently recognise apostrophes, let’s apply our learning to some further application and reasoning questions.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9569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D0632C8-791D-43E4-AB70-E92FE31256B3}"/>
              </a:ext>
            </a:extLst>
          </p:cNvPr>
          <p:cNvSpPr txBox="1"/>
          <p:nvPr/>
        </p:nvSpPr>
        <p:spPr>
          <a:xfrm>
            <a:off x="261938" y="2417737"/>
            <a:ext cx="11712574" cy="326756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says, 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Bruno correct? Convince me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DDDC3C-4882-411F-A102-45D4F8F19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A2FEFFF-B149-4354-BCCF-A6B76F2ED040}"/>
              </a:ext>
            </a:extLst>
          </p:cNvPr>
          <p:cNvSpPr txBox="1">
            <a:spLocks/>
          </p:cNvSpPr>
          <p:nvPr/>
        </p:nvSpPr>
        <p:spPr>
          <a:xfrm>
            <a:off x="432416" y="1182255"/>
            <a:ext cx="11361792" cy="978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couldn’t believe my eyes when Charlie’s brother scored the goal that should’ve won them the trophy. </a:t>
            </a:r>
          </a:p>
          <a:p>
            <a:endParaRPr lang="en-GB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5D77A7F-4423-4096-B98B-73E8E49C3860}"/>
              </a:ext>
            </a:extLst>
          </p:cNvPr>
          <p:cNvSpPr/>
          <p:nvPr/>
        </p:nvSpPr>
        <p:spPr>
          <a:xfrm>
            <a:off x="3590261" y="3287707"/>
            <a:ext cx="4766474" cy="1106646"/>
          </a:xfrm>
          <a:prstGeom prst="wedgeRoundRectCallout">
            <a:avLst>
              <a:gd name="adj1" fmla="val -61123"/>
              <a:gd name="adj2" fmla="val 2561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solidFill>
                  <a:schemeClr val="tx1"/>
                </a:solidFill>
              </a:rPr>
              <a:t>I have used two apostrophes for possession and one for contraction.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288EF5-73A3-4F95-BEA4-1F5FC41ED9A3}"/>
              </a:ext>
            </a:extLst>
          </p:cNvPr>
          <p:cNvSpPr/>
          <p:nvPr/>
        </p:nvSpPr>
        <p:spPr>
          <a:xfrm>
            <a:off x="432415" y="1105684"/>
            <a:ext cx="11361792" cy="771872"/>
          </a:xfrm>
          <a:prstGeom prst="roundRect">
            <a:avLst/>
          </a:prstGeom>
          <a:noFill/>
          <a:ln w="38100">
            <a:solidFill>
              <a:srgbClr val="1D6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62951-603F-4BC3-B574-B27D53D0022C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Bruno has written the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750891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43B784-7914-4A48-84F8-F30A15B09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5D77A7F-4423-4096-B98B-73E8E49C3860}"/>
              </a:ext>
            </a:extLst>
          </p:cNvPr>
          <p:cNvSpPr/>
          <p:nvPr/>
        </p:nvSpPr>
        <p:spPr>
          <a:xfrm>
            <a:off x="3590261" y="3287707"/>
            <a:ext cx="4766474" cy="1106646"/>
          </a:xfrm>
          <a:prstGeom prst="wedgeRoundRectCallout">
            <a:avLst>
              <a:gd name="adj1" fmla="val -61123"/>
              <a:gd name="adj2" fmla="val 2561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solidFill>
                  <a:schemeClr val="tx1"/>
                </a:solidFill>
              </a:rPr>
              <a:t>I have used two apostrophes for possession and one for contraction.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139926F-78FE-4B01-AC29-EF85AB8139DD}"/>
              </a:ext>
            </a:extLst>
          </p:cNvPr>
          <p:cNvSpPr txBox="1">
            <a:spLocks/>
          </p:cNvSpPr>
          <p:nvPr/>
        </p:nvSpPr>
        <p:spPr>
          <a:xfrm>
            <a:off x="432416" y="1182255"/>
            <a:ext cx="11361792" cy="978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</a:t>
            </a:r>
            <a:r>
              <a:rPr lang="en-GB" dirty="0">
                <a:solidFill>
                  <a:srgbClr val="F76756"/>
                </a:solidFill>
              </a:rPr>
              <a:t>couldn’t</a:t>
            </a:r>
            <a:r>
              <a:rPr lang="en-GB" dirty="0"/>
              <a:t> believe my eyes when </a:t>
            </a:r>
            <a:r>
              <a:rPr lang="en-GB" dirty="0">
                <a:solidFill>
                  <a:srgbClr val="F76756"/>
                </a:solidFill>
              </a:rPr>
              <a:t>Charlie’s</a:t>
            </a:r>
            <a:r>
              <a:rPr lang="en-GB" dirty="0"/>
              <a:t> brother scored the goal that </a:t>
            </a:r>
            <a:r>
              <a:rPr lang="en-GB" dirty="0">
                <a:solidFill>
                  <a:srgbClr val="F76756"/>
                </a:solidFill>
              </a:rPr>
              <a:t>should’ve</a:t>
            </a:r>
            <a:r>
              <a:rPr lang="en-GB" dirty="0"/>
              <a:t> won them the trophy. </a:t>
            </a:r>
          </a:p>
          <a:p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13F680-914B-4EB3-A3FF-B75AA4A64A2F}"/>
              </a:ext>
            </a:extLst>
          </p:cNvPr>
          <p:cNvSpPr/>
          <p:nvPr/>
        </p:nvSpPr>
        <p:spPr>
          <a:xfrm>
            <a:off x="432415" y="1105684"/>
            <a:ext cx="11361792" cy="771872"/>
          </a:xfrm>
          <a:prstGeom prst="roundRect">
            <a:avLst/>
          </a:prstGeom>
          <a:noFill/>
          <a:ln w="38100">
            <a:solidFill>
              <a:srgbClr val="1D6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4E6D3-7EDD-469C-AC60-18D1B95122D1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Bruno has written the sentence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C8267-07A6-4D17-B16D-A52A5539570D}"/>
              </a:ext>
            </a:extLst>
          </p:cNvPr>
          <p:cNvSpPr txBox="1"/>
          <p:nvPr/>
        </p:nvSpPr>
        <p:spPr>
          <a:xfrm>
            <a:off x="261938" y="2417737"/>
            <a:ext cx="11712574" cy="419089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says, 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Bruno correct? Convince me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Bruno is incorrect. He has used two apostrophes for contraction in the words ‘couldn’t’ and ‘should’ve’ and one apostrophe for possession in ‘Charlie’s’.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5856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E4E03-0402-46EC-8931-C921851FF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E707C-A068-45E0-8DA1-05F8CF79CD66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/>
                <a:latin typeface="Century Gothic" panose="020B0502020202020204" pitchFamily="34" charset="0"/>
              </a:rPr>
              <a:t>Key Information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C8D6C-AEEF-4A07-AFBC-64947EF4844B}"/>
              </a:ext>
            </a:extLst>
          </p:cNvPr>
          <p:cNvSpPr txBox="1"/>
          <p:nvPr/>
        </p:nvSpPr>
        <p:spPr>
          <a:xfrm>
            <a:off x="854528" y="1868558"/>
            <a:ext cx="10482943" cy="37805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apostrophe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(') is a punctuation mark that is used to show where letters have been removed in contractions, or to mark possession. For example: you've or Ben’s.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contraction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 shortened form of a word or word group where letters are left out and replaced by an apostrophe. For example: you have becomes you’ve.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possessive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apostrophe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used to show something belongs to someone or something. Singular nouns show possession using an apostrophe followed by an s. For example: the boy's football. Singular nouns which end in s follow the same rule. For example: the bus’s wheel. 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345791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6ED21E-2D25-459E-A313-0F3B826BE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132EEB-CEB4-4599-8D44-58A68838B399}"/>
              </a:ext>
            </a:extLst>
          </p:cNvPr>
          <p:cNvSpPr txBox="1"/>
          <p:nvPr/>
        </p:nvSpPr>
        <p:spPr>
          <a:xfrm>
            <a:off x="261938" y="289357"/>
            <a:ext cx="11712575" cy="10064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two sentences to describe the image below. You must include at least one apostrophe for possession and at least one apostrophe for contraction in each sentence.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429400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FB1178-7FCA-4FA6-A0B4-0A795F30C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68BC2-A339-4D18-82D8-751B7CCFE39A}"/>
              </a:ext>
            </a:extLst>
          </p:cNvPr>
          <p:cNvSpPr txBox="1"/>
          <p:nvPr/>
        </p:nvSpPr>
        <p:spPr>
          <a:xfrm>
            <a:off x="261938" y="289357"/>
            <a:ext cx="11712575" cy="10064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two sentences to describe the image below. You must include at least one apostrophe for possession and at least one apostrophe for contraction in each sentence.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DBB44-5BF3-4A8F-A6C9-E0F2EF524138}"/>
              </a:ext>
            </a:extLst>
          </p:cNvPr>
          <p:cNvSpPr txBox="1"/>
          <p:nvPr/>
        </p:nvSpPr>
        <p:spPr>
          <a:xfrm>
            <a:off x="261938" y="4596213"/>
            <a:ext cx="11712574" cy="17286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 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Benjamin’s friend spotted a strange light in the sky but Benjamin couldn’t find it. 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Frank wasn’t happy that he’d been made to go out into Benjamin’s garden when it was so cold.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2795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3F646D-F308-47CD-86AB-117781176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B9D377-B2FB-4313-AD97-C1BCBDAE5EA8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8431405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EC14C-1247-4998-B25A-ACC513D99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39C708-6123-4F17-93DB-CC1A49015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0810"/>
              </p:ext>
            </p:extLst>
          </p:nvPr>
        </p:nvGraphicFramePr>
        <p:xfrm>
          <a:off x="3810805" y="2210491"/>
          <a:ext cx="4570390" cy="58411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17690">
                  <a:extLst>
                    <a:ext uri="{9D8B030D-6E8A-4147-A177-3AD203B41FA5}">
                      <a16:colId xmlns:a16="http://schemas.microsoft.com/office/drawing/2014/main" val="3893348583"/>
                    </a:ext>
                  </a:extLst>
                </a:gridCol>
                <a:gridCol w="308660">
                  <a:extLst>
                    <a:ext uri="{9D8B030D-6E8A-4147-A177-3AD203B41FA5}">
                      <a16:colId xmlns:a16="http://schemas.microsoft.com/office/drawing/2014/main" val="1993009043"/>
                    </a:ext>
                  </a:extLst>
                </a:gridCol>
                <a:gridCol w="1317690">
                  <a:extLst>
                    <a:ext uri="{9D8B030D-6E8A-4147-A177-3AD203B41FA5}">
                      <a16:colId xmlns:a16="http://schemas.microsoft.com/office/drawing/2014/main" val="1560414416"/>
                    </a:ext>
                  </a:extLst>
                </a:gridCol>
                <a:gridCol w="308660">
                  <a:extLst>
                    <a:ext uri="{9D8B030D-6E8A-4147-A177-3AD203B41FA5}">
                      <a16:colId xmlns:a16="http://schemas.microsoft.com/office/drawing/2014/main" val="743581304"/>
                    </a:ext>
                  </a:extLst>
                </a:gridCol>
                <a:gridCol w="1317690">
                  <a:extLst>
                    <a:ext uri="{9D8B030D-6E8A-4147-A177-3AD203B41FA5}">
                      <a16:colId xmlns:a16="http://schemas.microsoft.com/office/drawing/2014/main" val="948985036"/>
                    </a:ext>
                  </a:extLst>
                </a:gridCol>
              </a:tblGrid>
              <a:tr h="58411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her’s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33877" marR="133877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Tom’s</a:t>
                      </a:r>
                    </a:p>
                  </a:txBody>
                  <a:tcPr marL="133877" marR="133877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33877" marR="133877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his’</a:t>
                      </a:r>
                    </a:p>
                  </a:txBody>
                  <a:tcPr marL="133877" marR="133877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73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B663A8-C80D-4D65-9BFA-E3E45148563B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B2037-9482-42C2-B6B5-55FEB969DFC7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word that uses an apostrophe to show possession.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605266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8A5228-B0F6-4A25-BC5A-F11080E40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39C708-6123-4F17-93DB-CC1A49015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90881"/>
              </p:ext>
            </p:extLst>
          </p:nvPr>
        </p:nvGraphicFramePr>
        <p:xfrm>
          <a:off x="3810805" y="2210491"/>
          <a:ext cx="4570390" cy="58411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17690">
                  <a:extLst>
                    <a:ext uri="{9D8B030D-6E8A-4147-A177-3AD203B41FA5}">
                      <a16:colId xmlns:a16="http://schemas.microsoft.com/office/drawing/2014/main" val="3893348583"/>
                    </a:ext>
                  </a:extLst>
                </a:gridCol>
                <a:gridCol w="308660">
                  <a:extLst>
                    <a:ext uri="{9D8B030D-6E8A-4147-A177-3AD203B41FA5}">
                      <a16:colId xmlns:a16="http://schemas.microsoft.com/office/drawing/2014/main" val="1993009043"/>
                    </a:ext>
                  </a:extLst>
                </a:gridCol>
                <a:gridCol w="1317690">
                  <a:extLst>
                    <a:ext uri="{9D8B030D-6E8A-4147-A177-3AD203B41FA5}">
                      <a16:colId xmlns:a16="http://schemas.microsoft.com/office/drawing/2014/main" val="1560414416"/>
                    </a:ext>
                  </a:extLst>
                </a:gridCol>
                <a:gridCol w="308660">
                  <a:extLst>
                    <a:ext uri="{9D8B030D-6E8A-4147-A177-3AD203B41FA5}">
                      <a16:colId xmlns:a16="http://schemas.microsoft.com/office/drawing/2014/main" val="743581304"/>
                    </a:ext>
                  </a:extLst>
                </a:gridCol>
                <a:gridCol w="1317690">
                  <a:extLst>
                    <a:ext uri="{9D8B030D-6E8A-4147-A177-3AD203B41FA5}">
                      <a16:colId xmlns:a16="http://schemas.microsoft.com/office/drawing/2014/main" val="948985036"/>
                    </a:ext>
                  </a:extLst>
                </a:gridCol>
              </a:tblGrid>
              <a:tr h="58411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her’s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33877" marR="133877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Tom’s</a:t>
                      </a:r>
                    </a:p>
                  </a:txBody>
                  <a:tcPr marL="133877" marR="133877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33877" marR="133877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his’</a:t>
                      </a:r>
                    </a:p>
                  </a:txBody>
                  <a:tcPr marL="133877" marR="133877" marT="80995" marB="80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737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7D1DBC6-7A48-41A1-B61E-5E4BFF9C706B}"/>
              </a:ext>
            </a:extLst>
          </p:cNvPr>
          <p:cNvSpPr/>
          <p:nvPr/>
        </p:nvSpPr>
        <p:spPr>
          <a:xfrm>
            <a:off x="5256332" y="1970851"/>
            <a:ext cx="1651247" cy="1074198"/>
          </a:xfrm>
          <a:prstGeom prst="ellipse">
            <a:avLst/>
          </a:prstGeom>
          <a:noFill/>
          <a:ln w="28575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46C6E-903A-4E26-8EC5-F4C63C93AAB4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A1687-9CA5-4637-8FFA-90286D997F29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word that uses an apostrophe to show possession.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793114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83CBC8-46A4-4684-BD77-B76E4DE22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D6C420-8367-494B-A277-09555891A6B7}"/>
              </a:ext>
            </a:extLst>
          </p:cNvPr>
          <p:cNvSpPr/>
          <p:nvPr/>
        </p:nvSpPr>
        <p:spPr>
          <a:xfrm>
            <a:off x="1470804" y="1694620"/>
            <a:ext cx="9300516" cy="771872"/>
          </a:xfrm>
          <a:prstGeom prst="roundRect">
            <a:avLst/>
          </a:prstGeom>
          <a:noFill/>
          <a:ln w="38100">
            <a:solidFill>
              <a:srgbClr val="1D6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D03FD4-D1BA-437A-BF1C-8648F20D5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34294"/>
              </p:ext>
            </p:extLst>
          </p:nvPr>
        </p:nvGraphicFramePr>
        <p:xfrm>
          <a:off x="4018550" y="3162057"/>
          <a:ext cx="4154900" cy="141939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97900">
                  <a:extLst>
                    <a:ext uri="{9D8B030D-6E8A-4147-A177-3AD203B41FA5}">
                      <a16:colId xmlns:a16="http://schemas.microsoft.com/office/drawing/2014/main" val="3893348583"/>
                    </a:ext>
                  </a:extLst>
                </a:gridCol>
                <a:gridCol w="280600">
                  <a:extLst>
                    <a:ext uri="{9D8B030D-6E8A-4147-A177-3AD203B41FA5}">
                      <a16:colId xmlns:a16="http://schemas.microsoft.com/office/drawing/2014/main" val="1993009043"/>
                    </a:ext>
                  </a:extLst>
                </a:gridCol>
                <a:gridCol w="1197900">
                  <a:extLst>
                    <a:ext uri="{9D8B030D-6E8A-4147-A177-3AD203B41FA5}">
                      <a16:colId xmlns:a16="http://schemas.microsoft.com/office/drawing/2014/main" val="1560414416"/>
                    </a:ext>
                  </a:extLst>
                </a:gridCol>
                <a:gridCol w="280600">
                  <a:extLst>
                    <a:ext uri="{9D8B030D-6E8A-4147-A177-3AD203B41FA5}">
                      <a16:colId xmlns:a16="http://schemas.microsoft.com/office/drawing/2014/main" val="743581304"/>
                    </a:ext>
                  </a:extLst>
                </a:gridCol>
                <a:gridCol w="1197900">
                  <a:extLst>
                    <a:ext uri="{9D8B030D-6E8A-4147-A177-3AD203B41FA5}">
                      <a16:colId xmlns:a16="http://schemas.microsoft.com/office/drawing/2014/main" val="948985036"/>
                    </a:ext>
                  </a:extLst>
                </a:gridCol>
              </a:tblGrid>
              <a:tr h="48274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had</a:t>
                      </a: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could</a:t>
                      </a: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7377"/>
                  </a:ext>
                </a:extLst>
              </a:tr>
              <a:tr h="453916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748880"/>
                  </a:ext>
                </a:extLst>
              </a:tr>
              <a:tr h="48274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then</a:t>
                      </a: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0092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1900A8-0438-4A3F-837E-B41BBCF38EA0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31EA0-DCAB-4C19-BB81-D501469A88D0}"/>
              </a:ext>
            </a:extLst>
          </p:cNvPr>
          <p:cNvSpPr txBox="1"/>
          <p:nvPr/>
        </p:nvSpPr>
        <p:spPr>
          <a:xfrm>
            <a:off x="261938" y="289356"/>
            <a:ext cx="11712575" cy="24334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Join the two words that have been combined to make the contraction in the sentence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children came back from swimming and said they’d enjoyed it.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2066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E15D16-7E75-454E-BF31-11EF4E22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D03FD4-D1BA-437A-BF1C-8648F20D5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26961"/>
              </p:ext>
            </p:extLst>
          </p:nvPr>
        </p:nvGraphicFramePr>
        <p:xfrm>
          <a:off x="4018550" y="3162057"/>
          <a:ext cx="4154900" cy="141939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97900">
                  <a:extLst>
                    <a:ext uri="{9D8B030D-6E8A-4147-A177-3AD203B41FA5}">
                      <a16:colId xmlns:a16="http://schemas.microsoft.com/office/drawing/2014/main" val="3893348583"/>
                    </a:ext>
                  </a:extLst>
                </a:gridCol>
                <a:gridCol w="280600">
                  <a:extLst>
                    <a:ext uri="{9D8B030D-6E8A-4147-A177-3AD203B41FA5}">
                      <a16:colId xmlns:a16="http://schemas.microsoft.com/office/drawing/2014/main" val="1993009043"/>
                    </a:ext>
                  </a:extLst>
                </a:gridCol>
                <a:gridCol w="1197900">
                  <a:extLst>
                    <a:ext uri="{9D8B030D-6E8A-4147-A177-3AD203B41FA5}">
                      <a16:colId xmlns:a16="http://schemas.microsoft.com/office/drawing/2014/main" val="1560414416"/>
                    </a:ext>
                  </a:extLst>
                </a:gridCol>
                <a:gridCol w="280600">
                  <a:extLst>
                    <a:ext uri="{9D8B030D-6E8A-4147-A177-3AD203B41FA5}">
                      <a16:colId xmlns:a16="http://schemas.microsoft.com/office/drawing/2014/main" val="743581304"/>
                    </a:ext>
                  </a:extLst>
                </a:gridCol>
                <a:gridCol w="1197900">
                  <a:extLst>
                    <a:ext uri="{9D8B030D-6E8A-4147-A177-3AD203B41FA5}">
                      <a16:colId xmlns:a16="http://schemas.microsoft.com/office/drawing/2014/main" val="948985036"/>
                    </a:ext>
                  </a:extLst>
                </a:gridCol>
              </a:tblGrid>
              <a:tr h="48274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had</a:t>
                      </a: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could</a:t>
                      </a: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7377"/>
                  </a:ext>
                </a:extLst>
              </a:tr>
              <a:tr h="453916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748880"/>
                  </a:ext>
                </a:extLst>
              </a:tr>
              <a:tr h="48274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then</a:t>
                      </a: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 marL="121706" marR="121706" marT="66938" marB="66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009228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E20CC9-9B67-44D9-ADBE-ADC1A77CD6D0}"/>
              </a:ext>
            </a:extLst>
          </p:cNvPr>
          <p:cNvCxnSpPr/>
          <p:nvPr/>
        </p:nvCxnSpPr>
        <p:spPr>
          <a:xfrm>
            <a:off x="4627880" y="3648236"/>
            <a:ext cx="2936240" cy="447040"/>
          </a:xfrm>
          <a:prstGeom prst="line">
            <a:avLst/>
          </a:prstGeom>
          <a:ln w="28575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DF48F9-42CF-4F6F-8A77-CF221390654C}"/>
              </a:ext>
            </a:extLst>
          </p:cNvPr>
          <p:cNvSpPr/>
          <p:nvPr/>
        </p:nvSpPr>
        <p:spPr>
          <a:xfrm>
            <a:off x="1470804" y="1694620"/>
            <a:ext cx="9300516" cy="771872"/>
          </a:xfrm>
          <a:prstGeom prst="roundRect">
            <a:avLst/>
          </a:prstGeom>
          <a:noFill/>
          <a:ln w="38100">
            <a:solidFill>
              <a:srgbClr val="1D6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E7318-C650-4149-A80B-B228D69A830C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BECE2-3FB0-4FB8-9C43-593BD0E45BFA}"/>
              </a:ext>
            </a:extLst>
          </p:cNvPr>
          <p:cNvSpPr txBox="1"/>
          <p:nvPr/>
        </p:nvSpPr>
        <p:spPr>
          <a:xfrm>
            <a:off x="261938" y="289356"/>
            <a:ext cx="11712575" cy="24334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Join the two words that have been combined to make the contraction in the sentence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children came back from swimming and said they’d enjoyed it.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104431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F2688A-C781-46AD-AFFE-518FD571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89361C-64FA-4D7D-946E-996B4CF340C7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7D7D5-DD68-43D0-8604-F36A04FC2340}"/>
              </a:ext>
            </a:extLst>
          </p:cNvPr>
          <p:cNvSpPr txBox="1"/>
          <p:nvPr/>
        </p:nvSpPr>
        <p:spPr>
          <a:xfrm>
            <a:off x="261938" y="289356"/>
            <a:ext cx="11712575" cy="299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Contract the underlined words and add the apostrophes.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have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tidy our bedrooms today but it </a:t>
            </a: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should not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take too long.  </a:t>
            </a:r>
            <a:endParaRPr kumimoji="0" lang="en-GB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381018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695152-F705-4218-B346-6867E40DF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B71B99-2E38-4A08-8339-FBBB69163F00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002FB-887F-4A74-BA6B-3BA4BB603E1C}"/>
              </a:ext>
            </a:extLst>
          </p:cNvPr>
          <p:cNvSpPr txBox="1"/>
          <p:nvPr/>
        </p:nvSpPr>
        <p:spPr>
          <a:xfrm>
            <a:off x="261938" y="289356"/>
            <a:ext cx="11712575" cy="42934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Contract the underlined words and add the apostrophes.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have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tidy our bedrooms today but it </a:t>
            </a: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should not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take too long.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We’ve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tidy our bedrooms today but it </a:t>
            </a: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shouldn’t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take too long.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77845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DB6F28-A0C1-4A14-855C-89FF34A90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DAC2A3-9895-4744-B8C2-9D0182186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18629"/>
              </p:ext>
            </p:extLst>
          </p:nvPr>
        </p:nvGraphicFramePr>
        <p:xfrm>
          <a:off x="3666000" y="2243251"/>
          <a:ext cx="4860000" cy="173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0000">
                  <a:extLst>
                    <a:ext uri="{9D8B030D-6E8A-4147-A177-3AD203B41FA5}">
                      <a16:colId xmlns:a16="http://schemas.microsoft.com/office/drawing/2014/main" val="28238021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A. The boy’s were playing out.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97068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en-GB" sz="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22174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James’s friend was called Jack.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78545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en-GB" sz="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2306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C. They’d played together before.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888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A23EA6-1DCC-407D-8B76-0A35B9070CD3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FAD2A-492E-4F68-8AF6-17F4E278AF40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sentence correctly uses an apostrophe to show possession?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16830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6FFC87-9432-4F0E-B133-DF1DEDCD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250C4-FCC9-4063-8110-092E78D92A45}"/>
              </a:ext>
            </a:extLst>
          </p:cNvPr>
          <p:cNvSpPr txBox="1"/>
          <p:nvPr/>
        </p:nvSpPr>
        <p:spPr>
          <a:xfrm>
            <a:off x="1614467" y="2686017"/>
            <a:ext cx="8963066" cy="1217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start with a question about apostrophes, which is linked to the new learning later in this lesson.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930169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75331C-35F8-431F-A959-731FCD4A0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DAC2A3-9895-4744-B8C2-9D0182186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0955"/>
              </p:ext>
            </p:extLst>
          </p:nvPr>
        </p:nvGraphicFramePr>
        <p:xfrm>
          <a:off x="3666000" y="2243251"/>
          <a:ext cx="4860000" cy="173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0000">
                  <a:extLst>
                    <a:ext uri="{9D8B030D-6E8A-4147-A177-3AD203B41FA5}">
                      <a16:colId xmlns:a16="http://schemas.microsoft.com/office/drawing/2014/main" val="28238021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A. The boy’s were playing out.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97068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en-GB" sz="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22174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B. James’s friend was called Jack.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78545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en-GB" sz="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2306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C. They’d played together before.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888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9DA4EC-ADC0-429F-AB31-776F5DAF7170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EA57C-184E-4B7D-9FE3-E4AD24DA3BC1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sentence correctly uses an apostrophe to show possession?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5450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5732B7-F870-42FF-916A-077FD03B6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6B72F1-2F36-4A08-9DFC-8071912B6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06245"/>
              </p:ext>
            </p:extLst>
          </p:nvPr>
        </p:nvGraphicFramePr>
        <p:xfrm>
          <a:off x="4143375" y="2051398"/>
          <a:ext cx="3905250" cy="91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25">
                  <a:extLst>
                    <a:ext uri="{9D8B030D-6E8A-4147-A177-3AD203B41FA5}">
                      <a16:colId xmlns:a16="http://schemas.microsoft.com/office/drawing/2014/main" val="231824139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802201644"/>
                    </a:ext>
                  </a:extLst>
                </a:gridCol>
              </a:tblGrid>
              <a:tr h="40852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Bess’s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She’ill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11311"/>
                  </a:ext>
                </a:extLst>
              </a:tr>
              <a:tr h="40852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She’ll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Bes’ss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0711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E82425E-2C26-4229-91E9-D1730D654C4C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864C2-F951-4952-A2C3-D7B9EFE06698}"/>
              </a:ext>
            </a:extLst>
          </p:cNvPr>
          <p:cNvSpPr txBox="1"/>
          <p:nvPr/>
        </p:nvSpPr>
        <p:spPr>
          <a:xfrm>
            <a:off x="261938" y="289357"/>
            <a:ext cx="11712575" cy="53520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correct words from the word bank to complete the sentences below.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-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-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       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dog ran away from her.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          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 to put him on a lead in future.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882860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121DC2-4652-43E2-8C23-D3DF7F5FB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6B72F1-2F36-4A08-9DFC-8071912B6F5B}"/>
              </a:ext>
            </a:extLst>
          </p:cNvPr>
          <p:cNvGraphicFramePr>
            <a:graphicFrameLocks noGrp="1"/>
          </p:cNvGraphicFramePr>
          <p:nvPr/>
        </p:nvGraphicFramePr>
        <p:xfrm>
          <a:off x="4143375" y="2051398"/>
          <a:ext cx="3905250" cy="91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25">
                  <a:extLst>
                    <a:ext uri="{9D8B030D-6E8A-4147-A177-3AD203B41FA5}">
                      <a16:colId xmlns:a16="http://schemas.microsoft.com/office/drawing/2014/main" val="231824139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802201644"/>
                    </a:ext>
                  </a:extLst>
                </a:gridCol>
              </a:tblGrid>
              <a:tr h="40852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Bess’s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She’ill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11311"/>
                  </a:ext>
                </a:extLst>
              </a:tr>
              <a:tr h="40852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She’ll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Bes’ss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0711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1C0142-4EF3-49C2-B8F2-224F5B63481F}"/>
              </a:ext>
            </a:extLst>
          </p:cNvPr>
          <p:cNvSpPr txBox="1"/>
          <p:nvPr/>
        </p:nvSpPr>
        <p:spPr>
          <a:xfrm>
            <a:off x="608157" y="4941597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She’ll</a:t>
            </a:r>
            <a:endParaRPr lang="en-GB" sz="2000" b="1" dirty="0">
              <a:solidFill>
                <a:srgbClr val="F7675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745EE-6960-4F65-B6DC-465644B5198B}"/>
              </a:ext>
            </a:extLst>
          </p:cNvPr>
          <p:cNvSpPr txBox="1"/>
          <p:nvPr/>
        </p:nvSpPr>
        <p:spPr>
          <a:xfrm>
            <a:off x="589107" y="4077735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Bess’s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D173E-BF96-47FD-B61B-0820D2015E72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CD78A-1139-49C7-9017-A8971D8FCB5C}"/>
              </a:ext>
            </a:extLst>
          </p:cNvPr>
          <p:cNvSpPr txBox="1"/>
          <p:nvPr/>
        </p:nvSpPr>
        <p:spPr>
          <a:xfrm>
            <a:off x="261938" y="289357"/>
            <a:ext cx="11712575" cy="53520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correct words from the word bank to complete the sentences below.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-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-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       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dog ran away from her.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          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have to put him on a lead in future.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033988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B94C1B-B279-47DE-87F9-D6844D9C4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E0081-934D-4FFF-99E1-2A572EFCA1C6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3C2738-0245-44B6-B498-118503199AC6}"/>
              </a:ext>
            </a:extLst>
          </p:cNvPr>
          <p:cNvSpPr txBox="1"/>
          <p:nvPr/>
        </p:nvSpPr>
        <p:spPr>
          <a:xfrm>
            <a:off x="261938" y="289356"/>
            <a:ext cx="11712575" cy="352322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Punctuate the sentence below by adding apostrophes in the correct places.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Tobiass mum says he cant have sweets before tea.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421539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282C11-343C-4B3E-8067-B69FCE670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C8AE2C-9D17-43F6-BE60-0B30F7CCF3BF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B2541-3CD3-475B-BE3C-04C4C853D7CF}"/>
              </a:ext>
            </a:extLst>
          </p:cNvPr>
          <p:cNvSpPr txBox="1"/>
          <p:nvPr/>
        </p:nvSpPr>
        <p:spPr>
          <a:xfrm>
            <a:off x="261938" y="289356"/>
            <a:ext cx="11712575" cy="38605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Punctuate the sentence below by adding apostrophes in the correct places.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Tobiass mum says he cant have sweets before tea.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Tobias’s mum says he can’t have sweets before tea.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423853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DA19A5-34C3-4275-8847-CC413712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E2C0B-FC66-49E6-99CE-B7E66BF7A018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0F727-DD13-42D0-B584-F8B6A6EC385C}"/>
              </a:ext>
            </a:extLst>
          </p:cNvPr>
          <p:cNvSpPr txBox="1"/>
          <p:nvPr/>
        </p:nvSpPr>
        <p:spPr>
          <a:xfrm>
            <a:off x="261938" y="289356"/>
            <a:ext cx="11712575" cy="41652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True or false? The apostrophe has been used correctly in the sentence below.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teacher was marking Francis’s work.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351511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263133-68BB-4C4F-844C-5A89B5C3D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13A71C-6CB7-4444-B8D8-CD275F457C01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4A1EF-6023-4000-A9A4-0A77A13C4F9B}"/>
              </a:ext>
            </a:extLst>
          </p:cNvPr>
          <p:cNvSpPr txBox="1"/>
          <p:nvPr/>
        </p:nvSpPr>
        <p:spPr>
          <a:xfrm>
            <a:off x="261938" y="289356"/>
            <a:ext cx="11712575" cy="41652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True or false? The apostrophe has been used correctly in the sentence below. 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teacher was marking Francis’s work.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True, the apostrophe has been used correctly because…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30097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9C1E04-1E04-445B-86DB-F84A606F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EE001A-716C-4B6D-85A6-E3D061DD485A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952674-D3BE-4BCC-A902-FFF01DC9B455}"/>
              </a:ext>
            </a:extLst>
          </p:cNvPr>
          <p:cNvSpPr txBox="1"/>
          <p:nvPr/>
        </p:nvSpPr>
        <p:spPr>
          <a:xfrm>
            <a:off x="261938" y="289356"/>
            <a:ext cx="11712575" cy="490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True or false? The apostrophe has been used correctly in the sentence below.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teacher was marking Francis’s work.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True, the apostrophe has been used correctly because the name Francis ends with an s. You then add ‘s to show the work belongs to Francis.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5005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343A7A-B3E8-4C50-9A11-4E2828B37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F7EC319-A099-4286-9EFD-ED6AF7F0882F}"/>
              </a:ext>
            </a:extLst>
          </p:cNvPr>
          <p:cNvCxnSpPr>
            <a:cxnSpLocks/>
          </p:cNvCxnSpPr>
          <p:nvPr/>
        </p:nvCxnSpPr>
        <p:spPr>
          <a:xfrm>
            <a:off x="1701195" y="3099301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0E5E525-0D59-4EA2-B1F6-F0F9250AB74B}"/>
              </a:ext>
            </a:extLst>
          </p:cNvPr>
          <p:cNvCxnSpPr>
            <a:cxnSpLocks/>
          </p:cNvCxnSpPr>
          <p:nvPr/>
        </p:nvCxnSpPr>
        <p:spPr>
          <a:xfrm>
            <a:off x="1701195" y="3905148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D9389E-CFD4-4FD3-A3DB-861AA5CEAB88}"/>
              </a:ext>
            </a:extLst>
          </p:cNvPr>
          <p:cNvCxnSpPr>
            <a:cxnSpLocks/>
          </p:cNvCxnSpPr>
          <p:nvPr/>
        </p:nvCxnSpPr>
        <p:spPr>
          <a:xfrm>
            <a:off x="1701195" y="4710995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E5207D-585A-47B6-A3B0-9F380686C3CC}"/>
              </a:ext>
            </a:extLst>
          </p:cNvPr>
          <p:cNvCxnSpPr>
            <a:cxnSpLocks/>
          </p:cNvCxnSpPr>
          <p:nvPr/>
        </p:nvCxnSpPr>
        <p:spPr>
          <a:xfrm>
            <a:off x="1701195" y="5516841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ACABBB-6844-4827-B55D-7F7FA7748FCC}"/>
              </a:ext>
            </a:extLst>
          </p:cNvPr>
          <p:cNvSpPr txBox="1"/>
          <p:nvPr/>
        </p:nvSpPr>
        <p:spPr>
          <a:xfrm>
            <a:off x="261938" y="289357"/>
            <a:ext cx="11712575" cy="20005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Apostrophes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can be used to show a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contraction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is where two words have been put together and shortened. The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apostrophe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used to show where letters have been missed.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CF7E90-755D-4A7C-BE42-B9B70BC38FB7}"/>
              </a:ext>
            </a:extLst>
          </p:cNvPr>
          <p:cNvSpPr txBox="1"/>
          <p:nvPr/>
        </p:nvSpPr>
        <p:spPr>
          <a:xfrm>
            <a:off x="261939" y="2112890"/>
            <a:ext cx="11712574" cy="40164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 not                           couldn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are                              you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not                                   isn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is                                  she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17403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17CF1C-5369-45C5-A568-AFA678B1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B7D90F0-5CF1-4F03-970E-C42664F71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7AEB6F-342D-437F-8346-643B0843FF43}"/>
              </a:ext>
            </a:extLst>
          </p:cNvPr>
          <p:cNvCxnSpPr>
            <a:cxnSpLocks/>
          </p:cNvCxnSpPr>
          <p:nvPr/>
        </p:nvCxnSpPr>
        <p:spPr>
          <a:xfrm>
            <a:off x="1572077" y="1686681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3AFD4B-4CA0-49D3-BF39-029FF671177F}"/>
              </a:ext>
            </a:extLst>
          </p:cNvPr>
          <p:cNvCxnSpPr>
            <a:cxnSpLocks/>
          </p:cNvCxnSpPr>
          <p:nvPr/>
        </p:nvCxnSpPr>
        <p:spPr>
          <a:xfrm>
            <a:off x="1572077" y="2466001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D05681-55A4-4AB6-AFA5-DB634C61F28E}"/>
              </a:ext>
            </a:extLst>
          </p:cNvPr>
          <p:cNvCxnSpPr>
            <a:cxnSpLocks/>
          </p:cNvCxnSpPr>
          <p:nvPr/>
        </p:nvCxnSpPr>
        <p:spPr>
          <a:xfrm>
            <a:off x="3116058" y="5407576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1AEC19-491E-4F80-B1FB-D8B44D9DAC03}"/>
              </a:ext>
            </a:extLst>
          </p:cNvPr>
          <p:cNvCxnSpPr>
            <a:cxnSpLocks/>
          </p:cNvCxnSpPr>
          <p:nvPr/>
        </p:nvCxnSpPr>
        <p:spPr>
          <a:xfrm>
            <a:off x="3116058" y="6237346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6D68EA-DB30-4347-A5B0-58A0CF0C2C31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Sometimes, words can change when they are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contracted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E02EC-2157-4B61-97A5-8322DD8C3981}"/>
              </a:ext>
            </a:extLst>
          </p:cNvPr>
          <p:cNvSpPr txBox="1"/>
          <p:nvPr/>
        </p:nvSpPr>
        <p:spPr>
          <a:xfrm>
            <a:off x="261938" y="695289"/>
            <a:ext cx="11712574" cy="6191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 not                               won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shall not                             shan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the above examples, the beginning letters have remained the same but the endings have not.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Sometimes, the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contracted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form of different phrases can be identical and they need to be understood in the context of a sentence.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would or I had                                     I’d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will or they shall                            they’ll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8660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27CAB4E-E640-44D7-83CA-C4B8E764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09DF7D-652B-41B3-8CB3-A3873304507F}"/>
              </a:ext>
            </a:extLst>
          </p:cNvPr>
          <p:cNvCxnSpPr>
            <a:cxnSpLocks/>
          </p:cNvCxnSpPr>
          <p:nvPr/>
        </p:nvCxnSpPr>
        <p:spPr>
          <a:xfrm>
            <a:off x="2685574" y="1169536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D9F420-2011-4067-B84B-87D610B09737}"/>
              </a:ext>
            </a:extLst>
          </p:cNvPr>
          <p:cNvCxnSpPr>
            <a:cxnSpLocks/>
          </p:cNvCxnSpPr>
          <p:nvPr/>
        </p:nvCxnSpPr>
        <p:spPr>
          <a:xfrm>
            <a:off x="2685574" y="1971042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5FA14C-6C90-4863-81FB-55A385740F1C}"/>
              </a:ext>
            </a:extLst>
          </p:cNvPr>
          <p:cNvCxnSpPr>
            <a:cxnSpLocks/>
          </p:cNvCxnSpPr>
          <p:nvPr/>
        </p:nvCxnSpPr>
        <p:spPr>
          <a:xfrm>
            <a:off x="2685574" y="2772548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418DBD-542E-44CF-89FE-DC3EA40123D5}"/>
              </a:ext>
            </a:extLst>
          </p:cNvPr>
          <p:cNvCxnSpPr>
            <a:cxnSpLocks/>
          </p:cNvCxnSpPr>
          <p:nvPr/>
        </p:nvCxnSpPr>
        <p:spPr>
          <a:xfrm>
            <a:off x="2685574" y="3574054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92A0F6-EA92-4154-BBFE-BE40F934C9AC}"/>
              </a:ext>
            </a:extLst>
          </p:cNvPr>
          <p:cNvCxnSpPr>
            <a:cxnSpLocks/>
          </p:cNvCxnSpPr>
          <p:nvPr/>
        </p:nvCxnSpPr>
        <p:spPr>
          <a:xfrm>
            <a:off x="2685574" y="4375560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5A2E65-1238-4978-957C-1A74804CD53A}"/>
              </a:ext>
            </a:extLst>
          </p:cNvPr>
          <p:cNvCxnSpPr>
            <a:cxnSpLocks/>
          </p:cNvCxnSpPr>
          <p:nvPr/>
        </p:nvCxnSpPr>
        <p:spPr>
          <a:xfrm>
            <a:off x="2685574" y="5177066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EABFE1-ADEB-446D-A882-8B74D756677A}"/>
              </a:ext>
            </a:extLst>
          </p:cNvPr>
          <p:cNvCxnSpPr>
            <a:cxnSpLocks/>
          </p:cNvCxnSpPr>
          <p:nvPr/>
        </p:nvCxnSpPr>
        <p:spPr>
          <a:xfrm>
            <a:off x="2685574" y="5978572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3AD591-F9A2-4F92-A5BC-E21EDDCF7501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the contracted form of the words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7450A8-4650-49F6-AFD9-9A520A669FE1}"/>
              </a:ext>
            </a:extLst>
          </p:cNvPr>
          <p:cNvSpPr txBox="1"/>
          <p:nvPr/>
        </p:nvSpPr>
        <p:spPr>
          <a:xfrm>
            <a:off x="261938" y="992218"/>
            <a:ext cx="11712574" cy="5637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are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you have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would not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not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is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will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should have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6662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2874FB-468D-4936-B5E1-023BADCE6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09DF7D-652B-41B3-8CB3-A3873304507F}"/>
              </a:ext>
            </a:extLst>
          </p:cNvPr>
          <p:cNvCxnSpPr>
            <a:cxnSpLocks/>
          </p:cNvCxnSpPr>
          <p:nvPr/>
        </p:nvCxnSpPr>
        <p:spPr>
          <a:xfrm>
            <a:off x="2685574" y="1169536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D9F420-2011-4067-B84B-87D610B09737}"/>
              </a:ext>
            </a:extLst>
          </p:cNvPr>
          <p:cNvCxnSpPr>
            <a:cxnSpLocks/>
          </p:cNvCxnSpPr>
          <p:nvPr/>
        </p:nvCxnSpPr>
        <p:spPr>
          <a:xfrm>
            <a:off x="2685574" y="1971042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5FA14C-6C90-4863-81FB-55A385740F1C}"/>
              </a:ext>
            </a:extLst>
          </p:cNvPr>
          <p:cNvCxnSpPr>
            <a:cxnSpLocks/>
          </p:cNvCxnSpPr>
          <p:nvPr/>
        </p:nvCxnSpPr>
        <p:spPr>
          <a:xfrm>
            <a:off x="2685574" y="2772548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418DBD-542E-44CF-89FE-DC3EA40123D5}"/>
              </a:ext>
            </a:extLst>
          </p:cNvPr>
          <p:cNvCxnSpPr>
            <a:cxnSpLocks/>
          </p:cNvCxnSpPr>
          <p:nvPr/>
        </p:nvCxnSpPr>
        <p:spPr>
          <a:xfrm>
            <a:off x="2685574" y="3574054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92A0F6-EA92-4154-BBFE-BE40F934C9AC}"/>
              </a:ext>
            </a:extLst>
          </p:cNvPr>
          <p:cNvCxnSpPr>
            <a:cxnSpLocks/>
          </p:cNvCxnSpPr>
          <p:nvPr/>
        </p:nvCxnSpPr>
        <p:spPr>
          <a:xfrm>
            <a:off x="2685574" y="4375560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5A2E65-1238-4978-957C-1A74804CD53A}"/>
              </a:ext>
            </a:extLst>
          </p:cNvPr>
          <p:cNvCxnSpPr>
            <a:cxnSpLocks/>
          </p:cNvCxnSpPr>
          <p:nvPr/>
        </p:nvCxnSpPr>
        <p:spPr>
          <a:xfrm>
            <a:off x="2685574" y="5177066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EABFE1-ADEB-446D-A882-8B74D756677A}"/>
              </a:ext>
            </a:extLst>
          </p:cNvPr>
          <p:cNvCxnSpPr>
            <a:cxnSpLocks/>
          </p:cNvCxnSpPr>
          <p:nvPr/>
        </p:nvCxnSpPr>
        <p:spPr>
          <a:xfrm>
            <a:off x="2685574" y="5978572"/>
            <a:ext cx="1620456" cy="0"/>
          </a:xfrm>
          <a:prstGeom prst="straightConnector1">
            <a:avLst/>
          </a:prstGeom>
          <a:ln w="76200">
            <a:solidFill>
              <a:srgbClr val="C557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4741D2-A887-492B-BBD5-9EA7A4C795AE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the contracted form of the words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DC667C-A8A6-408E-9B40-7BE83546841D}"/>
              </a:ext>
            </a:extLst>
          </p:cNvPr>
          <p:cNvSpPr txBox="1"/>
          <p:nvPr/>
        </p:nvSpPr>
        <p:spPr>
          <a:xfrm>
            <a:off x="261938" y="992218"/>
            <a:ext cx="11712574" cy="5637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are 				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they’re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you have 				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you’ve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would not 				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wouldn’t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not 				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can’t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is 				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who’s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will 				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I’ll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should have 			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should’ve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4506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794D87-41E2-4B78-B948-126DAA5F8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B8F2F-236E-427A-8100-3A7BDD8D868C}"/>
              </a:ext>
            </a:extLst>
          </p:cNvPr>
          <p:cNvSpPr txBox="1"/>
          <p:nvPr/>
        </p:nvSpPr>
        <p:spPr>
          <a:xfrm>
            <a:off x="1614467" y="2686017"/>
            <a:ext cx="8963066" cy="1217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are ready to move on, we can learn more about recognising apostrophes.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8156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E06A1C-E470-4802-A6C2-B9A666B7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9B0B39-316C-4D3E-A5C1-9E67E5FA35B4}"/>
              </a:ext>
            </a:extLst>
          </p:cNvPr>
          <p:cNvCxnSpPr>
            <a:cxnSpLocks/>
          </p:cNvCxnSpPr>
          <p:nvPr/>
        </p:nvCxnSpPr>
        <p:spPr>
          <a:xfrm>
            <a:off x="4715579" y="3159074"/>
            <a:ext cx="1620456" cy="0"/>
          </a:xfrm>
          <a:prstGeom prst="straightConnector1">
            <a:avLst/>
          </a:prstGeom>
          <a:ln w="76200">
            <a:solidFill>
              <a:srgbClr val="00B2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A5D2EF-D703-41BF-8AF6-D0E2F11D117B}"/>
              </a:ext>
            </a:extLst>
          </p:cNvPr>
          <p:cNvCxnSpPr>
            <a:cxnSpLocks/>
          </p:cNvCxnSpPr>
          <p:nvPr/>
        </p:nvCxnSpPr>
        <p:spPr>
          <a:xfrm>
            <a:off x="4715579" y="4368956"/>
            <a:ext cx="1620456" cy="0"/>
          </a:xfrm>
          <a:prstGeom prst="straightConnector1">
            <a:avLst/>
          </a:prstGeom>
          <a:ln w="76200">
            <a:solidFill>
              <a:srgbClr val="00B2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3190292-0B3B-4EDB-8D83-A4FE5946422A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Apostrophes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can also be used to show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possession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3FEED-6769-4684-B118-987BA8854B91}"/>
              </a:ext>
            </a:extLst>
          </p:cNvPr>
          <p:cNvSpPr txBox="1"/>
          <p:nvPr/>
        </p:nvSpPr>
        <p:spPr>
          <a:xfrm>
            <a:off x="261938" y="1361873"/>
            <a:ext cx="11712574" cy="42950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tells us when something belongs to someone or something.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shirt belonging to the boy                                          the boy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shirt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tail belonging to the horse                                         the horse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using apostrophes for possession, we use –’s to show an object belongs to someone or something.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91459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F751DE-D26A-4305-9068-4C8247CDD2AB}"/>
</file>

<file path=customXml/itemProps3.xml><?xml version="1.0" encoding="utf-8"?>
<ds:datastoreItem xmlns:ds="http://schemas.openxmlformats.org/officeDocument/2006/customXml" ds:itemID="{04D09122-8509-4DC8-8877-1E52BB616108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0f0ae0ff-29c4-4766-b250-c1a9bee8d430"/>
    <ds:schemaRef ds:uri="86144f90-c7b6-48d0-aae5-f5e9e48cc3d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7845</TotalTime>
  <Words>1593</Words>
  <Application>Microsoft Office PowerPoint</Application>
  <PresentationFormat>Widescreen</PresentationFormat>
  <Paragraphs>294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GPS-Teaching-PowerPoint-Year-4-Sp-B1-S1-Recognising Apostrophes</dc:title>
  <dc:creator>Martin Cutting</dc:creator>
  <cp:lastModifiedBy>Lisa Mason</cp:lastModifiedBy>
  <cp:revision>125</cp:revision>
  <dcterms:created xsi:type="dcterms:W3CDTF">2021-10-18T12:07:58Z</dcterms:created>
  <dcterms:modified xsi:type="dcterms:W3CDTF">2021-10-25T15:47:54Z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