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303" r:id="rId5"/>
    <p:sldId id="305" r:id="rId6"/>
    <p:sldId id="307" r:id="rId7"/>
    <p:sldId id="309" r:id="rId8"/>
    <p:sldId id="311" r:id="rId9"/>
    <p:sldId id="312" r:id="rId10"/>
    <p:sldId id="313" r:id="rId11"/>
    <p:sldId id="314" r:id="rId12"/>
    <p:sldId id="316" r:id="rId13"/>
    <p:sldId id="317" r:id="rId14"/>
    <p:sldId id="319" r:id="rId15"/>
    <p:sldId id="318" r:id="rId16"/>
    <p:sldId id="320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43" r:id="rId30"/>
    <p:sldId id="337" r:id="rId31"/>
    <p:sldId id="344" r:id="rId32"/>
    <p:sldId id="342" r:id="rId33"/>
    <p:sldId id="345" r:id="rId34"/>
  </p:sldIdLst>
  <p:sldSz cx="12192000" cy="6858000"/>
  <p:notesSz cx="6858000" cy="9144000"/>
  <p:embeddedFontLst>
    <p:embeddedFont>
      <p:font typeface="Century Gothic" panose="020B0502020202020204" pitchFamily="34" charset="0"/>
      <p:regular r:id="rId35"/>
      <p:bold r:id="rId36"/>
      <p:italic r:id="rId37"/>
      <p:boldItalic r:id="rId38"/>
    </p:embeddedFont>
    <p:embeddedFont>
      <p:font typeface="Cs Eyfs Font" panose="02000503000000000000" pitchFamily="2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756"/>
    <a:srgbClr val="7F7F7F"/>
    <a:srgbClr val="6FC36C"/>
    <a:srgbClr val="C557A8"/>
    <a:srgbClr val="706F6F"/>
    <a:srgbClr val="1D6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F90676-3AD6-404E-91BD-2D05F36EB138}" v="76" dt="2021-10-26T18:19:35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308720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01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DB9B9-3A62-4F33-B71E-ACA3DC3D8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3B7F2B-4865-4F21-BC44-1356B53E946A}"/>
              </a:ext>
            </a:extLst>
          </p:cNvPr>
          <p:cNvSpPr txBox="1"/>
          <p:nvPr/>
        </p:nvSpPr>
        <p:spPr>
          <a:xfrm>
            <a:off x="222328" y="2292121"/>
            <a:ext cx="9358537" cy="8956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Conjunctions</a:t>
            </a:r>
            <a:endParaRPr kumimoji="0" lang="en-GB" sz="5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4150F-43F1-4656-975F-1B4A39EA4218}"/>
              </a:ext>
            </a:extLst>
          </p:cNvPr>
          <p:cNvSpPr txBox="1"/>
          <p:nvPr/>
        </p:nvSpPr>
        <p:spPr>
          <a:xfrm>
            <a:off x="222328" y="3302000"/>
            <a:ext cx="9358313" cy="5909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Recognising a Sentence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59046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669DF11-0A0D-4B8E-9558-8DF1ED11C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B33ADE-1913-4D83-B5B2-63DA028C3584}"/>
              </a:ext>
            </a:extLst>
          </p:cNvPr>
          <p:cNvSpPr txBox="1"/>
          <p:nvPr/>
        </p:nvSpPr>
        <p:spPr>
          <a:xfrm>
            <a:off x="261938" y="289357"/>
            <a:ext cx="11712575" cy="4247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also need to know who or what a sentence is about.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1D1B4-1C82-4B38-AB0B-0056A5DE8565}"/>
              </a:ext>
            </a:extLst>
          </p:cNvPr>
          <p:cNvSpPr txBox="1"/>
          <p:nvPr/>
        </p:nvSpPr>
        <p:spPr>
          <a:xfrm>
            <a:off x="239713" y="2729028"/>
            <a:ext cx="3747826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Sings a song.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s Eyfs Font" panose="02000503000000000000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2B96EF-D48F-4993-B76C-9E88BCB64920}"/>
              </a:ext>
            </a:extLst>
          </p:cNvPr>
          <p:cNvSpPr txBox="1"/>
          <p:nvPr/>
        </p:nvSpPr>
        <p:spPr>
          <a:xfrm>
            <a:off x="261939" y="4985537"/>
            <a:ext cx="117125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group of words does not make sense by itself.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429340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919885-F318-404C-906A-7E29FB469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B10D507-DFB2-49FA-AA1B-DF74A3F84AC8}"/>
              </a:ext>
            </a:extLst>
          </p:cNvPr>
          <p:cNvSpPr txBox="1">
            <a:spLocks/>
          </p:cNvSpPr>
          <p:nvPr/>
        </p:nvSpPr>
        <p:spPr>
          <a:xfrm>
            <a:off x="4862219" y="2729028"/>
            <a:ext cx="4996204" cy="13319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 clown sings a song.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3564E-CFD9-44F5-AF53-8FC593FE82C4}"/>
              </a:ext>
            </a:extLst>
          </p:cNvPr>
          <p:cNvSpPr txBox="1"/>
          <p:nvPr/>
        </p:nvSpPr>
        <p:spPr>
          <a:xfrm>
            <a:off x="261938" y="289357"/>
            <a:ext cx="11712575" cy="4247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we have a sentence.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280091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B7DAB43-1B2E-44BF-9959-E6CFF8E17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17B59FC-09BE-45DA-A500-A8C8883D96CD}"/>
              </a:ext>
            </a:extLst>
          </p:cNvPr>
          <p:cNvSpPr txBox="1">
            <a:spLocks/>
          </p:cNvSpPr>
          <p:nvPr/>
        </p:nvSpPr>
        <p:spPr>
          <a:xfrm>
            <a:off x="2156721" y="3181971"/>
            <a:ext cx="4310061" cy="13319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 </a:t>
            </a:r>
            <a:r>
              <a:rPr lang="en-GB" dirty="0">
                <a:solidFill>
                  <a:srgbClr val="6FC36C"/>
                </a:solidFill>
              </a:rPr>
              <a:t>bird</a:t>
            </a:r>
            <a:r>
              <a:rPr lang="en-GB" dirty="0"/>
              <a:t> flies.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4FE602-CD07-4840-B4CC-38DB20CE36C4}"/>
              </a:ext>
            </a:extLst>
          </p:cNvPr>
          <p:cNvSpPr txBox="1">
            <a:spLocks/>
          </p:cNvSpPr>
          <p:nvPr/>
        </p:nvSpPr>
        <p:spPr>
          <a:xfrm>
            <a:off x="2156721" y="4933278"/>
            <a:ext cx="4055538" cy="13319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 </a:t>
            </a:r>
            <a:r>
              <a:rPr lang="en-GB" dirty="0">
                <a:solidFill>
                  <a:srgbClr val="6FC36C"/>
                </a:solidFill>
              </a:rPr>
              <a:t>flower</a:t>
            </a:r>
            <a:r>
              <a:rPr lang="en-GB" dirty="0"/>
              <a:t> grows.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964014-F244-44A7-A771-6D8165EE52DE}"/>
              </a:ext>
            </a:extLst>
          </p:cNvPr>
          <p:cNvSpPr txBox="1"/>
          <p:nvPr/>
        </p:nvSpPr>
        <p:spPr>
          <a:xfrm>
            <a:off x="261938" y="289357"/>
            <a:ext cx="11712575" cy="4247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 is usually a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6FC3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noun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that tells us who or what a sentence is about.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373794-C151-4DE8-B428-7105B3958F9D}"/>
              </a:ext>
            </a:extLst>
          </p:cNvPr>
          <p:cNvSpPr txBox="1"/>
          <p:nvPr/>
        </p:nvSpPr>
        <p:spPr>
          <a:xfrm>
            <a:off x="2156721" y="1430663"/>
            <a:ext cx="4173842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The 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6FC36C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girl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 dances.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s Eyfs Font" panose="02000503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918009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0C7247-8F6C-4F1F-B35C-E86EFEB24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2E8D222-BE41-4243-A9E8-3E886BA2CF1C}"/>
              </a:ext>
            </a:extLst>
          </p:cNvPr>
          <p:cNvSpPr txBox="1">
            <a:spLocks/>
          </p:cNvSpPr>
          <p:nvPr/>
        </p:nvSpPr>
        <p:spPr>
          <a:xfrm>
            <a:off x="4735174" y="2436452"/>
            <a:ext cx="6035496" cy="13319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Egg the cracks.</a:t>
            </a:r>
          </a:p>
          <a:p>
            <a:endParaRPr lang="en-GB" dirty="0"/>
          </a:p>
          <a:p>
            <a:r>
              <a:rPr lang="en-GB" dirty="0"/>
              <a:t>The egg cracks.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6208EE-6929-4402-876F-B7C9525DA230}"/>
              </a:ext>
            </a:extLst>
          </p:cNvPr>
          <p:cNvSpPr txBox="1"/>
          <p:nvPr/>
        </p:nvSpPr>
        <p:spPr>
          <a:xfrm>
            <a:off x="261938" y="289357"/>
            <a:ext cx="11712575" cy="4247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words must be arranged in an order that makes sense.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13924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46FDD8-FF81-4997-AA35-BC91DC09E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8B0538E-AC90-4210-81D1-F9F50E4CDE08}"/>
              </a:ext>
            </a:extLst>
          </p:cNvPr>
          <p:cNvSpPr/>
          <p:nvPr/>
        </p:nvSpPr>
        <p:spPr>
          <a:xfrm>
            <a:off x="584200" y="1548786"/>
            <a:ext cx="7276432" cy="622300"/>
          </a:xfrm>
          <a:prstGeom prst="roundRect">
            <a:avLst/>
          </a:prstGeom>
          <a:solidFill>
            <a:srgbClr val="F4F4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The dog the bone.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90CA8A-38FB-496A-95A6-F1965C64800E}"/>
              </a:ext>
            </a:extLst>
          </p:cNvPr>
          <p:cNvSpPr/>
          <p:nvPr/>
        </p:nvSpPr>
        <p:spPr>
          <a:xfrm>
            <a:off x="584200" y="2394348"/>
            <a:ext cx="7276432" cy="622300"/>
          </a:xfrm>
          <a:prstGeom prst="roundRect">
            <a:avLst/>
          </a:prstGeom>
          <a:solidFill>
            <a:srgbClr val="F4F4F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The dog licks the bone.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A47C770-3F85-4D30-A020-9FA45782C2C9}"/>
              </a:ext>
            </a:extLst>
          </p:cNvPr>
          <p:cNvSpPr/>
          <p:nvPr/>
        </p:nvSpPr>
        <p:spPr>
          <a:xfrm>
            <a:off x="584200" y="3239910"/>
            <a:ext cx="7276432" cy="622300"/>
          </a:xfrm>
          <a:prstGeom prst="roundRect">
            <a:avLst/>
          </a:prstGeom>
          <a:solidFill>
            <a:srgbClr val="F4F4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Licks the bone.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823AA91-7C0F-4446-ADF0-16A76C6605C8}"/>
              </a:ext>
            </a:extLst>
          </p:cNvPr>
          <p:cNvSpPr/>
          <p:nvPr/>
        </p:nvSpPr>
        <p:spPr>
          <a:xfrm>
            <a:off x="584200" y="4085471"/>
            <a:ext cx="7276432" cy="622300"/>
          </a:xfrm>
          <a:prstGeom prst="roundRect">
            <a:avLst/>
          </a:prstGeom>
          <a:solidFill>
            <a:srgbClr val="F4F4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The dog finds a bone.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770AF3-9958-452C-AB91-8C9914F37070}"/>
              </a:ext>
            </a:extLst>
          </p:cNvPr>
          <p:cNvSpPr txBox="1"/>
          <p:nvPr/>
        </p:nvSpPr>
        <p:spPr>
          <a:xfrm>
            <a:off x="261938" y="289357"/>
            <a:ext cx="11712575" cy="4247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Select the sentences.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852569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4E4C8E-E922-4CE5-9935-469F46E4C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8B0538E-AC90-4210-81D1-F9F50E4CDE08}"/>
              </a:ext>
            </a:extLst>
          </p:cNvPr>
          <p:cNvSpPr/>
          <p:nvPr/>
        </p:nvSpPr>
        <p:spPr>
          <a:xfrm>
            <a:off x="584200" y="1548786"/>
            <a:ext cx="7276432" cy="622300"/>
          </a:xfrm>
          <a:prstGeom prst="roundRect">
            <a:avLst/>
          </a:prstGeom>
          <a:solidFill>
            <a:srgbClr val="F4F4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The dog the bone.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90CA8A-38FB-496A-95A6-F1965C64800E}"/>
              </a:ext>
            </a:extLst>
          </p:cNvPr>
          <p:cNvSpPr/>
          <p:nvPr/>
        </p:nvSpPr>
        <p:spPr>
          <a:xfrm>
            <a:off x="584200" y="2394348"/>
            <a:ext cx="7276432" cy="622300"/>
          </a:xfrm>
          <a:prstGeom prst="roundRect">
            <a:avLst/>
          </a:prstGeom>
          <a:solidFill>
            <a:srgbClr val="F4F4F4"/>
          </a:solidFill>
          <a:ln w="28575">
            <a:solidFill>
              <a:srgbClr val="F7675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The dog licks the bone.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A47C770-3F85-4D30-A020-9FA45782C2C9}"/>
              </a:ext>
            </a:extLst>
          </p:cNvPr>
          <p:cNvSpPr/>
          <p:nvPr/>
        </p:nvSpPr>
        <p:spPr>
          <a:xfrm>
            <a:off x="584200" y="3239910"/>
            <a:ext cx="7276432" cy="622300"/>
          </a:xfrm>
          <a:prstGeom prst="roundRect">
            <a:avLst/>
          </a:prstGeom>
          <a:solidFill>
            <a:srgbClr val="F4F4F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Licks the bone.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823AA91-7C0F-4446-ADF0-16A76C6605C8}"/>
              </a:ext>
            </a:extLst>
          </p:cNvPr>
          <p:cNvSpPr/>
          <p:nvPr/>
        </p:nvSpPr>
        <p:spPr>
          <a:xfrm>
            <a:off x="584200" y="4085471"/>
            <a:ext cx="7276432" cy="622300"/>
          </a:xfrm>
          <a:prstGeom prst="roundRect">
            <a:avLst/>
          </a:prstGeom>
          <a:solidFill>
            <a:srgbClr val="F4F4F4"/>
          </a:solidFill>
          <a:ln w="28575">
            <a:solidFill>
              <a:srgbClr val="F7675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The dog finds a bone.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6DF2BE-8779-4DFD-9399-B5000298C948}"/>
              </a:ext>
            </a:extLst>
          </p:cNvPr>
          <p:cNvSpPr txBox="1"/>
          <p:nvPr/>
        </p:nvSpPr>
        <p:spPr>
          <a:xfrm>
            <a:off x="261938" y="289357"/>
            <a:ext cx="11712575" cy="4247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Select the sentences.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368384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F3331F-C633-4826-AC37-053FF6E4B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ACA9EA-398A-4CA1-BC62-B2484070D26B}"/>
              </a:ext>
            </a:extLst>
          </p:cNvPr>
          <p:cNvSpPr/>
          <p:nvPr/>
        </p:nvSpPr>
        <p:spPr>
          <a:xfrm>
            <a:off x="659410" y="4272929"/>
            <a:ext cx="1900868" cy="9144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144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hen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152605-B171-4FB1-9E6B-7E73CE700B27}"/>
              </a:ext>
            </a:extLst>
          </p:cNvPr>
          <p:cNvSpPr/>
          <p:nvPr/>
        </p:nvSpPr>
        <p:spPr>
          <a:xfrm>
            <a:off x="2909850" y="4272929"/>
            <a:ext cx="1900868" cy="9144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144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lays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8BE6B3A-1EA4-44D3-836B-5D65D943CD99}"/>
              </a:ext>
            </a:extLst>
          </p:cNvPr>
          <p:cNvSpPr/>
          <p:nvPr/>
        </p:nvSpPr>
        <p:spPr>
          <a:xfrm>
            <a:off x="5160290" y="4272929"/>
            <a:ext cx="1900868" cy="9144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144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E84D50-2304-4104-B899-434496D1D2C4}"/>
              </a:ext>
            </a:extLst>
          </p:cNvPr>
          <p:cNvSpPr/>
          <p:nvPr/>
        </p:nvSpPr>
        <p:spPr>
          <a:xfrm>
            <a:off x="7410730" y="4272929"/>
            <a:ext cx="1900868" cy="9144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144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some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0E4EC3-5954-467C-BDF9-EF62EA418BCA}"/>
              </a:ext>
            </a:extLst>
          </p:cNvPr>
          <p:cNvSpPr/>
          <p:nvPr/>
        </p:nvSpPr>
        <p:spPr>
          <a:xfrm>
            <a:off x="9661170" y="4272929"/>
            <a:ext cx="1900868" cy="9144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144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eggs.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F49A21-118F-4F88-97EE-51B6D3150D91}"/>
              </a:ext>
            </a:extLst>
          </p:cNvPr>
          <p:cNvSpPr txBox="1"/>
          <p:nvPr/>
        </p:nvSpPr>
        <p:spPr>
          <a:xfrm>
            <a:off x="261938" y="289357"/>
            <a:ext cx="11712575" cy="4247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Rearrange the words to make a sentence.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358439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C5B4F-4E15-45C5-A00F-A3A60BE7E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ACA9EA-398A-4CA1-BC62-B2484070D26B}"/>
              </a:ext>
            </a:extLst>
          </p:cNvPr>
          <p:cNvSpPr/>
          <p:nvPr/>
        </p:nvSpPr>
        <p:spPr>
          <a:xfrm>
            <a:off x="659410" y="4272929"/>
            <a:ext cx="1900868" cy="914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144000" rtlCol="0" anchor="ctr"/>
          <a:lstStyle/>
          <a:p>
            <a:pPr algn="ctr"/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152605-B171-4FB1-9E6B-7E73CE700B27}"/>
              </a:ext>
            </a:extLst>
          </p:cNvPr>
          <p:cNvSpPr/>
          <p:nvPr/>
        </p:nvSpPr>
        <p:spPr>
          <a:xfrm>
            <a:off x="2909850" y="4272929"/>
            <a:ext cx="1900868" cy="914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144000" rtlCol="0" anchor="ctr"/>
          <a:lstStyle/>
          <a:p>
            <a:pPr algn="ctr"/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hen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8BE6B3A-1EA4-44D3-836B-5D65D943CD99}"/>
              </a:ext>
            </a:extLst>
          </p:cNvPr>
          <p:cNvSpPr/>
          <p:nvPr/>
        </p:nvSpPr>
        <p:spPr>
          <a:xfrm>
            <a:off x="5160290" y="4272929"/>
            <a:ext cx="1900868" cy="914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144000" rtlCol="0" anchor="ctr"/>
          <a:lstStyle/>
          <a:p>
            <a:pPr algn="ctr"/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lays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E84D50-2304-4104-B899-434496D1D2C4}"/>
              </a:ext>
            </a:extLst>
          </p:cNvPr>
          <p:cNvSpPr/>
          <p:nvPr/>
        </p:nvSpPr>
        <p:spPr>
          <a:xfrm>
            <a:off x="7410730" y="4272929"/>
            <a:ext cx="1900868" cy="914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144000" rtlCol="0" anchor="ctr"/>
          <a:lstStyle/>
          <a:p>
            <a:pPr algn="ctr"/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some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0E4EC3-5954-467C-BDF9-EF62EA418BCA}"/>
              </a:ext>
            </a:extLst>
          </p:cNvPr>
          <p:cNvSpPr/>
          <p:nvPr/>
        </p:nvSpPr>
        <p:spPr>
          <a:xfrm>
            <a:off x="9661170" y="4272929"/>
            <a:ext cx="1900868" cy="914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144000" rtlCol="0" anchor="ctr"/>
          <a:lstStyle/>
          <a:p>
            <a:pPr algn="ctr"/>
            <a:r>
              <a:rPr lang="en-GB" sz="4000" dirty="0">
                <a:solidFill>
                  <a:srgbClr val="F76756"/>
                </a:solidFill>
                <a:latin typeface="Cs Eyfs Font" panose="02000503000000000000" pitchFamily="2" charset="0"/>
              </a:rPr>
              <a:t>eggs.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70AE577-3C05-4146-829D-B836AB68BAEF}"/>
              </a:ext>
            </a:extLst>
          </p:cNvPr>
          <p:cNvSpPr txBox="1">
            <a:spLocks/>
          </p:cNvSpPr>
          <p:nvPr/>
        </p:nvSpPr>
        <p:spPr>
          <a:xfrm>
            <a:off x="261938" y="3655028"/>
            <a:ext cx="11712575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1"/>
                </a:solidFill>
              </a:rPr>
              <a:t>The correct sentence is: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312C7-E23F-4F41-A910-D0EDEED41098}"/>
              </a:ext>
            </a:extLst>
          </p:cNvPr>
          <p:cNvSpPr txBox="1"/>
          <p:nvPr/>
        </p:nvSpPr>
        <p:spPr>
          <a:xfrm>
            <a:off x="261938" y="289357"/>
            <a:ext cx="11712575" cy="4247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Rearrange the words to make a sentence.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933109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533470-043D-4C46-A454-9057742EC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7C60208-8439-46EC-8DFD-DE70ADEAD2D1}"/>
              </a:ext>
            </a:extLst>
          </p:cNvPr>
          <p:cNvSpPr txBox="1">
            <a:spLocks/>
          </p:cNvSpPr>
          <p:nvPr/>
        </p:nvSpPr>
        <p:spPr>
          <a:xfrm>
            <a:off x="261938" y="3801902"/>
            <a:ext cx="11712575" cy="13319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boy is on a...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EBF6E5-C481-4120-8F76-7992F59FC6F9}"/>
              </a:ext>
            </a:extLst>
          </p:cNvPr>
          <p:cNvSpPr txBox="1"/>
          <p:nvPr/>
        </p:nvSpPr>
        <p:spPr>
          <a:xfrm>
            <a:off x="261938" y="289357"/>
            <a:ext cx="11712575" cy="4247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 below.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643803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A70EAF-E237-422F-9436-40F838B1A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7C60208-8439-46EC-8DFD-DE70ADEAD2D1}"/>
              </a:ext>
            </a:extLst>
          </p:cNvPr>
          <p:cNvSpPr txBox="1">
            <a:spLocks/>
          </p:cNvSpPr>
          <p:nvPr/>
        </p:nvSpPr>
        <p:spPr>
          <a:xfrm>
            <a:off x="261938" y="3801902"/>
            <a:ext cx="11712575" cy="13319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76756"/>
                </a:solidFill>
              </a:rPr>
              <a:t>The boy is on a swing.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74D7FE-9FF1-4941-A975-BF23E0050A61}"/>
              </a:ext>
            </a:extLst>
          </p:cNvPr>
          <p:cNvSpPr txBox="1"/>
          <p:nvPr/>
        </p:nvSpPr>
        <p:spPr>
          <a:xfrm>
            <a:off x="261938" y="289357"/>
            <a:ext cx="11712575" cy="4247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 below.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97737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0A42E-C16D-47A8-912A-134908BC2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AFAE8E-5B4A-4CE6-BBCD-BB21AA053562}"/>
              </a:ext>
            </a:extLst>
          </p:cNvPr>
          <p:cNvSpPr txBox="1"/>
          <p:nvPr/>
        </p:nvSpPr>
        <p:spPr>
          <a:xfrm>
            <a:off x="261257" y="272141"/>
            <a:ext cx="1166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effectLst/>
                <a:latin typeface="Century Gothic" panose="020B0502020202020204" pitchFamily="34" charset="0"/>
              </a:rPr>
              <a:t>Key Information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293DE6-AF26-4013-9610-B4D5B8837433}"/>
              </a:ext>
            </a:extLst>
          </p:cNvPr>
          <p:cNvSpPr txBox="1"/>
          <p:nvPr/>
        </p:nvSpPr>
        <p:spPr>
          <a:xfrm>
            <a:off x="854528" y="2125450"/>
            <a:ext cx="10482943" cy="29495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sentence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a group of words which makes sense by itself. It starts with a capital letter and ends with a full stop.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verb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a doing word. For example: jump, skip, shout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noun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a naming word. It is the name of a person, animal, place or thing. For example: mum, dog, school, book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968329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649514-FE64-4C20-A882-FBC09FE84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3AF8B2F-213A-4943-A551-8B3083D33E57}"/>
              </a:ext>
            </a:extLst>
          </p:cNvPr>
          <p:cNvSpPr txBox="1">
            <a:spLocks/>
          </p:cNvSpPr>
          <p:nvPr/>
        </p:nvSpPr>
        <p:spPr>
          <a:xfrm>
            <a:off x="3155827" y="1872463"/>
            <a:ext cx="8953981" cy="13319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girl paints.</a:t>
            </a:r>
          </a:p>
          <a:p>
            <a:endParaRPr lang="en-GB" dirty="0"/>
          </a:p>
          <a:p>
            <a:r>
              <a:rPr lang="en-GB" dirty="0"/>
              <a:t>The young girl paints a picture of a tree.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D743C-32CB-4361-BF47-FE4CE62A59C1}"/>
              </a:ext>
            </a:extLst>
          </p:cNvPr>
          <p:cNvSpPr txBox="1"/>
          <p:nvPr/>
        </p:nvSpPr>
        <p:spPr>
          <a:xfrm>
            <a:off x="261938" y="289357"/>
            <a:ext cx="11712575" cy="4247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Sentences can be long or short.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CEF2DD-6E2F-4317-BA0D-FDE99381707D}"/>
              </a:ext>
            </a:extLst>
          </p:cNvPr>
          <p:cNvSpPr txBox="1"/>
          <p:nvPr/>
        </p:nvSpPr>
        <p:spPr>
          <a:xfrm>
            <a:off x="261939" y="4985537"/>
            <a:ext cx="11712574" cy="105157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Both examples are sentences. They both contain a verb and they both make sense.</a:t>
            </a:r>
          </a:p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However, the second sentence contains more information.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709985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5B89D2-57F5-4211-990D-99C73201E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CF10B0-FA62-496C-8810-55D6BEFFFD50}"/>
              </a:ext>
            </a:extLst>
          </p:cNvPr>
          <p:cNvSpPr txBox="1"/>
          <p:nvPr/>
        </p:nvSpPr>
        <p:spPr>
          <a:xfrm>
            <a:off x="1614467" y="2686017"/>
            <a:ext cx="8963066" cy="121776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that we have learnt to recognise a sentence, let’s apply our learning to a reasoning question.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094574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B9C6C4-3531-4925-A75E-E25B0C10D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676448CD-E8F9-4EFE-86BA-52268E6BF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37523"/>
              </p:ext>
            </p:extLst>
          </p:nvPr>
        </p:nvGraphicFramePr>
        <p:xfrm>
          <a:off x="799254" y="1438167"/>
          <a:ext cx="4853025" cy="2104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0221">
                  <a:extLst>
                    <a:ext uri="{9D8B030D-6E8A-4147-A177-3AD203B41FA5}">
                      <a16:colId xmlns:a16="http://schemas.microsoft.com/office/drawing/2014/main" val="1397304749"/>
                    </a:ext>
                  </a:extLst>
                </a:gridCol>
                <a:gridCol w="4232804">
                  <a:extLst>
                    <a:ext uri="{9D8B030D-6E8A-4147-A177-3AD203B41FA5}">
                      <a16:colId xmlns:a16="http://schemas.microsoft.com/office/drawing/2014/main" val="1097899855"/>
                    </a:ext>
                  </a:extLst>
                </a:gridCol>
              </a:tblGrid>
              <a:tr h="526076"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44505"/>
                  </a:ext>
                </a:extLst>
              </a:tr>
              <a:tr h="526076"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041680"/>
                  </a:ext>
                </a:extLst>
              </a:tr>
              <a:tr h="526076">
                <a:tc>
                  <a:txBody>
                    <a:bodyPr/>
                    <a:lstStyle/>
                    <a:p>
                      <a:pPr algn="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997542"/>
                  </a:ext>
                </a:extLst>
              </a:tr>
              <a:tr h="526076">
                <a:tc>
                  <a:txBody>
                    <a:bodyPr/>
                    <a:lstStyle/>
                    <a:p>
                      <a:pPr algn="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186272"/>
                  </a:ext>
                </a:extLst>
              </a:tr>
            </a:tbl>
          </a:graphicData>
        </a:graphic>
      </p:graphicFrame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3AF8B2F-213A-4943-A551-8B3083D33E57}"/>
              </a:ext>
            </a:extLst>
          </p:cNvPr>
          <p:cNvSpPr txBox="1">
            <a:spLocks/>
          </p:cNvSpPr>
          <p:nvPr/>
        </p:nvSpPr>
        <p:spPr>
          <a:xfrm>
            <a:off x="1449055" y="1494848"/>
            <a:ext cx="3336305" cy="13319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cat sleeps.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F6E91333-F968-4162-8BB8-31BDAFEFB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849580"/>
              </p:ext>
            </p:extLst>
          </p:nvPr>
        </p:nvGraphicFramePr>
        <p:xfrm>
          <a:off x="6539723" y="1438167"/>
          <a:ext cx="4853025" cy="2104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0221">
                  <a:extLst>
                    <a:ext uri="{9D8B030D-6E8A-4147-A177-3AD203B41FA5}">
                      <a16:colId xmlns:a16="http://schemas.microsoft.com/office/drawing/2014/main" val="1397304749"/>
                    </a:ext>
                  </a:extLst>
                </a:gridCol>
                <a:gridCol w="4232804">
                  <a:extLst>
                    <a:ext uri="{9D8B030D-6E8A-4147-A177-3AD203B41FA5}">
                      <a16:colId xmlns:a16="http://schemas.microsoft.com/office/drawing/2014/main" val="1097899855"/>
                    </a:ext>
                  </a:extLst>
                </a:gridCol>
              </a:tblGrid>
              <a:tr h="526076"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44505"/>
                  </a:ext>
                </a:extLst>
              </a:tr>
              <a:tr h="526076"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041680"/>
                  </a:ext>
                </a:extLst>
              </a:tr>
              <a:tr h="526076">
                <a:tc>
                  <a:txBody>
                    <a:bodyPr/>
                    <a:lstStyle/>
                    <a:p>
                      <a:pPr algn="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997542"/>
                  </a:ext>
                </a:extLst>
              </a:tr>
              <a:tr h="526076">
                <a:tc>
                  <a:txBody>
                    <a:bodyPr/>
                    <a:lstStyle/>
                    <a:p>
                      <a:pPr algn="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186272"/>
                  </a:ext>
                </a:extLst>
              </a:tr>
            </a:tbl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B50ED89-1D47-4977-BF4D-198C9E893BC2}"/>
              </a:ext>
            </a:extLst>
          </p:cNvPr>
          <p:cNvSpPr txBox="1">
            <a:spLocks/>
          </p:cNvSpPr>
          <p:nvPr/>
        </p:nvSpPr>
        <p:spPr>
          <a:xfrm>
            <a:off x="7118335" y="1490230"/>
            <a:ext cx="4514865" cy="5020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brown cat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92D8983-28D0-4F03-9821-C040FA1B6E41}"/>
              </a:ext>
            </a:extLst>
          </p:cNvPr>
          <p:cNvSpPr txBox="1">
            <a:spLocks/>
          </p:cNvSpPr>
          <p:nvPr/>
        </p:nvSpPr>
        <p:spPr>
          <a:xfrm>
            <a:off x="7118335" y="2021840"/>
            <a:ext cx="4514865" cy="5020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sleeps in front of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B0A22D7-2496-4814-8486-C799F481532D}"/>
              </a:ext>
            </a:extLst>
          </p:cNvPr>
          <p:cNvSpPr txBox="1">
            <a:spLocks/>
          </p:cNvSpPr>
          <p:nvPr/>
        </p:nvSpPr>
        <p:spPr>
          <a:xfrm>
            <a:off x="7118335" y="2549099"/>
            <a:ext cx="4514865" cy="5020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fire.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3477073-93B5-4929-9D9D-F64B7C461732}"/>
              </a:ext>
            </a:extLst>
          </p:cNvPr>
          <p:cNvSpPr txBox="1">
            <a:spLocks/>
          </p:cNvSpPr>
          <p:nvPr/>
        </p:nvSpPr>
        <p:spPr>
          <a:xfrm>
            <a:off x="2853816" y="3642441"/>
            <a:ext cx="743901" cy="4013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7943">
              <a:defRPr/>
            </a:pPr>
            <a:r>
              <a:rPr lang="en-US" dirty="0"/>
              <a:t>Elsie 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FABF4AA-6D7B-4AF1-A6BA-106D45348C0E}"/>
              </a:ext>
            </a:extLst>
          </p:cNvPr>
          <p:cNvSpPr txBox="1">
            <a:spLocks/>
          </p:cNvSpPr>
          <p:nvPr/>
        </p:nvSpPr>
        <p:spPr>
          <a:xfrm>
            <a:off x="8334248" y="3642441"/>
            <a:ext cx="1263974" cy="4013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7943">
              <a:defRPr/>
            </a:pPr>
            <a:r>
              <a:rPr lang="en-US" dirty="0"/>
              <a:t>Jacob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4FB6A3-A22C-401F-B2DF-0EA11782304E}"/>
              </a:ext>
            </a:extLst>
          </p:cNvPr>
          <p:cNvSpPr txBox="1"/>
          <p:nvPr/>
        </p:nvSpPr>
        <p:spPr>
          <a:xfrm>
            <a:off x="261938" y="289357"/>
            <a:ext cx="11712575" cy="4247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Elsie and Jacob have been asked to write a sentence about a cat.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C63260-03EF-4153-BE24-8AB93E033ACC}"/>
              </a:ext>
            </a:extLst>
          </p:cNvPr>
          <p:cNvSpPr txBox="1"/>
          <p:nvPr/>
        </p:nvSpPr>
        <p:spPr>
          <a:xfrm>
            <a:off x="261939" y="4985537"/>
            <a:ext cx="117125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 is correct? Explain your answer.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451345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0CCD49-6D5F-4B89-A46E-EFA6DF66A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676448CD-E8F9-4EFE-86BA-52268E6BF2BC}"/>
              </a:ext>
            </a:extLst>
          </p:cNvPr>
          <p:cNvGraphicFramePr>
            <a:graphicFrameLocks noGrp="1"/>
          </p:cNvGraphicFramePr>
          <p:nvPr/>
        </p:nvGraphicFramePr>
        <p:xfrm>
          <a:off x="799254" y="1438167"/>
          <a:ext cx="4853025" cy="2104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0221">
                  <a:extLst>
                    <a:ext uri="{9D8B030D-6E8A-4147-A177-3AD203B41FA5}">
                      <a16:colId xmlns:a16="http://schemas.microsoft.com/office/drawing/2014/main" val="1397304749"/>
                    </a:ext>
                  </a:extLst>
                </a:gridCol>
                <a:gridCol w="4232804">
                  <a:extLst>
                    <a:ext uri="{9D8B030D-6E8A-4147-A177-3AD203B41FA5}">
                      <a16:colId xmlns:a16="http://schemas.microsoft.com/office/drawing/2014/main" val="1097899855"/>
                    </a:ext>
                  </a:extLst>
                </a:gridCol>
              </a:tblGrid>
              <a:tr h="526076"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44505"/>
                  </a:ext>
                </a:extLst>
              </a:tr>
              <a:tr h="526076"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041680"/>
                  </a:ext>
                </a:extLst>
              </a:tr>
              <a:tr h="526076">
                <a:tc>
                  <a:txBody>
                    <a:bodyPr/>
                    <a:lstStyle/>
                    <a:p>
                      <a:pPr algn="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997542"/>
                  </a:ext>
                </a:extLst>
              </a:tr>
              <a:tr h="526076">
                <a:tc>
                  <a:txBody>
                    <a:bodyPr/>
                    <a:lstStyle/>
                    <a:p>
                      <a:pPr algn="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186272"/>
                  </a:ext>
                </a:extLst>
              </a:tr>
            </a:tbl>
          </a:graphicData>
        </a:graphic>
      </p:graphicFrame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3AF8B2F-213A-4943-A551-8B3083D33E57}"/>
              </a:ext>
            </a:extLst>
          </p:cNvPr>
          <p:cNvSpPr txBox="1">
            <a:spLocks/>
          </p:cNvSpPr>
          <p:nvPr/>
        </p:nvSpPr>
        <p:spPr>
          <a:xfrm>
            <a:off x="1449055" y="1494848"/>
            <a:ext cx="3336305" cy="13319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cat sleeps.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F6E91333-F968-4162-8BB8-31BDAFEFB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833250"/>
              </p:ext>
            </p:extLst>
          </p:nvPr>
        </p:nvGraphicFramePr>
        <p:xfrm>
          <a:off x="6539723" y="1438167"/>
          <a:ext cx="4853025" cy="2104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0221">
                  <a:extLst>
                    <a:ext uri="{9D8B030D-6E8A-4147-A177-3AD203B41FA5}">
                      <a16:colId xmlns:a16="http://schemas.microsoft.com/office/drawing/2014/main" val="1397304749"/>
                    </a:ext>
                  </a:extLst>
                </a:gridCol>
                <a:gridCol w="4232804">
                  <a:extLst>
                    <a:ext uri="{9D8B030D-6E8A-4147-A177-3AD203B41FA5}">
                      <a16:colId xmlns:a16="http://schemas.microsoft.com/office/drawing/2014/main" val="1097899855"/>
                    </a:ext>
                  </a:extLst>
                </a:gridCol>
              </a:tblGrid>
              <a:tr h="526076"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44505"/>
                  </a:ext>
                </a:extLst>
              </a:tr>
              <a:tr h="526076"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041680"/>
                  </a:ext>
                </a:extLst>
              </a:tr>
              <a:tr h="526076">
                <a:tc>
                  <a:txBody>
                    <a:bodyPr/>
                    <a:lstStyle/>
                    <a:p>
                      <a:pPr algn="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997542"/>
                  </a:ext>
                </a:extLst>
              </a:tr>
              <a:tr h="526076">
                <a:tc>
                  <a:txBody>
                    <a:bodyPr/>
                    <a:lstStyle/>
                    <a:p>
                      <a:pPr algn="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186272"/>
                  </a:ext>
                </a:extLst>
              </a:tr>
            </a:tbl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B50ED89-1D47-4977-BF4D-198C9E893BC2}"/>
              </a:ext>
            </a:extLst>
          </p:cNvPr>
          <p:cNvSpPr txBox="1">
            <a:spLocks/>
          </p:cNvSpPr>
          <p:nvPr/>
        </p:nvSpPr>
        <p:spPr>
          <a:xfrm>
            <a:off x="7118335" y="1490230"/>
            <a:ext cx="4514865" cy="5020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brown cat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92D8983-28D0-4F03-9821-C040FA1B6E41}"/>
              </a:ext>
            </a:extLst>
          </p:cNvPr>
          <p:cNvSpPr txBox="1">
            <a:spLocks/>
          </p:cNvSpPr>
          <p:nvPr/>
        </p:nvSpPr>
        <p:spPr>
          <a:xfrm>
            <a:off x="7118335" y="2021840"/>
            <a:ext cx="4514865" cy="5020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sleeps in front of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B0A22D7-2496-4814-8486-C799F481532D}"/>
              </a:ext>
            </a:extLst>
          </p:cNvPr>
          <p:cNvSpPr txBox="1">
            <a:spLocks/>
          </p:cNvSpPr>
          <p:nvPr/>
        </p:nvSpPr>
        <p:spPr>
          <a:xfrm>
            <a:off x="7118335" y="2549099"/>
            <a:ext cx="4514865" cy="5020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fire.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3477073-93B5-4929-9D9D-F64B7C461732}"/>
              </a:ext>
            </a:extLst>
          </p:cNvPr>
          <p:cNvSpPr txBox="1">
            <a:spLocks/>
          </p:cNvSpPr>
          <p:nvPr/>
        </p:nvSpPr>
        <p:spPr>
          <a:xfrm>
            <a:off x="2853816" y="3642441"/>
            <a:ext cx="743901" cy="4013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7943">
              <a:defRPr/>
            </a:pPr>
            <a:r>
              <a:rPr lang="en-US" dirty="0">
                <a:solidFill>
                  <a:schemeClr val="accent1"/>
                </a:solidFill>
              </a:rPr>
              <a:t>Elsie 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FABF4AA-6D7B-4AF1-A6BA-106D45348C0E}"/>
              </a:ext>
            </a:extLst>
          </p:cNvPr>
          <p:cNvSpPr txBox="1">
            <a:spLocks/>
          </p:cNvSpPr>
          <p:nvPr/>
        </p:nvSpPr>
        <p:spPr>
          <a:xfrm>
            <a:off x="8334248" y="3642441"/>
            <a:ext cx="1263974" cy="4013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7943">
              <a:defRPr/>
            </a:pPr>
            <a:r>
              <a:rPr lang="en-US" dirty="0">
                <a:solidFill>
                  <a:schemeClr val="accent1"/>
                </a:solidFill>
              </a:rPr>
              <a:t>Jacob 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A1459-352B-4AE2-BB23-46FD4EDCADC3}"/>
              </a:ext>
            </a:extLst>
          </p:cNvPr>
          <p:cNvSpPr txBox="1"/>
          <p:nvPr/>
        </p:nvSpPr>
        <p:spPr>
          <a:xfrm>
            <a:off x="261938" y="289357"/>
            <a:ext cx="11712575" cy="4247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Elsie and Jacob have been asked to write a sentence about a cat.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406FF-0C28-455F-B8FE-957B2C873876}"/>
              </a:ext>
            </a:extLst>
          </p:cNvPr>
          <p:cNvSpPr txBox="1"/>
          <p:nvPr/>
        </p:nvSpPr>
        <p:spPr>
          <a:xfrm>
            <a:off x="261939" y="4985537"/>
            <a:ext cx="11712574" cy="186204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 is correct? Explain your answer.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Elsie and Jacob are both correct. They have both written a group of words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that makes sense and they have both included a verb.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989435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564837-F0C6-43BD-8360-D035AB76D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B38C12-E122-4022-A66E-1C069716CAFB}"/>
              </a:ext>
            </a:extLst>
          </p:cNvPr>
          <p:cNvSpPr txBox="1"/>
          <p:nvPr/>
        </p:nvSpPr>
        <p:spPr>
          <a:xfrm>
            <a:off x="415636" y="2068945"/>
            <a:ext cx="7804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You’re ready to progress!</a:t>
            </a:r>
          </a:p>
          <a:p>
            <a:r>
              <a:rPr lang="en-GB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Now apply your learning by trying some questions.</a:t>
            </a:r>
          </a:p>
        </p:txBody>
      </p:sp>
    </p:spTree>
    <p:extLst>
      <p:ext uri="{BB962C8B-B14F-4D97-AF65-F5344CB8AC3E}">
        <p14:creationId xmlns:p14="http://schemas.microsoft.com/office/powerpoint/2010/main" val="557430341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0F73C0-72AB-4172-89D3-B99A0063C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7B6F5C3-386C-4550-B21C-39FB5D41E5EF}"/>
              </a:ext>
            </a:extLst>
          </p:cNvPr>
          <p:cNvSpPr txBox="1">
            <a:spLocks/>
          </p:cNvSpPr>
          <p:nvPr/>
        </p:nvSpPr>
        <p:spPr>
          <a:xfrm>
            <a:off x="261938" y="1868327"/>
            <a:ext cx="11712575" cy="13319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bird has nest a made.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bird has made a nest.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B5E31D-D613-4B06-8B9D-F2069E308258}"/>
              </a:ext>
            </a:extLst>
          </p:cNvPr>
          <p:cNvSpPr/>
          <p:nvPr/>
        </p:nvSpPr>
        <p:spPr>
          <a:xfrm>
            <a:off x="5939581" y="1744502"/>
            <a:ext cx="828000" cy="82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33D6F0-5771-4358-A17C-CBDE7ECB83F3}"/>
              </a:ext>
            </a:extLst>
          </p:cNvPr>
          <p:cNvSpPr/>
          <p:nvPr/>
        </p:nvSpPr>
        <p:spPr>
          <a:xfrm>
            <a:off x="5939581" y="3805688"/>
            <a:ext cx="828000" cy="82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9007B-CAE9-4C83-B952-95D702A0B724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758AB-B033-442F-A6FD-3A875D7C9E83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Tick the sentence that makes sense.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880646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F9B413-8299-43B5-97D9-BD6845CDC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7B6F5C3-386C-4550-B21C-39FB5D41E5EF}"/>
              </a:ext>
            </a:extLst>
          </p:cNvPr>
          <p:cNvSpPr txBox="1">
            <a:spLocks/>
          </p:cNvSpPr>
          <p:nvPr/>
        </p:nvSpPr>
        <p:spPr>
          <a:xfrm>
            <a:off x="261938" y="1868327"/>
            <a:ext cx="11712575" cy="32545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bird has nest a made.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chemeClr val="accent1"/>
                </a:solidFill>
              </a:rPr>
              <a:t>The bird has made a nest.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B5E31D-D613-4B06-8B9D-F2069E308258}"/>
              </a:ext>
            </a:extLst>
          </p:cNvPr>
          <p:cNvSpPr/>
          <p:nvPr/>
        </p:nvSpPr>
        <p:spPr>
          <a:xfrm>
            <a:off x="5939581" y="1744502"/>
            <a:ext cx="828000" cy="82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33D6F0-5771-4358-A17C-CBDE7ECB83F3}"/>
              </a:ext>
            </a:extLst>
          </p:cNvPr>
          <p:cNvSpPr/>
          <p:nvPr/>
        </p:nvSpPr>
        <p:spPr>
          <a:xfrm>
            <a:off x="5939581" y="3805688"/>
            <a:ext cx="828000" cy="828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F76756"/>
                </a:solidFill>
                <a:latin typeface="Cs Eyfs Font" panose="02000503000000000000" pitchFamily="2" charset="0"/>
                <a:sym typeface="Wingdings" panose="05000000000000000000" pitchFamily="2" charset="2"/>
              </a:rPr>
              <a:t></a:t>
            </a:r>
            <a:endParaRPr lang="en-GB" sz="4400" dirty="0">
              <a:solidFill>
                <a:srgbClr val="F76756"/>
              </a:solidFill>
              <a:latin typeface="Cs Eyfs Font" panose="020005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A75579-2FF6-4C9B-884C-8700AEA86864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13DAD3-517B-4382-8F70-88461C0F5731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Tick the sentence that makes sense.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686539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A465C8C-F974-4082-B10C-CD16F6708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A7B80E9-B8A4-4A97-B1A1-B0B4315627D3}"/>
              </a:ext>
            </a:extLst>
          </p:cNvPr>
          <p:cNvSpPr txBox="1">
            <a:spLocks/>
          </p:cNvSpPr>
          <p:nvPr/>
        </p:nvSpPr>
        <p:spPr>
          <a:xfrm>
            <a:off x="261938" y="3030377"/>
            <a:ext cx="11712575" cy="25169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frog               into the pond.</a:t>
            </a:r>
          </a:p>
          <a:p>
            <a:endParaRPr lang="en-GB" dirty="0"/>
          </a:p>
          <a:p>
            <a:r>
              <a:rPr lang="en-GB" dirty="0"/>
              <a:t>The tadpoles have long               .                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F402D01-2298-4D1B-A7DE-724410E24558}"/>
              </a:ext>
            </a:extLst>
          </p:cNvPr>
          <p:cNvSpPr/>
          <p:nvPr/>
        </p:nvSpPr>
        <p:spPr>
          <a:xfrm>
            <a:off x="2211413" y="1310723"/>
            <a:ext cx="7769171" cy="9144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144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sleeps     tails     jumps     eggs   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50B9AB-0671-41B7-98A8-E1B34B9AEFA6}"/>
              </a:ext>
            </a:extLst>
          </p:cNvPr>
          <p:cNvCxnSpPr/>
          <p:nvPr/>
        </p:nvCxnSpPr>
        <p:spPr>
          <a:xfrm>
            <a:off x="2211413" y="3531364"/>
            <a:ext cx="19986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7957BB-0889-4ADF-B7A0-D2452C13D57D}"/>
              </a:ext>
            </a:extLst>
          </p:cNvPr>
          <p:cNvCxnSpPr/>
          <p:nvPr/>
        </p:nvCxnSpPr>
        <p:spPr>
          <a:xfrm>
            <a:off x="5202263" y="4841684"/>
            <a:ext cx="19986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664E065-4495-47C2-A41E-115A15DDE5A1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68F545-C3B0-4AE9-9BD2-885F0B1A64F5}"/>
              </a:ext>
            </a:extLst>
          </p:cNvPr>
          <p:cNvSpPr txBox="1"/>
          <p:nvPr/>
        </p:nvSpPr>
        <p:spPr>
          <a:xfrm>
            <a:off x="261938" y="289357"/>
            <a:ext cx="11712575" cy="7571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Select the correct words from the word bank to complete the sentences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784955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243924-5EB0-4E30-8AE8-45FBB2C90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A7B80E9-B8A4-4A97-B1A1-B0B4315627D3}"/>
              </a:ext>
            </a:extLst>
          </p:cNvPr>
          <p:cNvSpPr txBox="1">
            <a:spLocks/>
          </p:cNvSpPr>
          <p:nvPr/>
        </p:nvSpPr>
        <p:spPr>
          <a:xfrm>
            <a:off x="261938" y="3030377"/>
            <a:ext cx="11712575" cy="13319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frog </a:t>
            </a:r>
            <a:r>
              <a:rPr lang="en-GB" dirty="0">
                <a:solidFill>
                  <a:srgbClr val="F76756"/>
                </a:solidFill>
              </a:rPr>
              <a:t>jumps</a:t>
            </a:r>
            <a:r>
              <a:rPr lang="en-GB" dirty="0"/>
              <a:t> into the pond.</a:t>
            </a:r>
          </a:p>
          <a:p>
            <a:endParaRPr lang="en-GB" dirty="0"/>
          </a:p>
          <a:p>
            <a:r>
              <a:rPr lang="en-GB" dirty="0"/>
              <a:t>The tadpoles have long </a:t>
            </a:r>
            <a:r>
              <a:rPr lang="en-GB" dirty="0">
                <a:solidFill>
                  <a:srgbClr val="F76756"/>
                </a:solidFill>
              </a:rPr>
              <a:t>tails</a:t>
            </a:r>
            <a:r>
              <a:rPr lang="en-GB" dirty="0"/>
              <a:t>.                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F402D01-2298-4D1B-A7DE-724410E24558}"/>
              </a:ext>
            </a:extLst>
          </p:cNvPr>
          <p:cNvSpPr/>
          <p:nvPr/>
        </p:nvSpPr>
        <p:spPr>
          <a:xfrm>
            <a:off x="2211413" y="1310723"/>
            <a:ext cx="7769171" cy="9144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144000"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s Eyfs Font" panose="02000503000000000000" pitchFamily="2" charset="0"/>
              </a:rPr>
              <a:t>sleeps     tails     jumps     eggs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DEE2A-F747-4292-BD2F-AE0D6BAD55CC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E3ECFE-D8E4-4FE1-BE73-8ED374DAB2F3}"/>
              </a:ext>
            </a:extLst>
          </p:cNvPr>
          <p:cNvSpPr txBox="1"/>
          <p:nvPr/>
        </p:nvSpPr>
        <p:spPr>
          <a:xfrm>
            <a:off x="261938" y="289357"/>
            <a:ext cx="11712575" cy="7571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Select the correct words from the word bank to complete the sentences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5426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C8732C-B860-41BE-A6D8-C1D3E3A35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936CE0-063B-436F-9839-131FF25DAE02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B379FA-46A4-4250-87C2-BBC88B95260F}"/>
              </a:ext>
            </a:extLst>
          </p:cNvPr>
          <p:cNvSpPr txBox="1"/>
          <p:nvPr/>
        </p:nvSpPr>
        <p:spPr>
          <a:xfrm>
            <a:off x="261938" y="289357"/>
            <a:ext cx="11712575" cy="4247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Write a sentence about this image.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24338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063ABB-AB4D-48FD-A123-AAAB235DF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4021AB-CB1D-4A92-8C30-4AA767BB3C54}"/>
              </a:ext>
            </a:extLst>
          </p:cNvPr>
          <p:cNvSpPr txBox="1"/>
          <p:nvPr/>
        </p:nvSpPr>
        <p:spPr>
          <a:xfrm>
            <a:off x="1614467" y="2686017"/>
            <a:ext cx="8963066" cy="121776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Let’s start with a question about verbs, which is linked to the new learning later in this lesson.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34714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4203DF-0F62-47CE-B3F8-BABB0873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0CD130F-1683-4FF4-A863-3285B97CC882}"/>
              </a:ext>
            </a:extLst>
          </p:cNvPr>
          <p:cNvSpPr txBox="1">
            <a:spLocks/>
          </p:cNvSpPr>
          <p:nvPr/>
        </p:nvSpPr>
        <p:spPr>
          <a:xfrm>
            <a:off x="261938" y="3030376"/>
            <a:ext cx="11712575" cy="29407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  <a:p>
            <a:r>
              <a:rPr lang="en-GB" sz="2000" b="1" dirty="0">
                <a:solidFill>
                  <a:srgbClr val="F76756"/>
                </a:solidFill>
                <a:latin typeface="+mj-lt"/>
              </a:rPr>
              <a:t>Various answers, for example:</a:t>
            </a:r>
          </a:p>
          <a:p>
            <a:r>
              <a:rPr lang="en-GB" dirty="0">
                <a:solidFill>
                  <a:srgbClr val="F76756"/>
                </a:solidFill>
              </a:rPr>
              <a:t>The mouse is eating the cheese.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673209-1E50-4027-B4C1-8CF33FB0782A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802762-B133-4BC6-A3B8-BC597ECDB8A9}"/>
              </a:ext>
            </a:extLst>
          </p:cNvPr>
          <p:cNvSpPr txBox="1"/>
          <p:nvPr/>
        </p:nvSpPr>
        <p:spPr>
          <a:xfrm>
            <a:off x="261938" y="289357"/>
            <a:ext cx="11712575" cy="4247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Write a sentence about this image.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70144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780E59-65F5-4FC0-85B0-FB31B1923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632EA5-59F2-442A-8079-17DF72A822A8}"/>
              </a:ext>
            </a:extLst>
          </p:cNvPr>
          <p:cNvSpPr txBox="1"/>
          <p:nvPr/>
        </p:nvSpPr>
        <p:spPr>
          <a:xfrm>
            <a:off x="4465141" y="2722832"/>
            <a:ext cx="7317667" cy="132856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The hamster runs round the wheel.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s Eyfs Font" panose="02000503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BDFAE-9719-46BC-9EC8-3651A4613995}"/>
              </a:ext>
            </a:extLst>
          </p:cNvPr>
          <p:cNvSpPr txBox="1"/>
          <p:nvPr/>
        </p:nvSpPr>
        <p:spPr>
          <a:xfrm>
            <a:off x="261938" y="289357"/>
            <a:ext cx="11712575" cy="4247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Identify the verb in this sentence.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0068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94B9C5-02E6-4ED4-A1AA-A957D2E7C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0ADBB72-8A26-4F59-BFF1-97FAA82A92F3}"/>
              </a:ext>
            </a:extLst>
          </p:cNvPr>
          <p:cNvSpPr txBox="1">
            <a:spLocks/>
          </p:cNvSpPr>
          <p:nvPr/>
        </p:nvSpPr>
        <p:spPr>
          <a:xfrm>
            <a:off x="4465141" y="2722832"/>
            <a:ext cx="7317667" cy="7619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hamster </a:t>
            </a:r>
            <a:r>
              <a:rPr lang="en-GB" dirty="0">
                <a:solidFill>
                  <a:schemeClr val="accent1"/>
                </a:solidFill>
              </a:rPr>
              <a:t>runs</a:t>
            </a:r>
            <a:r>
              <a:rPr lang="en-GB" dirty="0"/>
              <a:t> round the wheel.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780C71-A31E-4831-BE02-82A3DF5C7DBE}"/>
              </a:ext>
            </a:extLst>
          </p:cNvPr>
          <p:cNvSpPr txBox="1"/>
          <p:nvPr/>
        </p:nvSpPr>
        <p:spPr>
          <a:xfrm>
            <a:off x="261938" y="289357"/>
            <a:ext cx="11712575" cy="4247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Identify the verb in this sentence.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4ED8D5-A658-4ADB-88D0-548A4E7E4ED8}"/>
              </a:ext>
            </a:extLst>
          </p:cNvPr>
          <p:cNvSpPr txBox="1"/>
          <p:nvPr/>
        </p:nvSpPr>
        <p:spPr>
          <a:xfrm>
            <a:off x="261939" y="4985537"/>
            <a:ext cx="117125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verb is a doing word. The word ‘runs’ tells us what action the hamster is doing.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070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A89FAD-442F-4969-A570-1036E897A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19D891-E3D6-4717-9FEC-13491DEA1349}"/>
              </a:ext>
            </a:extLst>
          </p:cNvPr>
          <p:cNvSpPr txBox="1"/>
          <p:nvPr/>
        </p:nvSpPr>
        <p:spPr>
          <a:xfrm>
            <a:off x="1614467" y="2686018"/>
            <a:ext cx="8963066" cy="7571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that we are ready to move on, we can learn how to recognise a sentence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109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EB1659-6ABB-41D5-9BB5-6DD10D951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ADBC0E-8B5A-45AC-916A-6FC3E931E90B}"/>
              </a:ext>
            </a:extLst>
          </p:cNvPr>
          <p:cNvSpPr txBox="1"/>
          <p:nvPr/>
        </p:nvSpPr>
        <p:spPr>
          <a:xfrm>
            <a:off x="261938" y="289357"/>
            <a:ext cx="11712575" cy="4247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sentence is a group of words which makes sense by itself.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FF0AB-0E83-4A48-902E-F98E626B20CC}"/>
              </a:ext>
            </a:extLst>
          </p:cNvPr>
          <p:cNvSpPr txBox="1"/>
          <p:nvPr/>
        </p:nvSpPr>
        <p:spPr>
          <a:xfrm>
            <a:off x="4862219" y="2735860"/>
            <a:ext cx="4281782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The squirrel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s Eyfs Font" panose="02000503000000000000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2E4A6B-920F-4815-8F47-BE782E2898CA}"/>
              </a:ext>
            </a:extLst>
          </p:cNvPr>
          <p:cNvSpPr txBox="1"/>
          <p:nvPr/>
        </p:nvSpPr>
        <p:spPr>
          <a:xfrm>
            <a:off x="261939" y="4985537"/>
            <a:ext cx="11712574" cy="7745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is not a sentence as it does not make sense by itself. We need more information.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90413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949155-37D9-4D2B-BDCA-765BE28E2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D2ED02-9369-49A7-A8A8-FE6594022E5C}"/>
              </a:ext>
            </a:extLst>
          </p:cNvPr>
          <p:cNvSpPr txBox="1">
            <a:spLocks/>
          </p:cNvSpPr>
          <p:nvPr/>
        </p:nvSpPr>
        <p:spPr>
          <a:xfrm>
            <a:off x="4862219" y="2735860"/>
            <a:ext cx="5912618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squirrel is jumping.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701139-C926-4851-A990-5DB5A9D8C4CB}"/>
              </a:ext>
            </a:extLst>
          </p:cNvPr>
          <p:cNvSpPr txBox="1"/>
          <p:nvPr/>
        </p:nvSpPr>
        <p:spPr>
          <a:xfrm>
            <a:off x="261938" y="289357"/>
            <a:ext cx="11712575" cy="4247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we have a sentence.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38FF8F-2821-4FEC-A2F2-B689E75D1D4A}"/>
              </a:ext>
            </a:extLst>
          </p:cNvPr>
          <p:cNvSpPr txBox="1"/>
          <p:nvPr/>
        </p:nvSpPr>
        <p:spPr>
          <a:xfrm>
            <a:off x="261939" y="4985537"/>
            <a:ext cx="11712574" cy="7745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know who the sentence is about – a squirrel.</a:t>
            </a:r>
          </a:p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also know what the squirrel is doing – jumping.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78610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F8C0C8-DFE7-4F49-81C9-969F39C32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FBA542-8E54-4AE4-B39A-2C59DB9FCF0E}"/>
              </a:ext>
            </a:extLst>
          </p:cNvPr>
          <p:cNvSpPr txBox="1"/>
          <p:nvPr/>
        </p:nvSpPr>
        <p:spPr>
          <a:xfrm>
            <a:off x="261938" y="289357"/>
            <a:ext cx="11712575" cy="4247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sentence must include a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verb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53039-BC32-41DE-89B4-BDE3997CE9E8}"/>
              </a:ext>
            </a:extLst>
          </p:cNvPr>
          <p:cNvSpPr txBox="1"/>
          <p:nvPr/>
        </p:nvSpPr>
        <p:spPr>
          <a:xfrm>
            <a:off x="4735174" y="2436452"/>
            <a:ext cx="6035496" cy="20108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A koala a tree.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s Eyfs Font" panose="02000503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A koala 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climbs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s Eyfs Font" panose="02000503000000000000" pitchFamily="2" charset="0"/>
                <a:ea typeface="+mn-ea"/>
                <a:cs typeface="+mn-cs"/>
              </a:rPr>
              <a:t> a tree.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s Eyfs Font" panose="02000503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875866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16160"/>
      </a:dk2>
      <a:lt2>
        <a:srgbClr val="F4F4F4"/>
      </a:lt2>
      <a:accent1>
        <a:srgbClr val="F76756"/>
      </a:accent1>
      <a:accent2>
        <a:srgbClr val="00B2CE"/>
      </a:accent2>
      <a:accent3>
        <a:srgbClr val="FFBB00"/>
      </a:accent3>
      <a:accent4>
        <a:srgbClr val="C557A8"/>
      </a:accent4>
      <a:accent5>
        <a:srgbClr val="1D619C"/>
      </a:accent5>
      <a:accent6>
        <a:srgbClr val="F6B1AE"/>
      </a:accent6>
      <a:hlink>
        <a:srgbClr val="6FC36C"/>
      </a:hlink>
      <a:folHlink>
        <a:srgbClr val="5D3B51"/>
      </a:folHlink>
    </a:clrScheme>
    <a:fontScheme name="CSS 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3" ma:contentTypeDescription="Create a new document." ma:contentTypeScope="" ma:versionID="226396999748aedaccaef4cb0e3d9517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920329ea04f01889b6ffc9cde7973b4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150FAB-2DE3-4825-ABF1-DC4C73C98131}"/>
</file>

<file path=customXml/itemProps2.xml><?xml version="1.0" encoding="utf-8"?>
<ds:datastoreItem xmlns:ds="http://schemas.openxmlformats.org/officeDocument/2006/customXml" ds:itemID="{04D09122-8509-4DC8-8877-1E52BB616108}">
  <ds:schemaRefs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0f0ae0ff-29c4-4766-b250-c1a9bee8d430"/>
    <ds:schemaRef ds:uri="http://schemas.openxmlformats.org/package/2006/metadata/core-properties"/>
    <ds:schemaRef ds:uri="86144f90-c7b6-48d0-aae5-f5e9e48cc3df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0153BE7-53CB-4B5B-8EDF-1F3FC6B6D7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773</Words>
  <Application>Microsoft Office PowerPoint</Application>
  <PresentationFormat>Widescreen</PresentationFormat>
  <Paragraphs>129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Century Gothic</vt:lpstr>
      <vt:lpstr>Arial</vt:lpstr>
      <vt:lpstr>Cs Eyfs Font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Cutting</dc:creator>
  <cp:lastModifiedBy>Nicola Dockerty</cp:lastModifiedBy>
  <cp:revision>115</cp:revision>
  <dcterms:created xsi:type="dcterms:W3CDTF">2021-10-18T12:07:58Z</dcterms:created>
  <dcterms:modified xsi:type="dcterms:W3CDTF">2021-10-26T18:33:38Z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