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sldIdLst>
    <p:sldId id="303" r:id="rId5"/>
    <p:sldId id="304" r:id="rId6"/>
    <p:sldId id="305" r:id="rId7"/>
    <p:sldId id="306" r:id="rId8"/>
    <p:sldId id="362" r:id="rId9"/>
    <p:sldId id="309" r:id="rId10"/>
    <p:sldId id="348" r:id="rId11"/>
    <p:sldId id="363" r:id="rId12"/>
    <p:sldId id="364" r:id="rId13"/>
    <p:sldId id="347" r:id="rId14"/>
    <p:sldId id="377" r:id="rId15"/>
    <p:sldId id="365" r:id="rId16"/>
    <p:sldId id="366" r:id="rId17"/>
    <p:sldId id="346" r:id="rId18"/>
    <p:sldId id="367" r:id="rId19"/>
    <p:sldId id="354" r:id="rId20"/>
    <p:sldId id="369" r:id="rId21"/>
    <p:sldId id="319" r:id="rId22"/>
    <p:sldId id="320" r:id="rId23"/>
    <p:sldId id="368" r:id="rId24"/>
    <p:sldId id="376" r:id="rId25"/>
    <p:sldId id="327" r:id="rId26"/>
    <p:sldId id="370" r:id="rId27"/>
    <p:sldId id="373" r:id="rId28"/>
    <p:sldId id="371" r:id="rId29"/>
    <p:sldId id="374" r:id="rId30"/>
    <p:sldId id="372" r:id="rId31"/>
    <p:sldId id="375" r:id="rId32"/>
  </p:sldIdLst>
  <p:sldSz cx="12192000" cy="6858000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Century Gothic Bold" panose="020B0702020202020204" pitchFamily="34" charset="0"/>
      <p:bold r:id="rId37"/>
    </p:embeddedFont>
    <p:embeddedFont>
      <p:font typeface="Cs Eyfs Font" panose="02000503000000000000" pitchFamily="2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756"/>
    <a:srgbClr val="1D619C"/>
    <a:srgbClr val="75B0E5"/>
    <a:srgbClr val="21DFFF"/>
    <a:srgbClr val="00B2CE"/>
    <a:srgbClr val="91D18F"/>
    <a:srgbClr val="B6E1B5"/>
    <a:srgbClr val="DB95C9"/>
    <a:srgbClr val="C557A8"/>
    <a:srgbClr val="6FC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90904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EAB39C-A560-7222-183F-408DBCD3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29E538-4E85-FDEF-D90A-EF7F3C4C03D7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Exclamations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33A1F-C626-E868-62D9-89CD7A225CC0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One Word Only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773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A8DD7A-B69A-C786-D4E6-8052B442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0A536BC2-8BA4-4E17-B3F3-BB4F2ABE01C2}"/>
              </a:ext>
            </a:extLst>
          </p:cNvPr>
          <p:cNvSpPr txBox="1">
            <a:spLocks/>
          </p:cNvSpPr>
          <p:nvPr/>
        </p:nvSpPr>
        <p:spPr>
          <a:xfrm>
            <a:off x="261939" y="5050229"/>
            <a:ext cx="11015661" cy="746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00"/>
                </a:solidFill>
                <a:latin typeface="Century Gothic Bold" panose="020B0702020202020204" pitchFamily="34" charset="0"/>
              </a:rPr>
              <a:t>One-word exclamations are a single word that are said on their own. They are usually said in a surprise or in an emergency.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57DE372-2160-475E-A61D-E4047B1C826F}"/>
              </a:ext>
            </a:extLst>
          </p:cNvPr>
          <p:cNvSpPr/>
          <p:nvPr/>
        </p:nvSpPr>
        <p:spPr>
          <a:xfrm flipH="1">
            <a:off x="3453449" y="1472244"/>
            <a:ext cx="1866378" cy="829273"/>
          </a:xfrm>
          <a:prstGeom prst="wedgeRoundRectCallout">
            <a:avLst>
              <a:gd name="adj1" fmla="val 69506"/>
              <a:gd name="adj2" fmla="val 36288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Cs Eyfs Font" panose="02000503000000000000" pitchFamily="2" charset="0"/>
              </a:rPr>
              <a:t>Hurrah!</a:t>
            </a:r>
            <a:endParaRPr lang="en-GB" sz="4000" dirty="0">
              <a:solidFill>
                <a:srgbClr val="1D619C"/>
              </a:solidFill>
              <a:latin typeface="Cs Eyfs Font" panose="02000503000000000000" pitchFamily="2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D9A514D-55DA-48DF-BCEE-1691EDB46459}"/>
              </a:ext>
            </a:extLst>
          </p:cNvPr>
          <p:cNvSpPr/>
          <p:nvPr/>
        </p:nvSpPr>
        <p:spPr>
          <a:xfrm>
            <a:off x="7460340" y="2574328"/>
            <a:ext cx="1337843" cy="829273"/>
          </a:xfrm>
          <a:prstGeom prst="wedgeRoundRectCallout">
            <a:avLst>
              <a:gd name="adj1" fmla="val 74471"/>
              <a:gd name="adj2" fmla="val 36288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Cs Eyfs Font" panose="02000503000000000000" pitchFamily="2" charset="0"/>
              </a:rPr>
              <a:t>Help!</a:t>
            </a:r>
            <a:endParaRPr lang="en-GB" sz="4000" dirty="0">
              <a:solidFill>
                <a:srgbClr val="1D619C"/>
              </a:solidFill>
              <a:latin typeface="Cs Eyfs Font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E5C20-A7E7-84CB-B83E-3FDCFADFE05A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Today, we will be learning to use exclamation marks with one-word exclamations.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8145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39DF4B-962E-509B-E995-09AB3DD61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0612BF6-EF9E-4DA0-90C4-CF37AE176423}"/>
              </a:ext>
            </a:extLst>
          </p:cNvPr>
          <p:cNvSpPr txBox="1">
            <a:spLocks/>
          </p:cNvSpPr>
          <p:nvPr/>
        </p:nvSpPr>
        <p:spPr>
          <a:xfrm>
            <a:off x="3776148" y="4444480"/>
            <a:ext cx="343789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Help</a:t>
            </a:r>
            <a:r>
              <a:rPr lang="en-US" dirty="0">
                <a:solidFill>
                  <a:srgbClr val="1D619C"/>
                </a:solidFill>
              </a:rPr>
              <a:t>!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8F34B34-1B69-4A98-8B47-F085CFECEB4A}"/>
              </a:ext>
            </a:extLst>
          </p:cNvPr>
          <p:cNvSpPr txBox="1">
            <a:spLocks/>
          </p:cNvSpPr>
          <p:nvPr/>
        </p:nvSpPr>
        <p:spPr>
          <a:xfrm>
            <a:off x="3787261" y="1792965"/>
            <a:ext cx="343789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D619C"/>
                </a:solidFill>
              </a:rPr>
              <a:t>!</a:t>
            </a:r>
            <a:r>
              <a:rPr lang="en-US" dirty="0">
                <a:solidFill>
                  <a:srgbClr val="000000"/>
                </a:solidFill>
              </a:rPr>
              <a:t>Help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5201FCD-E661-47D3-96F6-24B7E4B3B50B}"/>
              </a:ext>
            </a:extLst>
          </p:cNvPr>
          <p:cNvSpPr txBox="1">
            <a:spLocks/>
          </p:cNvSpPr>
          <p:nvPr/>
        </p:nvSpPr>
        <p:spPr>
          <a:xfrm>
            <a:off x="3798373" y="3118722"/>
            <a:ext cx="343789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D619C"/>
                </a:solidFill>
              </a:rPr>
              <a:t>!</a:t>
            </a:r>
            <a:r>
              <a:rPr lang="en-US" dirty="0">
                <a:solidFill>
                  <a:srgbClr val="000000"/>
                </a:solidFill>
              </a:rPr>
              <a:t>Help</a:t>
            </a:r>
            <a:r>
              <a:rPr lang="en-US" dirty="0">
                <a:solidFill>
                  <a:srgbClr val="1D619C"/>
                </a:solidFill>
              </a:rPr>
              <a:t>!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BA56E6-0DF0-495C-9A90-4333CA397B1F}"/>
              </a:ext>
            </a:extLst>
          </p:cNvPr>
          <p:cNvCxnSpPr>
            <a:cxnSpLocks/>
          </p:cNvCxnSpPr>
          <p:nvPr/>
        </p:nvCxnSpPr>
        <p:spPr>
          <a:xfrm>
            <a:off x="4989997" y="4917048"/>
            <a:ext cx="10450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4F1C4B-91E5-DA3F-B8C1-0F9D7F4E4235}"/>
              </a:ext>
            </a:extLst>
          </p:cNvPr>
          <p:cNvSpPr txBox="1"/>
          <p:nvPr/>
        </p:nvSpPr>
        <p:spPr>
          <a:xfrm>
            <a:off x="261938" y="289357"/>
            <a:ext cx="11712575" cy="11346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Just as they are used in a sentence, exclamation marks are placed at the end of the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one-word exclamation. They sit on the line we are writing 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0502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41949-9513-99D1-618A-B4E130242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970D5685-9596-4387-AC67-760213CC6CFE}"/>
              </a:ext>
            </a:extLst>
          </p:cNvPr>
          <p:cNvSpPr txBox="1">
            <a:spLocks/>
          </p:cNvSpPr>
          <p:nvPr/>
        </p:nvSpPr>
        <p:spPr>
          <a:xfrm>
            <a:off x="1249678" y="2525943"/>
            <a:ext cx="343789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rgbClr val="000000"/>
                </a:solidFill>
              </a:rPr>
              <a:t>Stop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DDD59-5BE7-566A-4236-FF312565BF01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Where should the exclamation mark go?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65720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035EC2-49D8-12BC-7A19-AA4CBD893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168CD01-E1C1-40E9-837D-EB34F70BF696}"/>
              </a:ext>
            </a:extLst>
          </p:cNvPr>
          <p:cNvSpPr txBox="1">
            <a:spLocks/>
          </p:cNvSpPr>
          <p:nvPr/>
        </p:nvSpPr>
        <p:spPr>
          <a:xfrm>
            <a:off x="1249678" y="2525943"/>
            <a:ext cx="343789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rgbClr val="000000"/>
                </a:solidFill>
              </a:rPr>
              <a:t>Stop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C9748B1-16CD-4D5A-8382-0CF9C4A89676}"/>
              </a:ext>
            </a:extLst>
          </p:cNvPr>
          <p:cNvSpPr txBox="1">
            <a:spLocks/>
          </p:cNvSpPr>
          <p:nvPr/>
        </p:nvSpPr>
        <p:spPr>
          <a:xfrm>
            <a:off x="1976648" y="2525943"/>
            <a:ext cx="343789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rgbClr val="F76756"/>
                </a:solidFill>
              </a:rPr>
              <a:t>!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5AC91EF-4564-4028-9DF2-D6AD26612706}"/>
              </a:ext>
            </a:extLst>
          </p:cNvPr>
          <p:cNvSpPr txBox="1">
            <a:spLocks/>
          </p:cNvSpPr>
          <p:nvPr/>
        </p:nvSpPr>
        <p:spPr>
          <a:xfrm>
            <a:off x="261938" y="5480607"/>
            <a:ext cx="11712574" cy="746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F76756"/>
                </a:solidFill>
                <a:latin typeface="Century Gothic Bold" panose="020B0702020202020204" pitchFamily="34" charset="0"/>
              </a:rPr>
              <a:t>The exclamation mark is placed at the end of the word and sits on the line.</a:t>
            </a:r>
            <a:endParaRPr lang="en-GB" sz="2000" dirty="0">
              <a:solidFill>
                <a:srgbClr val="F7675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39A6F-966E-659D-7983-E49C0071586D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Where should the exclamation mark go?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44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9B25E4-01D3-7041-E4A8-0E872A077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6EEC9E-CCCE-4E9B-8E2C-28E7264456CE}"/>
              </a:ext>
            </a:extLst>
          </p:cNvPr>
          <p:cNvSpPr/>
          <p:nvPr/>
        </p:nvSpPr>
        <p:spPr>
          <a:xfrm>
            <a:off x="509857" y="1459102"/>
            <a:ext cx="5494701" cy="622300"/>
          </a:xfrm>
          <a:prstGeom prst="round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Shell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5AE037-1F22-445B-899D-97FBA11176F2}"/>
              </a:ext>
            </a:extLst>
          </p:cNvPr>
          <p:cNvSpPr/>
          <p:nvPr/>
        </p:nvSpPr>
        <p:spPr>
          <a:xfrm>
            <a:off x="509857" y="2341914"/>
            <a:ext cx="5494701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N</a:t>
            </a:r>
            <a:r>
              <a:rPr lang="en-GB" sz="3200" dirty="0">
                <a:solidFill>
                  <a:schemeClr val="tx1"/>
                </a:solidFill>
                <a:latin typeface="Cs Eyfs Font" panose="02000503000000000000" pitchFamily="2" charset="0"/>
              </a:rPr>
              <a:t>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207E69-D406-40E1-B5E6-EF05915396F8}"/>
              </a:ext>
            </a:extLst>
          </p:cNvPr>
          <p:cNvSpPr/>
          <p:nvPr/>
        </p:nvSpPr>
        <p:spPr>
          <a:xfrm>
            <a:off x="509857" y="3224726"/>
            <a:ext cx="5494701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Baking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DD559-0590-4E5A-A5DD-EA57F480389F}"/>
              </a:ext>
            </a:extLst>
          </p:cNvPr>
          <p:cNvSpPr/>
          <p:nvPr/>
        </p:nvSpPr>
        <p:spPr>
          <a:xfrm>
            <a:off x="509857" y="4107539"/>
            <a:ext cx="5494701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Oops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FC13B-816E-23D0-AB14-362B7125E499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Which of the words below could end with an exclamation mark?</a:t>
            </a: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5448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25CAA4-2E44-050F-7112-297D61D49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6EEC9E-CCCE-4E9B-8E2C-28E7264456CE}"/>
              </a:ext>
            </a:extLst>
          </p:cNvPr>
          <p:cNvSpPr/>
          <p:nvPr/>
        </p:nvSpPr>
        <p:spPr>
          <a:xfrm>
            <a:off x="509857" y="1459102"/>
            <a:ext cx="5494701" cy="622300"/>
          </a:xfrm>
          <a:prstGeom prst="round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Shell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5AE037-1F22-445B-899D-97FBA11176F2}"/>
              </a:ext>
            </a:extLst>
          </p:cNvPr>
          <p:cNvSpPr/>
          <p:nvPr/>
        </p:nvSpPr>
        <p:spPr>
          <a:xfrm>
            <a:off x="509857" y="2341914"/>
            <a:ext cx="5494701" cy="622300"/>
          </a:xfrm>
          <a:prstGeom prst="roundRect">
            <a:avLst/>
          </a:prstGeom>
          <a:solidFill>
            <a:srgbClr val="F4F4F4"/>
          </a:solidFill>
          <a:ln w="28575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rgbClr val="F76756"/>
                </a:solidFill>
                <a:latin typeface="Cs Eyfs Font" panose="02000503000000000000" pitchFamily="2" charset="0"/>
              </a:rPr>
              <a:t>N</a:t>
            </a:r>
            <a:r>
              <a:rPr lang="en-GB" sz="3200" dirty="0">
                <a:solidFill>
                  <a:srgbClr val="F76756"/>
                </a:solidFill>
                <a:latin typeface="Cs Eyfs Font" panose="02000503000000000000" pitchFamily="2" charset="0"/>
              </a:rPr>
              <a:t>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207E69-D406-40E1-B5E6-EF05915396F8}"/>
              </a:ext>
            </a:extLst>
          </p:cNvPr>
          <p:cNvSpPr/>
          <p:nvPr/>
        </p:nvSpPr>
        <p:spPr>
          <a:xfrm>
            <a:off x="509857" y="3224726"/>
            <a:ext cx="5494701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Baking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DD559-0590-4E5A-A5DD-EA57F480389F}"/>
              </a:ext>
            </a:extLst>
          </p:cNvPr>
          <p:cNvSpPr/>
          <p:nvPr/>
        </p:nvSpPr>
        <p:spPr>
          <a:xfrm>
            <a:off x="509857" y="4107539"/>
            <a:ext cx="5494701" cy="622300"/>
          </a:xfrm>
          <a:prstGeom prst="roundRect">
            <a:avLst/>
          </a:prstGeom>
          <a:solidFill>
            <a:srgbClr val="F4F4F4"/>
          </a:solidFill>
          <a:ln w="28575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rgbClr val="F76756"/>
                </a:solidFill>
                <a:latin typeface="Cs Eyfs Font" panose="02000503000000000000" pitchFamily="2" charset="0"/>
              </a:rPr>
              <a:t>Oops</a:t>
            </a:r>
            <a:endParaRPr lang="en-GB" sz="3200" dirty="0">
              <a:solidFill>
                <a:srgbClr val="F76756"/>
              </a:solidFill>
              <a:latin typeface="Cs Eyfs Font" panose="02000503000000000000" pitchFamily="2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4B15F2C-E86E-4113-9C4F-4373088FB920}"/>
              </a:ext>
            </a:extLst>
          </p:cNvPr>
          <p:cNvSpPr txBox="1">
            <a:spLocks/>
          </p:cNvSpPr>
          <p:nvPr/>
        </p:nvSpPr>
        <p:spPr>
          <a:xfrm>
            <a:off x="7319608" y="4101849"/>
            <a:ext cx="1199012" cy="6878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76756"/>
                </a:solidFill>
              </a:rPr>
              <a:t>No!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C5225CF-15CD-4E23-B32C-DA787AA9C923}"/>
              </a:ext>
            </a:extLst>
          </p:cNvPr>
          <p:cNvSpPr txBox="1">
            <a:spLocks/>
          </p:cNvSpPr>
          <p:nvPr/>
        </p:nvSpPr>
        <p:spPr>
          <a:xfrm>
            <a:off x="9605742" y="4101849"/>
            <a:ext cx="1503489" cy="6878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76756"/>
                </a:solidFill>
              </a:rPr>
              <a:t>Oops!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507D73B-51FB-4C0E-8891-567005EA46E3}"/>
              </a:ext>
            </a:extLst>
          </p:cNvPr>
          <p:cNvSpPr txBox="1">
            <a:spLocks/>
          </p:cNvSpPr>
          <p:nvPr/>
        </p:nvSpPr>
        <p:spPr>
          <a:xfrm>
            <a:off x="269295" y="5495839"/>
            <a:ext cx="905312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F76756"/>
                </a:solidFill>
                <a:latin typeface="Century Gothic Bold" panose="020B0702020202020204" pitchFamily="34" charset="0"/>
              </a:rPr>
              <a:t>‘No!’ and ‘Oops!’ are both one-word exclamations we might say if we smash an egg or spill the flour.</a:t>
            </a:r>
            <a:endParaRPr lang="en-GB" sz="2000" dirty="0">
              <a:solidFill>
                <a:srgbClr val="F7675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3E9AF-DDAE-1867-FC36-240FF54B828D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Which of the words below could end with an exclamation mark?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17607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38126B-122F-BF6A-C095-563190AB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B2D596-494A-49E2-A4B1-EDDA347F1D05}"/>
              </a:ext>
            </a:extLst>
          </p:cNvPr>
          <p:cNvSpPr/>
          <p:nvPr/>
        </p:nvSpPr>
        <p:spPr>
          <a:xfrm>
            <a:off x="509857" y="2258907"/>
            <a:ext cx="7380000" cy="622300"/>
          </a:xfrm>
          <a:prstGeom prst="round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At the end of a word.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BA0743-A2C0-4344-AD4A-1166917F1BA2}"/>
              </a:ext>
            </a:extLst>
          </p:cNvPr>
          <p:cNvSpPr/>
          <p:nvPr/>
        </p:nvSpPr>
        <p:spPr>
          <a:xfrm>
            <a:off x="509857" y="3141719"/>
            <a:ext cx="7380000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To show strong feeling.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0F9FF7-B353-4933-86E7-335E2923B25F}"/>
              </a:ext>
            </a:extLst>
          </p:cNvPr>
          <p:cNvSpPr/>
          <p:nvPr/>
        </p:nvSpPr>
        <p:spPr>
          <a:xfrm>
            <a:off x="509857" y="4024531"/>
            <a:ext cx="7380000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At the end of every word in our writing.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4B26A4-0937-4231-8A87-9B15CB53FA05}"/>
              </a:ext>
            </a:extLst>
          </p:cNvPr>
          <p:cNvSpPr/>
          <p:nvPr/>
        </p:nvSpPr>
        <p:spPr>
          <a:xfrm>
            <a:off x="509856" y="1376095"/>
            <a:ext cx="7380000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At the beginning of a word.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C4F76-51CF-765D-E46F-0900CCBF922B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When would we use an exclamation mark?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 Bold" panose="020B07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69824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5C128-7278-83CC-F606-7E57A7125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B2D596-494A-49E2-A4B1-EDDA347F1D05}"/>
              </a:ext>
            </a:extLst>
          </p:cNvPr>
          <p:cNvSpPr/>
          <p:nvPr/>
        </p:nvSpPr>
        <p:spPr>
          <a:xfrm>
            <a:off x="509856" y="2258907"/>
            <a:ext cx="7380000" cy="622300"/>
          </a:xfrm>
          <a:prstGeom prst="roundRect">
            <a:avLst/>
          </a:prstGeom>
          <a:solidFill>
            <a:srgbClr val="F4F4F4"/>
          </a:solidFill>
          <a:ln w="28575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rgbClr val="F76756"/>
                </a:solidFill>
                <a:latin typeface="Cs Eyfs Font" panose="02000503000000000000" pitchFamily="2" charset="0"/>
              </a:rPr>
              <a:t>At the end of a word.</a:t>
            </a:r>
            <a:endParaRPr lang="en-GB" sz="3200" dirty="0">
              <a:solidFill>
                <a:srgbClr val="F76756"/>
              </a:solidFill>
              <a:latin typeface="Cs Eyfs Font" panose="02000503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BA0743-A2C0-4344-AD4A-1166917F1BA2}"/>
              </a:ext>
            </a:extLst>
          </p:cNvPr>
          <p:cNvSpPr/>
          <p:nvPr/>
        </p:nvSpPr>
        <p:spPr>
          <a:xfrm>
            <a:off x="509856" y="3141719"/>
            <a:ext cx="7380000" cy="622300"/>
          </a:xfrm>
          <a:prstGeom prst="roundRect">
            <a:avLst/>
          </a:prstGeom>
          <a:solidFill>
            <a:srgbClr val="F4F4F4"/>
          </a:solidFill>
          <a:ln w="28575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rgbClr val="F76756"/>
                </a:solidFill>
                <a:latin typeface="Cs Eyfs Font" panose="02000503000000000000" pitchFamily="2" charset="0"/>
              </a:rPr>
              <a:t>To show strong feeling.</a:t>
            </a:r>
            <a:endParaRPr lang="en-GB" sz="3200" dirty="0">
              <a:solidFill>
                <a:srgbClr val="F76756"/>
              </a:solidFill>
              <a:latin typeface="Cs Eyfs Font" panose="02000503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0F9FF7-B353-4933-86E7-335E2923B25F}"/>
              </a:ext>
            </a:extLst>
          </p:cNvPr>
          <p:cNvSpPr/>
          <p:nvPr/>
        </p:nvSpPr>
        <p:spPr>
          <a:xfrm>
            <a:off x="509856" y="4024531"/>
            <a:ext cx="7380000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At the end of every word in our writing.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4B26A4-0937-4231-8A87-9B15CB53FA05}"/>
              </a:ext>
            </a:extLst>
          </p:cNvPr>
          <p:cNvSpPr/>
          <p:nvPr/>
        </p:nvSpPr>
        <p:spPr>
          <a:xfrm>
            <a:off x="509855" y="1376095"/>
            <a:ext cx="7380000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At the beginning of a word.</a:t>
            </a:r>
            <a:endParaRPr lang="en-GB" sz="3200" dirty="0">
              <a:solidFill>
                <a:schemeClr val="tx1"/>
              </a:solidFill>
              <a:latin typeface="Cs Eyfs Font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3793D-224F-595A-5615-7DD70C088DA6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When would we use an exclamation mark?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 Bold" panose="020B07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9640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BE605D-538F-7935-3456-7EF22D037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777E9-1464-F89B-4A16-8D0B6D769888}"/>
              </a:ext>
            </a:extLst>
          </p:cNvPr>
          <p:cNvSpPr txBox="1"/>
          <p:nvPr/>
        </p:nvSpPr>
        <p:spPr>
          <a:xfrm>
            <a:off x="1614466" y="2686017"/>
            <a:ext cx="9523703" cy="121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have learnt to recognise and use one-word exclamations, let’s apply our learning to a reasoning question.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50396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C8E22D-8DA2-56D3-56F7-ACEA0C7AC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6B3591CA-B3DC-4248-B3FE-B315ED11C811}"/>
              </a:ext>
            </a:extLst>
          </p:cNvPr>
          <p:cNvSpPr/>
          <p:nvPr/>
        </p:nvSpPr>
        <p:spPr>
          <a:xfrm rot="821747">
            <a:off x="2049620" y="1081406"/>
            <a:ext cx="2682358" cy="1509912"/>
          </a:xfrm>
          <a:prstGeom prst="irregularSeal2">
            <a:avLst/>
          </a:prstGeom>
          <a:solidFill>
            <a:srgbClr val="91D1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375E0788-DA78-4E8F-B2C3-D392EBF87C50}"/>
              </a:ext>
            </a:extLst>
          </p:cNvPr>
          <p:cNvSpPr/>
          <p:nvPr/>
        </p:nvSpPr>
        <p:spPr>
          <a:xfrm>
            <a:off x="7175401" y="1906838"/>
            <a:ext cx="2966979" cy="1941180"/>
          </a:xfrm>
          <a:prstGeom prst="irregularSeal1">
            <a:avLst/>
          </a:prstGeom>
          <a:solidFill>
            <a:srgbClr val="75B0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97A51-60B4-4428-B168-207CF9607D98}"/>
              </a:ext>
            </a:extLst>
          </p:cNvPr>
          <p:cNvSpPr txBox="1"/>
          <p:nvPr/>
        </p:nvSpPr>
        <p:spPr>
          <a:xfrm>
            <a:off x="8138142" y="2453710"/>
            <a:ext cx="16560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P</a:t>
            </a:r>
            <a:r>
              <a:rPr lang="en-US" sz="4000" b="0" dirty="0">
                <a:solidFill>
                  <a:schemeClr val="tx1"/>
                </a:solidFill>
                <a:latin typeface="Cs Eyfs Font" panose="02000503000000000000" pitchFamily="2" charset="0"/>
              </a:rPr>
              <a:t>ow!</a:t>
            </a:r>
            <a:endParaRPr lang="en-GB" sz="4000" b="0" dirty="0">
              <a:solidFill>
                <a:schemeClr val="tx1"/>
              </a:solidFill>
              <a:latin typeface="Cs Eyfs Font" panose="02000503000000000000" pitchFamily="2" charset="0"/>
            </a:endParaRPr>
          </a:p>
          <a:p>
            <a:endParaRPr lang="en-GB" dirty="0"/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8FD8D5B9-FD99-46F1-AF7B-CEA8593B478D}"/>
              </a:ext>
            </a:extLst>
          </p:cNvPr>
          <p:cNvSpPr/>
          <p:nvPr/>
        </p:nvSpPr>
        <p:spPr>
          <a:xfrm>
            <a:off x="1755827" y="2959358"/>
            <a:ext cx="2966979" cy="1447265"/>
          </a:xfrm>
          <a:prstGeom prst="irregularSeal1">
            <a:avLst/>
          </a:prstGeom>
          <a:solidFill>
            <a:srgbClr val="DB95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2A468-64C8-4FB8-B61D-E949D5AF5218}"/>
              </a:ext>
            </a:extLst>
          </p:cNvPr>
          <p:cNvSpPr txBox="1"/>
          <p:nvPr/>
        </p:nvSpPr>
        <p:spPr>
          <a:xfrm>
            <a:off x="2621909" y="3260929"/>
            <a:ext cx="16560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Cape</a:t>
            </a:r>
            <a:r>
              <a:rPr lang="en-US" sz="4000" b="0" dirty="0">
                <a:solidFill>
                  <a:schemeClr val="tx1"/>
                </a:solidFill>
                <a:latin typeface="Cs Eyfs Font" panose="02000503000000000000" pitchFamily="2" charset="0"/>
              </a:rPr>
              <a:t>!</a:t>
            </a:r>
            <a:endParaRPr lang="en-GB" sz="4000" b="0" dirty="0">
              <a:solidFill>
                <a:schemeClr val="tx1"/>
              </a:solidFill>
              <a:latin typeface="Cs Eyfs Font" panose="02000503000000000000" pitchFamily="2" charset="0"/>
            </a:endParaRPr>
          </a:p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2DEB46-72D6-401A-A6D2-9B91692CE6A8}"/>
              </a:ext>
            </a:extLst>
          </p:cNvPr>
          <p:cNvSpPr txBox="1"/>
          <p:nvPr/>
        </p:nvSpPr>
        <p:spPr>
          <a:xfrm>
            <a:off x="2597596" y="1459676"/>
            <a:ext cx="16560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Woah</a:t>
            </a:r>
            <a:r>
              <a:rPr lang="en-US" sz="4000" b="0" dirty="0">
                <a:solidFill>
                  <a:schemeClr val="tx1"/>
                </a:solidFill>
                <a:latin typeface="Cs Eyfs Font" panose="02000503000000000000" pitchFamily="2" charset="0"/>
              </a:rPr>
              <a:t>!</a:t>
            </a:r>
            <a:endParaRPr lang="en-GB" sz="4000" b="0" dirty="0">
              <a:solidFill>
                <a:schemeClr val="tx1"/>
              </a:solidFill>
              <a:latin typeface="Cs Eyfs Font" panose="02000503000000000000" pitchFamily="2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20F27-A531-0A5B-6932-9707F0439831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 is part of a comic. </a:t>
            </a: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B87B4-9E9D-2AE7-EC89-C529E685C7DC}"/>
              </a:ext>
            </a:extLst>
          </p:cNvPr>
          <p:cNvSpPr txBox="1"/>
          <p:nvPr/>
        </p:nvSpPr>
        <p:spPr>
          <a:xfrm>
            <a:off x="261939" y="4933540"/>
            <a:ext cx="11712574" cy="11798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mistake can you see? Explain your answer.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47058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B2A842-631D-269D-E248-C1F82F12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BC4D3A-0D04-8C0D-007B-A10E5963680C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/>
                <a:latin typeface="Century Gothic" panose="020B0502020202020204" pitchFamily="34" charset="0"/>
              </a:rPr>
              <a:t>Key Information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BBE80-2267-BA6D-E499-7E036F835B2D}"/>
              </a:ext>
            </a:extLst>
          </p:cNvPr>
          <p:cNvSpPr txBox="1"/>
          <p:nvPr/>
        </p:nvSpPr>
        <p:spPr>
          <a:xfrm>
            <a:off x="854528" y="2427290"/>
            <a:ext cx="10482943" cy="17338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An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exclamation mark (!)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is a line above a dot that is used at the end of a sentence or a word that shows a strong feeling.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 Bold" panose="020B07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word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 is a sound or group of sounds together that has a meaning and is spoken or written down.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4606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6ECE00-09E9-152F-98B7-3BC4A57E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218C3EDB-3F96-4B46-9BDF-26A6AA5F52DF}"/>
              </a:ext>
            </a:extLst>
          </p:cNvPr>
          <p:cNvSpPr/>
          <p:nvPr/>
        </p:nvSpPr>
        <p:spPr>
          <a:xfrm>
            <a:off x="7175401" y="1906838"/>
            <a:ext cx="2966979" cy="1941180"/>
          </a:xfrm>
          <a:prstGeom prst="irregularSeal1">
            <a:avLst/>
          </a:prstGeom>
          <a:solidFill>
            <a:srgbClr val="75B0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E48715D2-0A53-4FC6-992B-8CA11D1972D5}"/>
              </a:ext>
            </a:extLst>
          </p:cNvPr>
          <p:cNvSpPr/>
          <p:nvPr/>
        </p:nvSpPr>
        <p:spPr>
          <a:xfrm>
            <a:off x="1755827" y="2959358"/>
            <a:ext cx="2966979" cy="1447265"/>
          </a:xfrm>
          <a:prstGeom prst="irregularSeal1">
            <a:avLst/>
          </a:prstGeom>
          <a:solidFill>
            <a:srgbClr val="DB95C9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B7AE5B-20E8-4E1C-8030-C21FDAB60A47}"/>
              </a:ext>
            </a:extLst>
          </p:cNvPr>
          <p:cNvSpPr txBox="1"/>
          <p:nvPr/>
        </p:nvSpPr>
        <p:spPr>
          <a:xfrm>
            <a:off x="2621909" y="3260929"/>
            <a:ext cx="16560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Cape</a:t>
            </a:r>
            <a:r>
              <a:rPr lang="en-US" sz="4000" b="0" dirty="0">
                <a:solidFill>
                  <a:schemeClr val="tx1"/>
                </a:solidFill>
                <a:latin typeface="Cs Eyfs Font" panose="02000503000000000000" pitchFamily="2" charset="0"/>
              </a:rPr>
              <a:t>!</a:t>
            </a:r>
            <a:endParaRPr lang="en-GB" sz="4000" b="0" dirty="0">
              <a:solidFill>
                <a:schemeClr val="tx1"/>
              </a:solidFill>
              <a:latin typeface="Cs Eyfs Font" panose="02000503000000000000" pitchFamily="2" charset="0"/>
            </a:endParaRPr>
          </a:p>
          <a:p>
            <a:endParaRPr lang="en-GB" dirty="0"/>
          </a:p>
        </p:txBody>
      </p:sp>
      <p:sp>
        <p:nvSpPr>
          <p:cNvPr id="21" name="Explosion: 14 Points 20">
            <a:extLst>
              <a:ext uri="{FF2B5EF4-FFF2-40B4-BE49-F238E27FC236}">
                <a16:creationId xmlns:a16="http://schemas.microsoft.com/office/drawing/2014/main" id="{F90E9A93-6C66-4B7A-8543-7AAD1B9BA22F}"/>
              </a:ext>
            </a:extLst>
          </p:cNvPr>
          <p:cNvSpPr/>
          <p:nvPr/>
        </p:nvSpPr>
        <p:spPr>
          <a:xfrm rot="821747">
            <a:off x="2049620" y="1081406"/>
            <a:ext cx="2682358" cy="1509912"/>
          </a:xfrm>
          <a:prstGeom prst="irregularSeal2">
            <a:avLst/>
          </a:prstGeom>
          <a:solidFill>
            <a:srgbClr val="91D1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CB22A-653C-489F-AAD2-532ED2A6320D}"/>
              </a:ext>
            </a:extLst>
          </p:cNvPr>
          <p:cNvSpPr txBox="1"/>
          <p:nvPr/>
        </p:nvSpPr>
        <p:spPr>
          <a:xfrm>
            <a:off x="8138142" y="2453710"/>
            <a:ext cx="16560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P</a:t>
            </a:r>
            <a:r>
              <a:rPr lang="en-US" sz="4000" b="0" dirty="0">
                <a:solidFill>
                  <a:schemeClr val="tx1"/>
                </a:solidFill>
                <a:latin typeface="Cs Eyfs Font" panose="02000503000000000000" pitchFamily="2" charset="0"/>
              </a:rPr>
              <a:t>ow!</a:t>
            </a:r>
            <a:endParaRPr lang="en-GB" sz="4000" b="0" dirty="0">
              <a:solidFill>
                <a:schemeClr val="tx1"/>
              </a:solidFill>
              <a:latin typeface="Cs Eyfs Font" panose="02000503000000000000" pitchFamily="2" charset="0"/>
            </a:endParaRPr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C164C7-ED1C-455D-8D25-713B9A0C1B28}"/>
              </a:ext>
            </a:extLst>
          </p:cNvPr>
          <p:cNvSpPr txBox="1"/>
          <p:nvPr/>
        </p:nvSpPr>
        <p:spPr>
          <a:xfrm>
            <a:off x="2597596" y="1459676"/>
            <a:ext cx="16560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Woah</a:t>
            </a:r>
            <a:r>
              <a:rPr lang="en-US" sz="4000" b="0" dirty="0">
                <a:solidFill>
                  <a:schemeClr val="tx1"/>
                </a:solidFill>
                <a:latin typeface="Cs Eyfs Font" panose="02000503000000000000" pitchFamily="2" charset="0"/>
              </a:rPr>
              <a:t>!</a:t>
            </a:r>
            <a:endParaRPr lang="en-GB" sz="4000" b="0" dirty="0">
              <a:solidFill>
                <a:schemeClr val="tx1"/>
              </a:solidFill>
              <a:latin typeface="Cs Eyfs Font" panose="02000503000000000000" pitchFamily="2" charset="0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8566A-E273-6C7C-AF4D-DBD0BC16172D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 is part of a comic. </a:t>
            </a: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EFFF0-CB6F-E9AF-5A14-C36AB7412929}"/>
              </a:ext>
            </a:extLst>
          </p:cNvPr>
          <p:cNvSpPr txBox="1"/>
          <p:nvPr/>
        </p:nvSpPr>
        <p:spPr>
          <a:xfrm>
            <a:off x="261939" y="4933540"/>
            <a:ext cx="10487837" cy="11798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mistake can you see?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word ‘cape’ should not have an exclamation mark because... 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87493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5F3E4F-BBD9-2209-E1BE-EDF93E7D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218C3EDB-3F96-4B46-9BDF-26A6AA5F52DF}"/>
              </a:ext>
            </a:extLst>
          </p:cNvPr>
          <p:cNvSpPr/>
          <p:nvPr/>
        </p:nvSpPr>
        <p:spPr>
          <a:xfrm>
            <a:off x="7175401" y="1906838"/>
            <a:ext cx="2966979" cy="1941180"/>
          </a:xfrm>
          <a:prstGeom prst="irregularSeal1">
            <a:avLst/>
          </a:prstGeom>
          <a:solidFill>
            <a:srgbClr val="75B0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E48715D2-0A53-4FC6-992B-8CA11D1972D5}"/>
              </a:ext>
            </a:extLst>
          </p:cNvPr>
          <p:cNvSpPr/>
          <p:nvPr/>
        </p:nvSpPr>
        <p:spPr>
          <a:xfrm>
            <a:off x="1755827" y="2959358"/>
            <a:ext cx="2966979" cy="1447265"/>
          </a:xfrm>
          <a:prstGeom prst="irregularSeal1">
            <a:avLst/>
          </a:prstGeom>
          <a:solidFill>
            <a:srgbClr val="DB95C9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B7AE5B-20E8-4E1C-8030-C21FDAB60A47}"/>
              </a:ext>
            </a:extLst>
          </p:cNvPr>
          <p:cNvSpPr txBox="1"/>
          <p:nvPr/>
        </p:nvSpPr>
        <p:spPr>
          <a:xfrm>
            <a:off x="2621909" y="3260929"/>
            <a:ext cx="16560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Cape</a:t>
            </a:r>
            <a:r>
              <a:rPr lang="en-US" sz="4000" b="0" dirty="0">
                <a:solidFill>
                  <a:schemeClr val="tx1"/>
                </a:solidFill>
                <a:latin typeface="Cs Eyfs Font" panose="02000503000000000000" pitchFamily="2" charset="0"/>
              </a:rPr>
              <a:t>!</a:t>
            </a:r>
            <a:endParaRPr lang="en-GB" sz="4000" b="0" dirty="0">
              <a:solidFill>
                <a:schemeClr val="tx1"/>
              </a:solidFill>
              <a:latin typeface="Cs Eyfs Font" panose="02000503000000000000" pitchFamily="2" charset="0"/>
            </a:endParaRPr>
          </a:p>
          <a:p>
            <a:endParaRPr lang="en-GB" dirty="0"/>
          </a:p>
        </p:txBody>
      </p:sp>
      <p:sp>
        <p:nvSpPr>
          <p:cNvPr id="21" name="Explosion: 14 Points 20">
            <a:extLst>
              <a:ext uri="{FF2B5EF4-FFF2-40B4-BE49-F238E27FC236}">
                <a16:creationId xmlns:a16="http://schemas.microsoft.com/office/drawing/2014/main" id="{F90E9A93-6C66-4B7A-8543-7AAD1B9BA22F}"/>
              </a:ext>
            </a:extLst>
          </p:cNvPr>
          <p:cNvSpPr/>
          <p:nvPr/>
        </p:nvSpPr>
        <p:spPr>
          <a:xfrm rot="821747">
            <a:off x="2049620" y="1081406"/>
            <a:ext cx="2682358" cy="1509912"/>
          </a:xfrm>
          <a:prstGeom prst="irregularSeal2">
            <a:avLst/>
          </a:prstGeom>
          <a:solidFill>
            <a:srgbClr val="91D1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CB22A-653C-489F-AAD2-532ED2A6320D}"/>
              </a:ext>
            </a:extLst>
          </p:cNvPr>
          <p:cNvSpPr txBox="1"/>
          <p:nvPr/>
        </p:nvSpPr>
        <p:spPr>
          <a:xfrm>
            <a:off x="8138142" y="2453710"/>
            <a:ext cx="16560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P</a:t>
            </a:r>
            <a:r>
              <a:rPr lang="en-US" sz="4000" b="0" dirty="0">
                <a:solidFill>
                  <a:schemeClr val="tx1"/>
                </a:solidFill>
                <a:latin typeface="Cs Eyfs Font" panose="02000503000000000000" pitchFamily="2" charset="0"/>
              </a:rPr>
              <a:t>ow!</a:t>
            </a:r>
            <a:endParaRPr lang="en-GB" sz="4000" b="0" dirty="0">
              <a:solidFill>
                <a:schemeClr val="tx1"/>
              </a:solidFill>
              <a:latin typeface="Cs Eyfs Font" panose="02000503000000000000" pitchFamily="2" charset="0"/>
            </a:endParaRPr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C164C7-ED1C-455D-8D25-713B9A0C1B28}"/>
              </a:ext>
            </a:extLst>
          </p:cNvPr>
          <p:cNvSpPr txBox="1"/>
          <p:nvPr/>
        </p:nvSpPr>
        <p:spPr>
          <a:xfrm>
            <a:off x="2597596" y="1459676"/>
            <a:ext cx="16560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Woah</a:t>
            </a:r>
            <a:r>
              <a:rPr lang="en-US" sz="4000" b="0" dirty="0">
                <a:solidFill>
                  <a:schemeClr val="tx1"/>
                </a:solidFill>
                <a:latin typeface="Cs Eyfs Font" panose="02000503000000000000" pitchFamily="2" charset="0"/>
              </a:rPr>
              <a:t>!</a:t>
            </a:r>
            <a:endParaRPr lang="en-GB" sz="4000" b="0" dirty="0">
              <a:solidFill>
                <a:schemeClr val="tx1"/>
              </a:solidFill>
              <a:latin typeface="Cs Eyfs Font" panose="02000503000000000000" pitchFamily="2" charset="0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21F16-E773-7015-E1A8-088D1B190556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 is part of a comic. </a:t>
            </a: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BD89F-52A8-6F77-77B3-505DA8FAFDF5}"/>
              </a:ext>
            </a:extLst>
          </p:cNvPr>
          <p:cNvSpPr txBox="1"/>
          <p:nvPr/>
        </p:nvSpPr>
        <p:spPr>
          <a:xfrm>
            <a:off x="261939" y="4933540"/>
            <a:ext cx="9956259" cy="2139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mistake can you see?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word ‘cape’ should not have an exclamation mark because it is not a word we would say with strong feeling or in an emergency. The words ‘pow’ and ‘woah’ are one-word exclamations we might shout.  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0232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B5BDF-6083-EAED-62DB-97834201C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E27303-0F68-F55E-1110-5B5AFBBE1B31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233249456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40FA9-1E55-DACF-D933-E527E14D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FC5C42A-D7B4-43D4-9857-DE90E3DF0FF0}"/>
              </a:ext>
            </a:extLst>
          </p:cNvPr>
          <p:cNvSpPr txBox="1">
            <a:spLocks/>
          </p:cNvSpPr>
          <p:nvPr/>
        </p:nvSpPr>
        <p:spPr>
          <a:xfrm>
            <a:off x="196621" y="6292757"/>
            <a:ext cx="7213600" cy="37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706F6F"/>
                </a:solidFill>
              </a:rPr>
              <a:t>Varied Fluency 1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08B5209-DE0F-4047-A396-258F453096FE}"/>
              </a:ext>
            </a:extLst>
          </p:cNvPr>
          <p:cNvSpPr txBox="1">
            <a:spLocks/>
          </p:cNvSpPr>
          <p:nvPr/>
        </p:nvSpPr>
        <p:spPr>
          <a:xfrm>
            <a:off x="9299325" y="1202912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Thanks!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9CEBE99-370D-4526-9E4C-D6E9535B7B8C}"/>
              </a:ext>
            </a:extLst>
          </p:cNvPr>
          <p:cNvSpPr txBox="1">
            <a:spLocks/>
          </p:cNvSpPr>
          <p:nvPr/>
        </p:nvSpPr>
        <p:spPr>
          <a:xfrm>
            <a:off x="5060700" y="1202912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Yippee!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5BF662-D628-4418-9493-817F1A2E4911}"/>
              </a:ext>
            </a:extLst>
          </p:cNvPr>
          <p:cNvSpPr txBox="1">
            <a:spLocks/>
          </p:cNvSpPr>
          <p:nvPr/>
        </p:nvSpPr>
        <p:spPr>
          <a:xfrm>
            <a:off x="777684" y="1202912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Boo!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47C49-C9B6-FB9E-33E1-1C68E166532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Match the one-word exclamations with the pictures.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 Bold" panose="020B07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23797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03C91-87AF-137A-174F-4AEEB619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FC5C42A-D7B4-43D4-9857-DE90E3DF0FF0}"/>
              </a:ext>
            </a:extLst>
          </p:cNvPr>
          <p:cNvSpPr txBox="1">
            <a:spLocks/>
          </p:cNvSpPr>
          <p:nvPr/>
        </p:nvSpPr>
        <p:spPr>
          <a:xfrm>
            <a:off x="196621" y="6292757"/>
            <a:ext cx="7213600" cy="37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706F6F"/>
                </a:solidFill>
              </a:rPr>
              <a:t>Varied Fluency 1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9CEBE99-370D-4526-9E4C-D6E9535B7B8C}"/>
              </a:ext>
            </a:extLst>
          </p:cNvPr>
          <p:cNvSpPr txBox="1">
            <a:spLocks/>
          </p:cNvSpPr>
          <p:nvPr/>
        </p:nvSpPr>
        <p:spPr>
          <a:xfrm>
            <a:off x="5060699" y="1202912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76756"/>
                </a:solidFill>
              </a:rPr>
              <a:t>Yippee!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5BF662-D628-4418-9493-817F1A2E4911}"/>
              </a:ext>
            </a:extLst>
          </p:cNvPr>
          <p:cNvSpPr txBox="1">
            <a:spLocks/>
          </p:cNvSpPr>
          <p:nvPr/>
        </p:nvSpPr>
        <p:spPr>
          <a:xfrm>
            <a:off x="777684" y="1202912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76756"/>
                </a:solidFill>
              </a:rPr>
              <a:t>Boo!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C0D5AC-D113-496B-9E5C-AA20AFFF903A}"/>
              </a:ext>
            </a:extLst>
          </p:cNvPr>
          <p:cNvCxnSpPr>
            <a:cxnSpLocks/>
          </p:cNvCxnSpPr>
          <p:nvPr/>
        </p:nvCxnSpPr>
        <p:spPr>
          <a:xfrm>
            <a:off x="1799303" y="1779639"/>
            <a:ext cx="4417163" cy="1385186"/>
          </a:xfrm>
          <a:prstGeom prst="lin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1A0111-C1CA-4703-83FC-85671D62E0AF}"/>
              </a:ext>
            </a:extLst>
          </p:cNvPr>
          <p:cNvCxnSpPr>
            <a:cxnSpLocks/>
          </p:cNvCxnSpPr>
          <p:nvPr/>
        </p:nvCxnSpPr>
        <p:spPr>
          <a:xfrm flipV="1">
            <a:off x="2399321" y="1803358"/>
            <a:ext cx="7979695" cy="1645802"/>
          </a:xfrm>
          <a:prstGeom prst="lin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DFA92B-819B-4749-9F3D-58BC0AB04834}"/>
              </a:ext>
            </a:extLst>
          </p:cNvPr>
          <p:cNvCxnSpPr>
            <a:cxnSpLocks/>
          </p:cNvCxnSpPr>
          <p:nvPr/>
        </p:nvCxnSpPr>
        <p:spPr>
          <a:xfrm>
            <a:off x="6088729" y="1867787"/>
            <a:ext cx="4260791" cy="1579927"/>
          </a:xfrm>
          <a:prstGeom prst="lin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07ECF52-64A4-4890-A9E4-DE6B8E02F2BA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effectLst/>
                <a:latin typeface="Century Gothic Bold" panose="020B0702020202020204" pitchFamily="34" charset="0"/>
              </a:rPr>
              <a:t>Match the </a:t>
            </a:r>
            <a:r>
              <a:rPr lang="en-US" b="0" dirty="0">
                <a:latin typeface="Century Gothic Bold" panose="020B0702020202020204" pitchFamily="34" charset="0"/>
              </a:rPr>
              <a:t>one-word exclamations</a:t>
            </a:r>
            <a:r>
              <a:rPr lang="en-US" b="0" i="0" dirty="0">
                <a:effectLst/>
                <a:latin typeface="Century Gothic Bold" panose="020B0702020202020204" pitchFamily="34" charset="0"/>
              </a:rPr>
              <a:t> with the pictures.</a:t>
            </a:r>
            <a:endParaRPr lang="en-US" i="0" dirty="0">
              <a:effectLst/>
              <a:latin typeface="Century Gothic Bold" panose="020B0702020202020204" pitchFamily="34" charset="0"/>
            </a:endParaRPr>
          </a:p>
          <a:p>
            <a:endParaRPr lang="en-US" i="0" dirty="0">
              <a:effectLst/>
              <a:latin typeface="Century Gothic Bold" panose="020B0702020202020204" pitchFamily="34" charset="0"/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7F195C5-7556-4929-A1F8-7B26963DE424}"/>
              </a:ext>
            </a:extLst>
          </p:cNvPr>
          <p:cNvSpPr txBox="1">
            <a:spLocks/>
          </p:cNvSpPr>
          <p:nvPr/>
        </p:nvSpPr>
        <p:spPr>
          <a:xfrm>
            <a:off x="9299325" y="1202912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76756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722944272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3E400E-76DB-1A16-DAAB-89A965F78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FC5C42A-D7B4-43D4-9857-DE90E3DF0FF0}"/>
              </a:ext>
            </a:extLst>
          </p:cNvPr>
          <p:cNvSpPr txBox="1">
            <a:spLocks/>
          </p:cNvSpPr>
          <p:nvPr/>
        </p:nvSpPr>
        <p:spPr>
          <a:xfrm>
            <a:off x="196621" y="6292757"/>
            <a:ext cx="7213600" cy="37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706F6F"/>
                </a:solidFill>
              </a:rPr>
              <a:t>Varied Fluency 2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4B34428-B034-4A93-8B4E-54347551DE55}"/>
              </a:ext>
            </a:extLst>
          </p:cNvPr>
          <p:cNvSpPr txBox="1">
            <a:spLocks/>
          </p:cNvSpPr>
          <p:nvPr/>
        </p:nvSpPr>
        <p:spPr>
          <a:xfrm>
            <a:off x="1481303" y="3845765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Goal!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375069-FC55-4874-80C5-CC01D3232B7D}"/>
              </a:ext>
            </a:extLst>
          </p:cNvPr>
          <p:cNvSpPr txBox="1">
            <a:spLocks/>
          </p:cNvSpPr>
          <p:nvPr/>
        </p:nvSpPr>
        <p:spPr>
          <a:xfrm>
            <a:off x="4962379" y="1834773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!Shush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47E2595-39B3-4363-8985-8F7AFC235CF6}"/>
              </a:ext>
            </a:extLst>
          </p:cNvPr>
          <p:cNvSpPr txBox="1">
            <a:spLocks/>
          </p:cNvSpPr>
          <p:nvPr/>
        </p:nvSpPr>
        <p:spPr>
          <a:xfrm>
            <a:off x="8443455" y="1773183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Go!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F5FF8C1-9487-46AD-A72D-0B17B17F6179}"/>
              </a:ext>
            </a:extLst>
          </p:cNvPr>
          <p:cNvSpPr txBox="1">
            <a:spLocks/>
          </p:cNvSpPr>
          <p:nvPr/>
        </p:nvSpPr>
        <p:spPr>
          <a:xfrm>
            <a:off x="4962379" y="3845765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Yum!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55B663E-935B-41C4-B3B6-40B7636F8D86}"/>
              </a:ext>
            </a:extLst>
          </p:cNvPr>
          <p:cNvSpPr txBox="1">
            <a:spLocks/>
          </p:cNvSpPr>
          <p:nvPr/>
        </p:nvSpPr>
        <p:spPr>
          <a:xfrm>
            <a:off x="1481303" y="1834773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The!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3C0F255-970F-4CAF-A489-54FBA74B8817}"/>
              </a:ext>
            </a:extLst>
          </p:cNvPr>
          <p:cNvSpPr txBox="1">
            <a:spLocks/>
          </p:cNvSpPr>
          <p:nvPr/>
        </p:nvSpPr>
        <p:spPr>
          <a:xfrm>
            <a:off x="8443455" y="3845765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Excellent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B1BB27E-7243-4684-8546-F79036BDF3F6}"/>
              </a:ext>
            </a:extLst>
          </p:cNvPr>
          <p:cNvSpPr txBox="1">
            <a:spLocks/>
          </p:cNvSpPr>
          <p:nvPr/>
        </p:nvSpPr>
        <p:spPr>
          <a:xfrm>
            <a:off x="9366165" y="3745471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8FE67-21AD-9086-01BF-FC68E883FEB6}"/>
              </a:ext>
            </a:extLst>
          </p:cNvPr>
          <p:cNvSpPr txBox="1"/>
          <p:nvPr/>
        </p:nvSpPr>
        <p:spPr>
          <a:xfrm>
            <a:off x="261938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words where the exclamation mark has been used correctly.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48865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F96294-E275-C623-5A7C-66FE8CEC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FC5C42A-D7B4-43D4-9857-DE90E3DF0FF0}"/>
              </a:ext>
            </a:extLst>
          </p:cNvPr>
          <p:cNvSpPr txBox="1">
            <a:spLocks/>
          </p:cNvSpPr>
          <p:nvPr/>
        </p:nvSpPr>
        <p:spPr>
          <a:xfrm>
            <a:off x="196621" y="6292757"/>
            <a:ext cx="7213600" cy="37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706F6F"/>
                </a:solidFill>
              </a:rPr>
              <a:t>Varied Fluency 2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4B34428-B034-4A93-8B4E-54347551DE55}"/>
              </a:ext>
            </a:extLst>
          </p:cNvPr>
          <p:cNvSpPr txBox="1">
            <a:spLocks/>
          </p:cNvSpPr>
          <p:nvPr/>
        </p:nvSpPr>
        <p:spPr>
          <a:xfrm>
            <a:off x="1481303" y="3845765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76756"/>
                </a:solidFill>
              </a:rPr>
              <a:t>Goal!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375069-FC55-4874-80C5-CC01D3232B7D}"/>
              </a:ext>
            </a:extLst>
          </p:cNvPr>
          <p:cNvSpPr txBox="1">
            <a:spLocks/>
          </p:cNvSpPr>
          <p:nvPr/>
        </p:nvSpPr>
        <p:spPr>
          <a:xfrm>
            <a:off x="4962379" y="1834773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!Shush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47E2595-39B3-4363-8985-8F7AFC235CF6}"/>
              </a:ext>
            </a:extLst>
          </p:cNvPr>
          <p:cNvSpPr txBox="1">
            <a:spLocks/>
          </p:cNvSpPr>
          <p:nvPr/>
        </p:nvSpPr>
        <p:spPr>
          <a:xfrm>
            <a:off x="8443455" y="1773183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76756"/>
                </a:solidFill>
              </a:rPr>
              <a:t>Go!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F5FF8C1-9487-46AD-A72D-0B17B17F6179}"/>
              </a:ext>
            </a:extLst>
          </p:cNvPr>
          <p:cNvSpPr txBox="1">
            <a:spLocks/>
          </p:cNvSpPr>
          <p:nvPr/>
        </p:nvSpPr>
        <p:spPr>
          <a:xfrm>
            <a:off x="4962379" y="3845765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76756"/>
                </a:solidFill>
              </a:rPr>
              <a:t>Yum!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55B663E-935B-41C4-B3B6-40B7636F8D86}"/>
              </a:ext>
            </a:extLst>
          </p:cNvPr>
          <p:cNvSpPr txBox="1">
            <a:spLocks/>
          </p:cNvSpPr>
          <p:nvPr/>
        </p:nvSpPr>
        <p:spPr>
          <a:xfrm>
            <a:off x="1481303" y="1834773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The!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3C0F255-970F-4CAF-A489-54FBA74B8817}"/>
              </a:ext>
            </a:extLst>
          </p:cNvPr>
          <p:cNvSpPr txBox="1">
            <a:spLocks/>
          </p:cNvSpPr>
          <p:nvPr/>
        </p:nvSpPr>
        <p:spPr>
          <a:xfrm>
            <a:off x="8443455" y="3845765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Excellent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B1BB27E-7243-4684-8546-F79036BDF3F6}"/>
              </a:ext>
            </a:extLst>
          </p:cNvPr>
          <p:cNvSpPr txBox="1">
            <a:spLocks/>
          </p:cNvSpPr>
          <p:nvPr/>
        </p:nvSpPr>
        <p:spPr>
          <a:xfrm>
            <a:off x="9366165" y="3745471"/>
            <a:ext cx="207060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15A465-1826-488F-A9D0-78BBD4D37E58}"/>
              </a:ext>
            </a:extLst>
          </p:cNvPr>
          <p:cNvSpPr/>
          <p:nvPr/>
        </p:nvSpPr>
        <p:spPr>
          <a:xfrm>
            <a:off x="5131577" y="3745471"/>
            <a:ext cx="1698432" cy="892898"/>
          </a:xfrm>
          <a:prstGeom prst="ellipse">
            <a:avLst/>
          </a:prstGeom>
          <a:noFill/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977AAB-765E-48D2-A9CF-DB665BF133B7}"/>
              </a:ext>
            </a:extLst>
          </p:cNvPr>
          <p:cNvSpPr/>
          <p:nvPr/>
        </p:nvSpPr>
        <p:spPr>
          <a:xfrm>
            <a:off x="8639372" y="1653225"/>
            <a:ext cx="1698432" cy="892898"/>
          </a:xfrm>
          <a:prstGeom prst="ellipse">
            <a:avLst/>
          </a:prstGeom>
          <a:noFill/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2B7940-0ADD-4ED0-889E-0F6BC7A01061}"/>
              </a:ext>
            </a:extLst>
          </p:cNvPr>
          <p:cNvSpPr/>
          <p:nvPr/>
        </p:nvSpPr>
        <p:spPr>
          <a:xfrm>
            <a:off x="1670166" y="3745471"/>
            <a:ext cx="1698432" cy="892898"/>
          </a:xfrm>
          <a:prstGeom prst="ellipse">
            <a:avLst/>
          </a:prstGeom>
          <a:noFill/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5B848-60D6-5385-BCBC-2A5CBC54B720}"/>
              </a:ext>
            </a:extLst>
          </p:cNvPr>
          <p:cNvSpPr txBox="1"/>
          <p:nvPr/>
        </p:nvSpPr>
        <p:spPr>
          <a:xfrm>
            <a:off x="261938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words where the exclamation mark has been used correctly.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36593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892CCC-ACD2-94CA-A74B-0DF9F261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FC5C42A-D7B4-43D4-9857-DE90E3DF0FF0}"/>
              </a:ext>
            </a:extLst>
          </p:cNvPr>
          <p:cNvSpPr txBox="1">
            <a:spLocks/>
          </p:cNvSpPr>
          <p:nvPr/>
        </p:nvSpPr>
        <p:spPr>
          <a:xfrm>
            <a:off x="196621" y="6292757"/>
            <a:ext cx="7213600" cy="37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706F6F"/>
                </a:solidFill>
              </a:rPr>
              <a:t>Application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06DCAB-C766-4AF8-A476-AE22A0896D08}"/>
              </a:ext>
            </a:extLst>
          </p:cNvPr>
          <p:cNvSpPr txBox="1"/>
          <p:nvPr/>
        </p:nvSpPr>
        <p:spPr>
          <a:xfrm>
            <a:off x="2448782" y="2667040"/>
            <a:ext cx="2749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I am having a party.</a:t>
            </a:r>
            <a:endParaRPr lang="en-GB" sz="4000" b="0" dirty="0">
              <a:latin typeface="Cs Eyfs Font" panose="02000503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13F527-142C-445D-B761-878573187F18}"/>
              </a:ext>
            </a:extLst>
          </p:cNvPr>
          <p:cNvSpPr/>
          <p:nvPr/>
        </p:nvSpPr>
        <p:spPr>
          <a:xfrm>
            <a:off x="9916310" y="3318141"/>
            <a:ext cx="468000" cy="468000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2C31C9-C808-4A80-9378-D7AB2D5E6CF0}"/>
              </a:ext>
            </a:extLst>
          </p:cNvPr>
          <p:cNvSpPr/>
          <p:nvPr/>
        </p:nvSpPr>
        <p:spPr>
          <a:xfrm>
            <a:off x="9916310" y="4516029"/>
            <a:ext cx="468000" cy="468000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0F26E0-D144-4419-B64B-AD2BDEB3806F}"/>
              </a:ext>
            </a:extLst>
          </p:cNvPr>
          <p:cNvSpPr/>
          <p:nvPr/>
        </p:nvSpPr>
        <p:spPr>
          <a:xfrm>
            <a:off x="1789558" y="3844233"/>
            <a:ext cx="468000" cy="468000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08EFD-303E-42C7-71A3-48785D788F1A}"/>
              </a:ext>
            </a:extLst>
          </p:cNvPr>
          <p:cNvSpPr txBox="1"/>
          <p:nvPr/>
        </p:nvSpPr>
        <p:spPr>
          <a:xfrm>
            <a:off x="261938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one-word exclamations might Ben's friends reply with?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02769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074412-550E-7E55-2649-5AD35BC98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FC5C42A-D7B4-43D4-9857-DE90E3DF0FF0}"/>
              </a:ext>
            </a:extLst>
          </p:cNvPr>
          <p:cNvSpPr txBox="1">
            <a:spLocks/>
          </p:cNvSpPr>
          <p:nvPr/>
        </p:nvSpPr>
        <p:spPr>
          <a:xfrm>
            <a:off x="196621" y="6292757"/>
            <a:ext cx="7213600" cy="37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706F6F"/>
                </a:solidFill>
              </a:rPr>
              <a:t>Application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E5694-A335-45A8-986C-D509D6ABC64A}"/>
              </a:ext>
            </a:extLst>
          </p:cNvPr>
          <p:cNvSpPr txBox="1"/>
          <p:nvPr/>
        </p:nvSpPr>
        <p:spPr>
          <a:xfrm>
            <a:off x="2448782" y="2667040"/>
            <a:ext cx="2749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s Eyfs Font" panose="02000503000000000000" pitchFamily="2" charset="0"/>
              </a:rPr>
              <a:t>I am having a party.</a:t>
            </a:r>
            <a:endParaRPr lang="en-GB" sz="4000" b="0" dirty="0">
              <a:latin typeface="Cs Eyfs Font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473A0-5134-4588-8A8A-DA4A560185C6}"/>
              </a:ext>
            </a:extLst>
          </p:cNvPr>
          <p:cNvSpPr txBox="1"/>
          <p:nvPr/>
        </p:nvSpPr>
        <p:spPr>
          <a:xfrm>
            <a:off x="6988124" y="2755498"/>
            <a:ext cx="213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76756"/>
                </a:solidFill>
                <a:latin typeface="Cs Eyfs Font" panose="02000503000000000000" pitchFamily="2" charset="0"/>
              </a:rPr>
              <a:t>Awesome!</a:t>
            </a:r>
            <a:endParaRPr lang="en-GB" sz="4000" b="0" dirty="0">
              <a:solidFill>
                <a:srgbClr val="F76756"/>
              </a:solidFill>
              <a:latin typeface="Cs Eyfs Font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F643F8-9D07-4A9D-8973-4DEB6FCCF649}"/>
              </a:ext>
            </a:extLst>
          </p:cNvPr>
          <p:cNvSpPr txBox="1"/>
          <p:nvPr/>
        </p:nvSpPr>
        <p:spPr>
          <a:xfrm>
            <a:off x="6988124" y="4015564"/>
            <a:ext cx="213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76756"/>
                </a:solidFill>
                <a:latin typeface="Cs Eyfs Font" panose="02000503000000000000" pitchFamily="2" charset="0"/>
              </a:rPr>
              <a:t>Cool!</a:t>
            </a:r>
            <a:endParaRPr lang="en-GB" sz="4000" b="0" dirty="0">
              <a:solidFill>
                <a:srgbClr val="F76756"/>
              </a:solidFill>
              <a:latin typeface="Cs Eyfs Font" panose="02000503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02ED8A-67DB-49C3-ADE5-E26729F0343C}"/>
              </a:ext>
            </a:extLst>
          </p:cNvPr>
          <p:cNvSpPr/>
          <p:nvPr/>
        </p:nvSpPr>
        <p:spPr>
          <a:xfrm>
            <a:off x="9916310" y="3318141"/>
            <a:ext cx="468000" cy="468000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740EBA4-5DB3-49FF-BC6C-6A7EDF750773}"/>
              </a:ext>
            </a:extLst>
          </p:cNvPr>
          <p:cNvSpPr/>
          <p:nvPr/>
        </p:nvSpPr>
        <p:spPr>
          <a:xfrm>
            <a:off x="9916310" y="4516029"/>
            <a:ext cx="468000" cy="468000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EE0FE1D-5203-466B-8820-A876BD499A54}"/>
              </a:ext>
            </a:extLst>
          </p:cNvPr>
          <p:cNvSpPr/>
          <p:nvPr/>
        </p:nvSpPr>
        <p:spPr>
          <a:xfrm>
            <a:off x="1789558" y="3844233"/>
            <a:ext cx="468000" cy="468000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3B03C-0410-6B26-DAEF-AEAEB29AD60C}"/>
              </a:ext>
            </a:extLst>
          </p:cNvPr>
          <p:cNvSpPr txBox="1"/>
          <p:nvPr/>
        </p:nvSpPr>
        <p:spPr>
          <a:xfrm>
            <a:off x="261938" y="289357"/>
            <a:ext cx="11712575" cy="10464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one-word exclamations might Ben's friends reply with?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54412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7458E6-1057-D2A5-5CEF-BBF36E65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D4B708-B38D-37A9-2FA5-823312B77CD6}"/>
              </a:ext>
            </a:extLst>
          </p:cNvPr>
          <p:cNvSpPr txBox="1"/>
          <p:nvPr/>
        </p:nvSpPr>
        <p:spPr>
          <a:xfrm>
            <a:off x="1614467" y="2763842"/>
            <a:ext cx="8963066" cy="10895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Let’s start with a question about full stops, which is linked to the new learning later in this lesson.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85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E551F-FB56-167F-ABAE-35DC2F07D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531C78B-4DAB-45B9-B7BE-FF4A8ECBC46B}"/>
              </a:ext>
            </a:extLst>
          </p:cNvPr>
          <p:cNvSpPr txBox="1">
            <a:spLocks/>
          </p:cNvSpPr>
          <p:nvPr/>
        </p:nvSpPr>
        <p:spPr>
          <a:xfrm>
            <a:off x="261937" y="1077734"/>
            <a:ext cx="8029803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pan. is hot.</a:t>
            </a:r>
          </a:p>
          <a:p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D718DD4-1AB3-431D-B0EA-73593C3AAA6A}"/>
              </a:ext>
            </a:extLst>
          </p:cNvPr>
          <p:cNvSpPr txBox="1">
            <a:spLocks/>
          </p:cNvSpPr>
          <p:nvPr/>
        </p:nvSpPr>
        <p:spPr>
          <a:xfrm>
            <a:off x="261937" y="2244654"/>
            <a:ext cx="8029803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.The pan is hot</a:t>
            </a:r>
          </a:p>
          <a:p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88359F-F725-4ACF-857D-3235C1B4E462}"/>
              </a:ext>
            </a:extLst>
          </p:cNvPr>
          <p:cNvSpPr txBox="1">
            <a:spLocks/>
          </p:cNvSpPr>
          <p:nvPr/>
        </p:nvSpPr>
        <p:spPr>
          <a:xfrm>
            <a:off x="261938" y="4578495"/>
            <a:ext cx="8029803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The pan is hot.</a:t>
            </a:r>
          </a:p>
          <a:p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93F5E7-EB32-4969-9934-2258A4D3240F}"/>
              </a:ext>
            </a:extLst>
          </p:cNvPr>
          <p:cNvSpPr txBox="1">
            <a:spLocks/>
          </p:cNvSpPr>
          <p:nvPr/>
        </p:nvSpPr>
        <p:spPr>
          <a:xfrm>
            <a:off x="261937" y="3411574"/>
            <a:ext cx="8029803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pan is hot</a:t>
            </a:r>
          </a:p>
          <a:p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7FDA893-49F0-4466-A029-759D30BAEDCB}"/>
              </a:ext>
            </a:extLst>
          </p:cNvPr>
          <p:cNvSpPr txBox="1">
            <a:spLocks/>
          </p:cNvSpPr>
          <p:nvPr/>
        </p:nvSpPr>
        <p:spPr>
          <a:xfrm>
            <a:off x="3201920" y="3156459"/>
            <a:ext cx="322510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C1D11-8821-9589-EA5A-B238E4702BC1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Which sentence has used a full stop correctly?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956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80531E-071D-51D1-7AA1-D0C2D93D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D60E9ED-B1C1-4E92-8071-150D83FEC0F0}"/>
              </a:ext>
            </a:extLst>
          </p:cNvPr>
          <p:cNvSpPr txBox="1">
            <a:spLocks/>
          </p:cNvSpPr>
          <p:nvPr/>
        </p:nvSpPr>
        <p:spPr>
          <a:xfrm>
            <a:off x="261937" y="1077734"/>
            <a:ext cx="8029803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pan. is hot.</a:t>
            </a:r>
          </a:p>
          <a:p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01D427D-C50E-4041-9709-B22EECC9052A}"/>
              </a:ext>
            </a:extLst>
          </p:cNvPr>
          <p:cNvSpPr txBox="1">
            <a:spLocks/>
          </p:cNvSpPr>
          <p:nvPr/>
        </p:nvSpPr>
        <p:spPr>
          <a:xfrm>
            <a:off x="261937" y="2244654"/>
            <a:ext cx="8029803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.The pan is hot</a:t>
            </a:r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3228380-7F87-4F11-8D3D-37063A184722}"/>
              </a:ext>
            </a:extLst>
          </p:cNvPr>
          <p:cNvSpPr txBox="1">
            <a:spLocks/>
          </p:cNvSpPr>
          <p:nvPr/>
        </p:nvSpPr>
        <p:spPr>
          <a:xfrm>
            <a:off x="261938" y="4578495"/>
            <a:ext cx="8029803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76756"/>
                </a:solidFill>
              </a:rPr>
              <a:t>The pan is hot.</a:t>
            </a:r>
          </a:p>
          <a:p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8F5CE2E-2384-42D0-97FB-CB7DB97C9B9C}"/>
              </a:ext>
            </a:extLst>
          </p:cNvPr>
          <p:cNvSpPr txBox="1">
            <a:spLocks/>
          </p:cNvSpPr>
          <p:nvPr/>
        </p:nvSpPr>
        <p:spPr>
          <a:xfrm>
            <a:off x="261937" y="3411574"/>
            <a:ext cx="8029803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pan is hot</a:t>
            </a:r>
          </a:p>
          <a:p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A157FF1-8C2E-4556-BDDF-20A5B0D98349}"/>
              </a:ext>
            </a:extLst>
          </p:cNvPr>
          <p:cNvSpPr txBox="1">
            <a:spLocks/>
          </p:cNvSpPr>
          <p:nvPr/>
        </p:nvSpPr>
        <p:spPr>
          <a:xfrm>
            <a:off x="3201920" y="3156459"/>
            <a:ext cx="322510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E2034-724D-2E75-1BD0-DFD8D35CE6DB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Which sentence has used a full stop correctly?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0D1D6-9C22-BFF7-6D72-5E46C94C0B05}"/>
              </a:ext>
            </a:extLst>
          </p:cNvPr>
          <p:cNvSpPr txBox="1"/>
          <p:nvPr/>
        </p:nvSpPr>
        <p:spPr>
          <a:xfrm>
            <a:off x="261938" y="5883367"/>
            <a:ext cx="10681365" cy="15850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The full stop goes at the end of the sentence and sits on the line.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 Bold" panose="020B07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 Bold" panose="020B07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7411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AFCB70-1328-83EC-484D-BBD5FCC7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DAD3E-E4FA-6D79-26C0-83A99F850F7A}"/>
              </a:ext>
            </a:extLst>
          </p:cNvPr>
          <p:cNvSpPr txBox="1"/>
          <p:nvPr/>
        </p:nvSpPr>
        <p:spPr>
          <a:xfrm>
            <a:off x="1614467" y="2775225"/>
            <a:ext cx="8963066" cy="121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Now that we are ready to move on, we can learn about one-word exclamations.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5PDroid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94120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67F10C-F11F-C0BA-01C8-49246A54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F386D6D-64E4-4BBB-8A63-A0ABF19D1B5A}"/>
              </a:ext>
            </a:extLst>
          </p:cNvPr>
          <p:cNvSpPr txBox="1">
            <a:spLocks/>
          </p:cNvSpPr>
          <p:nvPr/>
        </p:nvSpPr>
        <p:spPr>
          <a:xfrm>
            <a:off x="4377054" y="3375544"/>
            <a:ext cx="343789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Help me</a:t>
            </a:r>
            <a:r>
              <a:rPr lang="en-US" dirty="0">
                <a:solidFill>
                  <a:srgbClr val="1D619C"/>
                </a:solidFill>
              </a:rPr>
              <a:t>!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2436E25-D16A-4B61-9A59-76AEFCEDB03E}"/>
              </a:ext>
            </a:extLst>
          </p:cNvPr>
          <p:cNvSpPr txBox="1">
            <a:spLocks/>
          </p:cNvSpPr>
          <p:nvPr/>
        </p:nvSpPr>
        <p:spPr>
          <a:xfrm>
            <a:off x="4377054" y="1704140"/>
            <a:ext cx="3437892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Help me</a:t>
            </a:r>
            <a:r>
              <a:rPr lang="en-US" dirty="0">
                <a:solidFill>
                  <a:srgbClr val="1D619C"/>
                </a:solidFill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BB9240-37C5-4F47-B76C-5E768DB24771}"/>
              </a:ext>
            </a:extLst>
          </p:cNvPr>
          <p:cNvCxnSpPr>
            <a:cxnSpLocks/>
          </p:cNvCxnSpPr>
          <p:nvPr/>
        </p:nvCxnSpPr>
        <p:spPr>
          <a:xfrm>
            <a:off x="6091027" y="2612283"/>
            <a:ext cx="0" cy="579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FC51F3-F259-4FD3-B72E-CACDECFAD9B1}"/>
              </a:ext>
            </a:extLst>
          </p:cNvPr>
          <p:cNvCxnSpPr>
            <a:cxnSpLocks/>
          </p:cNvCxnSpPr>
          <p:nvPr/>
        </p:nvCxnSpPr>
        <p:spPr>
          <a:xfrm>
            <a:off x="5229785" y="3854432"/>
            <a:ext cx="17495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F8EEA1-FE59-E15E-41CA-4962F37AAB13}"/>
              </a:ext>
            </a:extLst>
          </p:cNvPr>
          <p:cNvSpPr txBox="1"/>
          <p:nvPr/>
        </p:nvSpPr>
        <p:spPr>
          <a:xfrm>
            <a:off x="261938" y="289357"/>
            <a:ext cx="11712575" cy="1567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An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exclamation mark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is a line above a dot. It sits on the line we are writing on and is used instead of a full stop.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 Bold" panose="020B07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91525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89C26B-A507-FA0F-427F-4B40A64B2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DD0271B-0757-49D7-B270-88121BBB7ACF}"/>
              </a:ext>
            </a:extLst>
          </p:cNvPr>
          <p:cNvSpPr/>
          <p:nvPr/>
        </p:nvSpPr>
        <p:spPr>
          <a:xfrm flipH="1">
            <a:off x="6333475" y="1863902"/>
            <a:ext cx="2100588" cy="829273"/>
          </a:xfrm>
          <a:prstGeom prst="wedgeRoundRectCallout">
            <a:avLst>
              <a:gd name="adj1" fmla="val 84361"/>
              <a:gd name="adj2" fmla="val 4369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Cs Eyfs Font" panose="02000503000000000000" pitchFamily="2" charset="0"/>
              </a:rPr>
              <a:t>Get out</a:t>
            </a:r>
            <a:r>
              <a:rPr lang="en-US" sz="4000" dirty="0">
                <a:solidFill>
                  <a:srgbClr val="1D619C"/>
                </a:solidFill>
                <a:latin typeface="Cs Eyfs Font" panose="02000503000000000000" pitchFamily="2" charset="0"/>
              </a:rPr>
              <a:t>!</a:t>
            </a:r>
            <a:endParaRPr lang="en-GB" sz="4000" dirty="0">
              <a:solidFill>
                <a:srgbClr val="1D619C"/>
              </a:solidFill>
              <a:latin typeface="Cs Eyfs Font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78B6E-AB44-4E33-3D1F-AA82B1F33642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We use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exclamation marks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to show strong feelings, such as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anger, excitement or shock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 Bold" panose="020B07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68899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7F3FA6-A1A3-EB87-A5BF-5B52BCD5C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0E56175-7B83-45A6-8D39-967C6A860DE0}"/>
              </a:ext>
            </a:extLst>
          </p:cNvPr>
          <p:cNvSpPr/>
          <p:nvPr/>
        </p:nvSpPr>
        <p:spPr>
          <a:xfrm flipH="1">
            <a:off x="4055451" y="1519114"/>
            <a:ext cx="1307546" cy="829273"/>
          </a:xfrm>
          <a:prstGeom prst="wedgeRoundRectCallout">
            <a:avLst>
              <a:gd name="adj1" fmla="val 77283"/>
              <a:gd name="adj2" fmla="val 5379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Cs Eyfs Font" panose="02000503000000000000" pitchFamily="2" charset="0"/>
              </a:rPr>
              <a:t>Wow</a:t>
            </a:r>
            <a:r>
              <a:rPr lang="en-US" sz="4000" dirty="0">
                <a:solidFill>
                  <a:srgbClr val="1D619C"/>
                </a:solidFill>
                <a:latin typeface="Cs Eyfs Font" panose="02000503000000000000" pitchFamily="2" charset="0"/>
              </a:rPr>
              <a:t>!</a:t>
            </a:r>
            <a:endParaRPr lang="en-GB" sz="4000" dirty="0">
              <a:solidFill>
                <a:srgbClr val="1D619C"/>
              </a:solidFill>
              <a:latin typeface="Cs Eyfs Font" panose="02000503000000000000" pitchFamily="2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64AA16A-61EB-4215-AA57-B225CC35E3BB}"/>
              </a:ext>
            </a:extLst>
          </p:cNvPr>
          <p:cNvSpPr/>
          <p:nvPr/>
        </p:nvSpPr>
        <p:spPr>
          <a:xfrm>
            <a:off x="6595467" y="2869156"/>
            <a:ext cx="1432953" cy="829273"/>
          </a:xfrm>
          <a:prstGeom prst="wedgeRoundRectCallout">
            <a:avLst>
              <a:gd name="adj1" fmla="val 71877"/>
              <a:gd name="adj2" fmla="val 4380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Cs Eyfs Font" panose="02000503000000000000" pitchFamily="2" charset="0"/>
              </a:rPr>
              <a:t>Ouch</a:t>
            </a:r>
            <a:r>
              <a:rPr lang="en-US" sz="4000" dirty="0">
                <a:solidFill>
                  <a:srgbClr val="1D619C"/>
                </a:solidFill>
                <a:latin typeface="Cs Eyfs Font" panose="02000503000000000000" pitchFamily="2" charset="0"/>
              </a:rPr>
              <a:t>!</a:t>
            </a:r>
            <a:endParaRPr lang="en-GB" sz="4000" dirty="0">
              <a:solidFill>
                <a:srgbClr val="1D619C"/>
              </a:solidFill>
              <a:latin typeface="Cs Eyfs Font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9C0FA-14DF-3208-D0A5-357EBFF46571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We also use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exclamation marks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to show a surprise, an emergency or if someone is shouting.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5549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6" ma:contentTypeDescription="Create a new document." ma:contentTypeScope="" ma:versionID="865a7e9122a6c86fa24ada04f3c6465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f3fc8e5120527b0f1bf7de9f9ac52c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D09122-8509-4DC8-8877-1E52BB616108}">
  <ds:schemaRefs>
    <ds:schemaRef ds:uri="0f0ae0ff-29c4-4766-b250-c1a9bee8d430"/>
    <ds:schemaRef ds:uri="http://schemas.microsoft.com/office/infopath/2007/PartnerControls"/>
    <ds:schemaRef ds:uri="http://purl.org/dc/dcmitype/"/>
    <ds:schemaRef ds:uri="http://www.w3.org/XML/1998/namespace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6144f90-c7b6-48d0-aae5-f5e9e48cc3d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4E0B7-3DD3-496C-B79E-4D98C34C599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790</Words>
  <Application>Microsoft Office PowerPoint</Application>
  <PresentationFormat>Widescreen</PresentationFormat>
  <Paragraphs>125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Cs Eyfs Font</vt:lpstr>
      <vt:lpstr>Century Gothic</vt:lpstr>
      <vt:lpstr>Arial</vt:lpstr>
      <vt:lpstr>H5PDroidSans</vt:lpstr>
      <vt:lpstr>Century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Nicola Dockerty</cp:lastModifiedBy>
  <cp:revision>127</cp:revision>
  <dcterms:created xsi:type="dcterms:W3CDTF">2021-10-18T12:07:58Z</dcterms:created>
  <dcterms:modified xsi:type="dcterms:W3CDTF">2022-06-21T10:10:30Z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