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305" r:id="rId5"/>
    <p:sldId id="306" r:id="rId6"/>
    <p:sldId id="307" r:id="rId7"/>
    <p:sldId id="308" r:id="rId8"/>
    <p:sldId id="404" r:id="rId9"/>
    <p:sldId id="309" r:id="rId10"/>
    <p:sldId id="405" r:id="rId11"/>
    <p:sldId id="383" r:id="rId12"/>
    <p:sldId id="406" r:id="rId13"/>
    <p:sldId id="407" r:id="rId14"/>
    <p:sldId id="412" r:id="rId15"/>
    <p:sldId id="409" r:id="rId16"/>
    <p:sldId id="417" r:id="rId17"/>
    <p:sldId id="319" r:id="rId18"/>
    <p:sldId id="411" r:id="rId19"/>
    <p:sldId id="413" r:id="rId20"/>
    <p:sldId id="414" r:id="rId21"/>
    <p:sldId id="415" r:id="rId22"/>
    <p:sldId id="416" r:id="rId23"/>
    <p:sldId id="327" r:id="rId24"/>
    <p:sldId id="403" r:id="rId25"/>
    <p:sldId id="418" r:id="rId26"/>
    <p:sldId id="380" r:id="rId27"/>
    <p:sldId id="419" r:id="rId28"/>
    <p:sldId id="382" r:id="rId29"/>
    <p:sldId id="420" r:id="rId30"/>
  </p:sldIdLst>
  <p:sldSz cx="12192000" cy="6858000"/>
  <p:notesSz cx="6858000" cy="9144000"/>
  <p:embeddedFontLst>
    <p:embeddedFont>
      <p:font typeface="Century Gothic" panose="020B0502020202020204" pitchFamily="34" charset="0"/>
      <p:regular r:id="rId31"/>
      <p:bold r:id="rId32"/>
      <p:italic r:id="rId33"/>
      <p:boldItalic r:id="rId34"/>
    </p:embeddedFont>
    <p:embeddedFont>
      <p:font typeface="Century Gothic Bold" panose="020B0702020202020204" pitchFamily="34" charset="0"/>
      <p:bold r:id="rId35"/>
    </p:embeddedFont>
    <p:embeddedFont>
      <p:font typeface="Eyfsnew" panose="02000503000000000000" pitchFamily="2" charset="0"/>
      <p:regular r:id="rId36"/>
    </p:embeddedFont>
    <p:embeddedFont>
      <p:font typeface="Wingdings 2" panose="05020102010507070707" pitchFamily="18" charset="2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6756"/>
    <a:srgbClr val="00B2CE"/>
    <a:srgbClr val="1D619C"/>
    <a:srgbClr val="706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7F9FA0-D0BF-4D84-92E2-028DECDAAC21}" v="72" dt="2022-03-07T15:27:37.5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font" Target="fonts/font4.fntdata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5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3.fntdata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6790500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5016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C1C80FD-FC4B-4D1D-A34E-6AB0BAEE5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50AF6B-D740-4FDB-A6F3-A652E5190288}"/>
              </a:ext>
            </a:extLst>
          </p:cNvPr>
          <p:cNvSpPr txBox="1"/>
          <p:nvPr/>
        </p:nvSpPr>
        <p:spPr>
          <a:xfrm>
            <a:off x="222328" y="2292121"/>
            <a:ext cx="9358537" cy="8956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Questions</a:t>
            </a:r>
            <a:endParaRPr kumimoji="0" lang="en-GB" sz="5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49E77B-3167-41C0-8A7A-D23B56B771E1}"/>
              </a:ext>
            </a:extLst>
          </p:cNvPr>
          <p:cNvSpPr txBox="1"/>
          <p:nvPr/>
        </p:nvSpPr>
        <p:spPr>
          <a:xfrm>
            <a:off x="222328" y="3302000"/>
            <a:ext cx="9358313" cy="5909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is a Question?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177737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1BAB6E-4B18-4117-91B3-C768EDD96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BFE1A7B-456F-4151-BCAD-CDC50B2717DA}"/>
              </a:ext>
            </a:extLst>
          </p:cNvPr>
          <p:cNvSpPr/>
          <p:nvPr/>
        </p:nvSpPr>
        <p:spPr>
          <a:xfrm>
            <a:off x="8920716" y="1860700"/>
            <a:ext cx="900000" cy="900000"/>
          </a:xfrm>
          <a:prstGeom prst="roundRect">
            <a:avLst/>
          </a:prstGeom>
          <a:noFill/>
          <a:ln w="19050">
            <a:solidFill>
              <a:srgbClr val="00B2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D5A1660-54F6-492B-86B2-913DAEB22118}"/>
              </a:ext>
            </a:extLst>
          </p:cNvPr>
          <p:cNvSpPr/>
          <p:nvPr/>
        </p:nvSpPr>
        <p:spPr>
          <a:xfrm>
            <a:off x="8920716" y="3746207"/>
            <a:ext cx="900000" cy="900000"/>
          </a:xfrm>
          <a:prstGeom prst="roundRect">
            <a:avLst/>
          </a:prstGeom>
          <a:noFill/>
          <a:ln w="19050">
            <a:solidFill>
              <a:srgbClr val="00B2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Eyfsnew" panose="02000503000000000000" pitchFamily="2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005A95-5773-48F5-892F-11B7239BA2BD}"/>
              </a:ext>
            </a:extLst>
          </p:cNvPr>
          <p:cNvSpPr txBox="1"/>
          <p:nvPr/>
        </p:nvSpPr>
        <p:spPr>
          <a:xfrm>
            <a:off x="261938" y="1591460"/>
            <a:ext cx="783619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00" dirty="0">
                <a:latin typeface="Eyfsnew" panose="02000503000000000000" pitchFamily="2" charset="0"/>
              </a:rPr>
              <a:t>When do you go to bed</a:t>
            </a:r>
          </a:p>
          <a:p>
            <a:endParaRPr lang="en-GB" sz="4200" dirty="0">
              <a:latin typeface="Eyfsnew" panose="02000503000000000000" pitchFamily="2" charset="0"/>
            </a:endParaRPr>
          </a:p>
          <a:p>
            <a:r>
              <a:rPr lang="en-GB" sz="4200" dirty="0">
                <a:latin typeface="Eyfsnew" panose="02000503000000000000" pitchFamily="2" charset="0"/>
              </a:rPr>
              <a:t>Who is looking after you today</a:t>
            </a:r>
          </a:p>
          <a:p>
            <a:endParaRPr lang="en-GB" sz="4200" dirty="0">
              <a:latin typeface="Eyfsnew" panose="02000503000000000000" pitchFamily="2" charset="0"/>
            </a:endParaRPr>
          </a:p>
          <a:p>
            <a:r>
              <a:rPr lang="en-GB" sz="4200" dirty="0">
                <a:latin typeface="Eyfsnew" panose="02000503000000000000" pitchFamily="2" charset="0"/>
              </a:rPr>
              <a:t>My friend is called Zara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1A8DEC9-06BA-45D9-9DA7-A41C83B78366}"/>
              </a:ext>
            </a:extLst>
          </p:cNvPr>
          <p:cNvCxnSpPr/>
          <p:nvPr/>
        </p:nvCxnSpPr>
        <p:spPr>
          <a:xfrm>
            <a:off x="4779037" y="2158413"/>
            <a:ext cx="6172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06A2EFD-A381-4C35-91EF-AA9BF48EBBDD}"/>
              </a:ext>
            </a:extLst>
          </p:cNvPr>
          <p:cNvCxnSpPr/>
          <p:nvPr/>
        </p:nvCxnSpPr>
        <p:spPr>
          <a:xfrm>
            <a:off x="6334936" y="3411277"/>
            <a:ext cx="6172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538D47C-6424-439D-B883-AA6ED5F0E756}"/>
              </a:ext>
            </a:extLst>
          </p:cNvPr>
          <p:cNvCxnSpPr/>
          <p:nvPr/>
        </p:nvCxnSpPr>
        <p:spPr>
          <a:xfrm>
            <a:off x="5087679" y="4706683"/>
            <a:ext cx="6172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CE6FBB3-439F-4966-903A-8ABE334510F8}"/>
              </a:ext>
            </a:extLst>
          </p:cNvPr>
          <p:cNvSpPr txBox="1"/>
          <p:nvPr/>
        </p:nvSpPr>
        <p:spPr>
          <a:xfrm>
            <a:off x="261938" y="329114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 the correct punctuation to the sentences below.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0322116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0AC720-167A-48F4-833A-868981F1B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3005A95-5773-48F5-892F-11B7239BA2BD}"/>
              </a:ext>
            </a:extLst>
          </p:cNvPr>
          <p:cNvSpPr txBox="1"/>
          <p:nvPr/>
        </p:nvSpPr>
        <p:spPr>
          <a:xfrm>
            <a:off x="261938" y="1591460"/>
            <a:ext cx="783619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00" dirty="0">
                <a:latin typeface="Eyfsnew" panose="02000503000000000000" pitchFamily="2" charset="0"/>
              </a:rPr>
              <a:t>When do you go to bed</a:t>
            </a:r>
            <a:r>
              <a:rPr lang="en-GB" sz="4200" dirty="0">
                <a:solidFill>
                  <a:srgbClr val="F76756"/>
                </a:solidFill>
                <a:latin typeface="Eyfsnew" panose="02000503000000000000" pitchFamily="2" charset="0"/>
              </a:rPr>
              <a:t>?</a:t>
            </a:r>
          </a:p>
          <a:p>
            <a:endParaRPr lang="en-GB" sz="4200" dirty="0">
              <a:latin typeface="Eyfsnew" panose="02000503000000000000" pitchFamily="2" charset="0"/>
            </a:endParaRPr>
          </a:p>
          <a:p>
            <a:r>
              <a:rPr lang="en-GB" sz="4200" dirty="0">
                <a:latin typeface="Eyfsnew" panose="02000503000000000000" pitchFamily="2" charset="0"/>
              </a:rPr>
              <a:t>Who is looking after you today</a:t>
            </a:r>
            <a:r>
              <a:rPr lang="en-GB" sz="4200" dirty="0">
                <a:solidFill>
                  <a:srgbClr val="F76756"/>
                </a:solidFill>
                <a:latin typeface="Eyfsnew" panose="02000503000000000000" pitchFamily="2" charset="0"/>
              </a:rPr>
              <a:t>?</a:t>
            </a:r>
          </a:p>
          <a:p>
            <a:endParaRPr lang="en-GB" sz="4200" dirty="0">
              <a:latin typeface="Eyfsnew" panose="02000503000000000000" pitchFamily="2" charset="0"/>
            </a:endParaRPr>
          </a:p>
          <a:p>
            <a:r>
              <a:rPr lang="en-GB" sz="4200" dirty="0">
                <a:latin typeface="Eyfsnew" panose="02000503000000000000" pitchFamily="2" charset="0"/>
              </a:rPr>
              <a:t>My friend is called Zara</a:t>
            </a:r>
            <a:r>
              <a:rPr lang="en-GB" sz="4200" dirty="0">
                <a:solidFill>
                  <a:srgbClr val="F76756"/>
                </a:solidFill>
                <a:latin typeface="Eyfsnew" panose="02000503000000000000" pitchFamily="2" charset="0"/>
              </a:rPr>
              <a:t>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96E8ADE-E9F5-405D-A2F4-6149CBF07F99}"/>
              </a:ext>
            </a:extLst>
          </p:cNvPr>
          <p:cNvSpPr/>
          <p:nvPr/>
        </p:nvSpPr>
        <p:spPr>
          <a:xfrm>
            <a:off x="8920716" y="1860700"/>
            <a:ext cx="900000" cy="900000"/>
          </a:xfrm>
          <a:prstGeom prst="roundRect">
            <a:avLst/>
          </a:prstGeom>
          <a:noFill/>
          <a:ln w="19050">
            <a:solidFill>
              <a:srgbClr val="00B2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5FCFC0F-D4DD-47D9-A2F7-B5890B64621D}"/>
              </a:ext>
            </a:extLst>
          </p:cNvPr>
          <p:cNvSpPr/>
          <p:nvPr/>
        </p:nvSpPr>
        <p:spPr>
          <a:xfrm>
            <a:off x="8920716" y="3746207"/>
            <a:ext cx="900000" cy="900000"/>
          </a:xfrm>
          <a:prstGeom prst="roundRect">
            <a:avLst/>
          </a:prstGeom>
          <a:noFill/>
          <a:ln w="19050">
            <a:solidFill>
              <a:srgbClr val="00B2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Eyfsnew" panose="02000503000000000000" pitchFamily="2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CF25F1-5F25-42EA-8F39-D0F9712CA9C9}"/>
              </a:ext>
            </a:extLst>
          </p:cNvPr>
          <p:cNvSpPr txBox="1"/>
          <p:nvPr/>
        </p:nvSpPr>
        <p:spPr>
          <a:xfrm>
            <a:off x="261938" y="329114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 the correct punctuation to the sentences below.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787885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82F8CC2-AC6F-4CE2-A195-9EFC801C6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305B4B03-8D43-4DBB-91E2-3DC260793A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940144"/>
              </p:ext>
            </p:extLst>
          </p:nvPr>
        </p:nvGraphicFramePr>
        <p:xfrm>
          <a:off x="261938" y="3437224"/>
          <a:ext cx="8222843" cy="293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22843">
                  <a:extLst>
                    <a:ext uri="{9D8B030D-6E8A-4147-A177-3AD203B41FA5}">
                      <a16:colId xmlns:a16="http://schemas.microsoft.com/office/drawing/2014/main" val="4245125913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r>
                        <a:rPr lang="en-GB" sz="4200" dirty="0">
                          <a:latin typeface="Eyfsnew" panose="02000503000000000000" pitchFamily="2" charset="0"/>
                        </a:rPr>
                        <a:t>Which food do you like best?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19755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293578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r>
                        <a:rPr lang="en-GB" sz="4200" dirty="0">
                          <a:latin typeface="Eyfsnew" panose="02000503000000000000" pitchFamily="2" charset="0"/>
                        </a:rPr>
                        <a:t>Did it rain every day last week?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64781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4930537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r>
                        <a:rPr lang="en-GB" sz="4200" dirty="0">
                          <a:latin typeface="Eyfsnew" panose="02000503000000000000" pitchFamily="2" charset="0"/>
                        </a:rPr>
                        <a:t>How do you get to school?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37866402"/>
                  </a:ext>
                </a:extLst>
              </a:tr>
            </a:tbl>
          </a:graphicData>
        </a:graphic>
      </p:graphicFrame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7E23F894-E5ED-4708-8801-9185E56C3B42}"/>
              </a:ext>
            </a:extLst>
          </p:cNvPr>
          <p:cNvSpPr/>
          <p:nvPr/>
        </p:nvSpPr>
        <p:spPr>
          <a:xfrm flipH="1">
            <a:off x="6352881" y="954431"/>
            <a:ext cx="3794798" cy="1364560"/>
          </a:xfrm>
          <a:prstGeom prst="wedgeRoundRectCallout">
            <a:avLst>
              <a:gd name="adj1" fmla="val -56250"/>
              <a:gd name="adj2" fmla="val 9760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72000" rtlCol="0" anchor="ctr"/>
          <a:lstStyle/>
          <a:p>
            <a:r>
              <a:rPr lang="en-GB" sz="4200" b="0" dirty="0">
                <a:solidFill>
                  <a:schemeClr val="tx1"/>
                </a:solidFill>
                <a:latin typeface="Eyfsnew" panose="02000503000000000000" pitchFamily="2" charset="0"/>
              </a:rPr>
              <a:t>We walk to school every day.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9059970A-F1E6-40DA-84F6-424F9AE30EDD}"/>
              </a:ext>
            </a:extLst>
          </p:cNvPr>
          <p:cNvSpPr/>
          <p:nvPr/>
        </p:nvSpPr>
        <p:spPr>
          <a:xfrm>
            <a:off x="1906780" y="954431"/>
            <a:ext cx="3794798" cy="1364560"/>
          </a:xfrm>
          <a:prstGeom prst="wedgeRoundRectCallout">
            <a:avLst>
              <a:gd name="adj1" fmla="val -56250"/>
              <a:gd name="adj2" fmla="val 9760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en-GB" sz="4200" b="0" dirty="0">
              <a:solidFill>
                <a:schemeClr val="tx1"/>
              </a:solidFill>
              <a:latin typeface="Eyfsnew" panose="02000503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673F37-79A9-4C62-B54C-3BA83C55DE34}"/>
              </a:ext>
            </a:extLst>
          </p:cNvPr>
          <p:cNvSpPr txBox="1"/>
          <p:nvPr/>
        </p:nvSpPr>
        <p:spPr>
          <a:xfrm>
            <a:off x="261938" y="329113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Here is the answer. What is the missing question?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8727804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77DE1B4-4783-46F2-AC03-85B4FA598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305B4B03-8D43-4DBB-91E2-3DC260793A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337321"/>
              </p:ext>
            </p:extLst>
          </p:nvPr>
        </p:nvGraphicFramePr>
        <p:xfrm>
          <a:off x="261937" y="3437224"/>
          <a:ext cx="8222843" cy="293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22843">
                  <a:extLst>
                    <a:ext uri="{9D8B030D-6E8A-4147-A177-3AD203B41FA5}">
                      <a16:colId xmlns:a16="http://schemas.microsoft.com/office/drawing/2014/main" val="4245125913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r>
                        <a:rPr lang="en-GB" sz="4200" dirty="0">
                          <a:latin typeface="Eyfsnew" panose="02000503000000000000" pitchFamily="2" charset="0"/>
                        </a:rPr>
                        <a:t>Which food do you like best?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19755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293578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r>
                        <a:rPr lang="en-GB" sz="4200" dirty="0">
                          <a:latin typeface="Eyfsnew" panose="02000503000000000000" pitchFamily="2" charset="0"/>
                        </a:rPr>
                        <a:t>Did it rain every day last week?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64781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4930537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r>
                        <a:rPr lang="en-GB" sz="4200" u="none" dirty="0">
                          <a:solidFill>
                            <a:srgbClr val="F76756"/>
                          </a:solidFill>
                          <a:latin typeface="Eyfsnew" panose="02000503000000000000" pitchFamily="2" charset="0"/>
                        </a:rPr>
                        <a:t>How do you get to school?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37866402"/>
                  </a:ext>
                </a:extLst>
              </a:tr>
            </a:tbl>
          </a:graphicData>
        </a:graphic>
      </p:graphicFrame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41A1D066-B4AD-4F53-A78B-0AA456288C58}"/>
              </a:ext>
            </a:extLst>
          </p:cNvPr>
          <p:cNvSpPr/>
          <p:nvPr/>
        </p:nvSpPr>
        <p:spPr>
          <a:xfrm flipH="1">
            <a:off x="6352881" y="954431"/>
            <a:ext cx="3794798" cy="1364560"/>
          </a:xfrm>
          <a:prstGeom prst="wedgeRoundRectCallout">
            <a:avLst>
              <a:gd name="adj1" fmla="val -56250"/>
              <a:gd name="adj2" fmla="val 9760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72000" rtlCol="0" anchor="ctr"/>
          <a:lstStyle/>
          <a:p>
            <a:r>
              <a:rPr lang="en-GB" sz="4200" b="0" dirty="0">
                <a:solidFill>
                  <a:schemeClr val="tx1"/>
                </a:solidFill>
                <a:latin typeface="Eyfsnew" panose="02000503000000000000" pitchFamily="2" charset="0"/>
              </a:rPr>
              <a:t>We walk to school every day.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3F2BB8D9-446D-4B14-A88F-F2889E028C00}"/>
              </a:ext>
            </a:extLst>
          </p:cNvPr>
          <p:cNvSpPr/>
          <p:nvPr/>
        </p:nvSpPr>
        <p:spPr>
          <a:xfrm>
            <a:off x="1906780" y="954431"/>
            <a:ext cx="3794798" cy="1364560"/>
          </a:xfrm>
          <a:prstGeom prst="wedgeRoundRectCallout">
            <a:avLst>
              <a:gd name="adj1" fmla="val -56250"/>
              <a:gd name="adj2" fmla="val 9760"/>
              <a:gd name="adj3" fmla="val 16667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72000" rtlCol="0" anchor="ctr"/>
          <a:lstStyle/>
          <a:p>
            <a:r>
              <a:rPr lang="en-GB" sz="4200" u="none" dirty="0">
                <a:solidFill>
                  <a:srgbClr val="F76756"/>
                </a:solidFill>
                <a:latin typeface="Eyfsnew" panose="02000503000000000000" pitchFamily="2" charset="0"/>
              </a:rPr>
              <a:t>How do you get to school?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588B9E-EDF2-4F96-8236-E72F38A5CD70}"/>
              </a:ext>
            </a:extLst>
          </p:cNvPr>
          <p:cNvSpPr txBox="1"/>
          <p:nvPr/>
        </p:nvSpPr>
        <p:spPr>
          <a:xfrm>
            <a:off x="261938" y="329113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Here is the answer. What is the missing question?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5510722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BE5DC34-5F27-4C81-979E-B1861E7B8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DA9528-10B8-4ED2-8B89-CB8BEC565C1E}"/>
              </a:ext>
            </a:extLst>
          </p:cNvPr>
          <p:cNvSpPr txBox="1"/>
          <p:nvPr/>
        </p:nvSpPr>
        <p:spPr>
          <a:xfrm>
            <a:off x="1614000" y="2736000"/>
            <a:ext cx="8964000" cy="7571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Now that we have learnt about what a question is, let’s apply our learning to application and reasoning questions.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6503963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6BE8BE5-6937-4D0D-B9FA-2231BDC0C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DB996BDF-76D3-4178-8A59-6373B200E0E2}"/>
              </a:ext>
            </a:extLst>
          </p:cNvPr>
          <p:cNvSpPr/>
          <p:nvPr/>
        </p:nvSpPr>
        <p:spPr>
          <a:xfrm>
            <a:off x="2207568" y="1443694"/>
            <a:ext cx="7365463" cy="1046666"/>
          </a:xfrm>
          <a:prstGeom prst="wedgeRoundRectCallout">
            <a:avLst>
              <a:gd name="adj1" fmla="val -56791"/>
              <a:gd name="adj2" fmla="val 15132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108000" rtlCol="0" anchor="ctr"/>
          <a:lstStyle/>
          <a:p>
            <a:r>
              <a:rPr lang="en-GB" sz="4200" dirty="0">
                <a:solidFill>
                  <a:schemeClr val="tx1"/>
                </a:solidFill>
                <a:latin typeface="Eyfsnew" panose="02000503000000000000" pitchFamily="2" charset="0"/>
              </a:rPr>
              <a:t>Which day do you go to sports club?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836A95-2A82-432D-8BDE-102216DB988A}"/>
              </a:ext>
            </a:extLst>
          </p:cNvPr>
          <p:cNvSpPr txBox="1"/>
          <p:nvPr/>
        </p:nvSpPr>
        <p:spPr>
          <a:xfrm>
            <a:off x="528166" y="2478602"/>
            <a:ext cx="1286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Adam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CC831981-EDD2-4F93-BD95-FF383E309C5E}"/>
              </a:ext>
            </a:extLst>
          </p:cNvPr>
          <p:cNvSpPr/>
          <p:nvPr/>
        </p:nvSpPr>
        <p:spPr>
          <a:xfrm flipH="1">
            <a:off x="2207568" y="3467422"/>
            <a:ext cx="7365463" cy="1046666"/>
          </a:xfrm>
          <a:prstGeom prst="wedgeRoundRectCallout">
            <a:avLst>
              <a:gd name="adj1" fmla="val -56791"/>
              <a:gd name="adj2" fmla="val 15132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108000" rtlCol="0" anchor="ctr"/>
          <a:lstStyle/>
          <a:p>
            <a:endParaRPr lang="en-GB" sz="4200" dirty="0">
              <a:solidFill>
                <a:schemeClr val="tx1"/>
              </a:solidFill>
              <a:latin typeface="Eyfsnew" panose="02000503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BCBB91-9D19-4634-B6DB-3FCE57278FC5}"/>
              </a:ext>
            </a:extLst>
          </p:cNvPr>
          <p:cNvSpPr txBox="1"/>
          <p:nvPr/>
        </p:nvSpPr>
        <p:spPr>
          <a:xfrm>
            <a:off x="10098115" y="4466174"/>
            <a:ext cx="1286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Lena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EDEE04-5B9D-40F1-87A5-2C80092BE2B6}"/>
              </a:ext>
            </a:extLst>
          </p:cNvPr>
          <p:cNvSpPr txBox="1"/>
          <p:nvPr/>
        </p:nvSpPr>
        <p:spPr>
          <a:xfrm>
            <a:off x="261938" y="329113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Adam is asking Lena a question. Write Lena’s answer.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750548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24226F-D4B4-4278-AD11-9F46BEEFA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2EC51AE3-1942-4B3D-9D5E-55D677378485}"/>
              </a:ext>
            </a:extLst>
          </p:cNvPr>
          <p:cNvSpPr/>
          <p:nvPr/>
        </p:nvSpPr>
        <p:spPr>
          <a:xfrm>
            <a:off x="2207568" y="1443694"/>
            <a:ext cx="7365463" cy="1046666"/>
          </a:xfrm>
          <a:prstGeom prst="wedgeRoundRectCallout">
            <a:avLst>
              <a:gd name="adj1" fmla="val -56791"/>
              <a:gd name="adj2" fmla="val 15132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108000" rtlCol="0" anchor="ctr"/>
          <a:lstStyle/>
          <a:p>
            <a:r>
              <a:rPr lang="en-GB" sz="4200" dirty="0">
                <a:solidFill>
                  <a:schemeClr val="tx1"/>
                </a:solidFill>
                <a:latin typeface="Eyfsnew" panose="02000503000000000000" pitchFamily="2" charset="0"/>
              </a:rPr>
              <a:t>Which day do you go to sports club?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7A6081-64F1-400C-A9F2-BD33362B8BC1}"/>
              </a:ext>
            </a:extLst>
          </p:cNvPr>
          <p:cNvSpPr txBox="1"/>
          <p:nvPr/>
        </p:nvSpPr>
        <p:spPr>
          <a:xfrm>
            <a:off x="528166" y="2478602"/>
            <a:ext cx="1286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Adam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393708D4-16C7-4A87-8A97-C2AE1C3CE08A}"/>
              </a:ext>
            </a:extLst>
          </p:cNvPr>
          <p:cNvSpPr/>
          <p:nvPr/>
        </p:nvSpPr>
        <p:spPr>
          <a:xfrm flipH="1">
            <a:off x="2207568" y="3467422"/>
            <a:ext cx="7365463" cy="1046666"/>
          </a:xfrm>
          <a:prstGeom prst="wedgeRoundRectCallout">
            <a:avLst>
              <a:gd name="adj1" fmla="val -56791"/>
              <a:gd name="adj2" fmla="val 15132"/>
              <a:gd name="adj3" fmla="val 16667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108000" rtlCol="0" anchor="ctr"/>
          <a:lstStyle/>
          <a:p>
            <a:r>
              <a:rPr lang="en-GB" sz="4400" dirty="0">
                <a:solidFill>
                  <a:srgbClr val="F76756"/>
                </a:solidFill>
                <a:latin typeface="Eyfsnew" panose="02000503000000000000" pitchFamily="2" charset="0"/>
              </a:rPr>
              <a:t>I go to sports club on Wednesdays.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B2B719-C531-45A4-8E05-8520AA42ED9F}"/>
              </a:ext>
            </a:extLst>
          </p:cNvPr>
          <p:cNvSpPr txBox="1"/>
          <p:nvPr/>
        </p:nvSpPr>
        <p:spPr>
          <a:xfrm>
            <a:off x="10098115" y="4466174"/>
            <a:ext cx="1286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Lena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23C00A-0373-41E5-9FB2-6785F79E1BD3}"/>
              </a:ext>
            </a:extLst>
          </p:cNvPr>
          <p:cNvSpPr txBox="1"/>
          <p:nvPr/>
        </p:nvSpPr>
        <p:spPr>
          <a:xfrm>
            <a:off x="261938" y="329113"/>
            <a:ext cx="11712575" cy="310905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Adam is asking Lena a question. Write Lena’s answer.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00" b="1" i="0" u="none" strike="noStrike" kern="1200" cap="none" spc="0" normalizeH="0" baseline="0" noProof="0">
              <a:ln>
                <a:noFill/>
              </a:ln>
              <a:solidFill>
                <a:srgbClr val="F7675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Various answers, for example: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7675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995316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CE28953-7F73-468D-85CB-D204B7166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B00BA5-8B8A-4739-BAE6-0543BC9030F2}"/>
              </a:ext>
            </a:extLst>
          </p:cNvPr>
          <p:cNvSpPr txBox="1"/>
          <p:nvPr/>
        </p:nvSpPr>
        <p:spPr>
          <a:xfrm>
            <a:off x="1967383" y="1771363"/>
            <a:ext cx="80382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00" dirty="0">
                <a:latin typeface="Eyfsnew" panose="02000503000000000000" pitchFamily="2" charset="0"/>
              </a:rPr>
              <a:t>Who left their coat in the playground?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DD190B-3EAE-450F-BC2D-7F9440E1DDB5}"/>
              </a:ext>
            </a:extLst>
          </p:cNvPr>
          <p:cNvSpPr txBox="1"/>
          <p:nvPr/>
        </p:nvSpPr>
        <p:spPr>
          <a:xfrm>
            <a:off x="261938" y="3429000"/>
            <a:ext cx="11593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Has Niya written her question correctly? Explain your answer.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7B3DD0-1C76-4AFB-8ADA-C9C5592BA9A3}"/>
              </a:ext>
            </a:extLst>
          </p:cNvPr>
          <p:cNvSpPr txBox="1"/>
          <p:nvPr/>
        </p:nvSpPr>
        <p:spPr>
          <a:xfrm>
            <a:off x="261938" y="329113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Niya has written the question below.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5710970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2F9728-A9D8-45CD-8E5C-55CF32595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FDD190B-3EAE-450F-BC2D-7F9440E1DDB5}"/>
              </a:ext>
            </a:extLst>
          </p:cNvPr>
          <p:cNvSpPr txBox="1"/>
          <p:nvPr/>
        </p:nvSpPr>
        <p:spPr>
          <a:xfrm>
            <a:off x="261938" y="3429000"/>
            <a:ext cx="115933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Has Niya written her question correctly? Explain your answer.</a:t>
            </a:r>
          </a:p>
          <a:p>
            <a:endParaRPr lang="en-GB" sz="2000" b="1" dirty="0"/>
          </a:p>
          <a:p>
            <a:r>
              <a:rPr lang="en-GB" sz="2000" b="1" dirty="0"/>
              <a:t>Yes, Niya is correct because...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2F576A-53CF-4D0A-BDB5-28359AF1D4A1}"/>
              </a:ext>
            </a:extLst>
          </p:cNvPr>
          <p:cNvSpPr txBox="1"/>
          <p:nvPr/>
        </p:nvSpPr>
        <p:spPr>
          <a:xfrm>
            <a:off x="1967383" y="1771363"/>
            <a:ext cx="80382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00" dirty="0">
                <a:latin typeface="Eyfsnew" panose="02000503000000000000" pitchFamily="2" charset="0"/>
              </a:rPr>
              <a:t>Who left their coat in the playground?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90FA02-2019-46B2-976F-4F7CA8311FCE}"/>
              </a:ext>
            </a:extLst>
          </p:cNvPr>
          <p:cNvSpPr txBox="1"/>
          <p:nvPr/>
        </p:nvSpPr>
        <p:spPr>
          <a:xfrm>
            <a:off x="261938" y="329113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Niya has written the question below.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5071285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897BE5-518D-4840-BFB1-96B207FA4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FDD190B-3EAE-450F-BC2D-7F9440E1DDB5}"/>
              </a:ext>
            </a:extLst>
          </p:cNvPr>
          <p:cNvSpPr txBox="1"/>
          <p:nvPr/>
        </p:nvSpPr>
        <p:spPr>
          <a:xfrm>
            <a:off x="261938" y="3429000"/>
            <a:ext cx="115933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Has Niya written her question correctly? Explain your answer.</a:t>
            </a:r>
          </a:p>
          <a:p>
            <a:endParaRPr lang="en-GB" sz="2000" b="1" dirty="0"/>
          </a:p>
          <a:p>
            <a:r>
              <a:rPr lang="en-GB" sz="2000" b="1" dirty="0">
                <a:solidFill>
                  <a:srgbClr val="F76756"/>
                </a:solidFill>
              </a:rPr>
              <a:t>Yes, Niya is correct because she is asking for information and has used a question mark at the end of the sentence.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F36098-9B97-4E53-86B8-2FF5F338AD83}"/>
              </a:ext>
            </a:extLst>
          </p:cNvPr>
          <p:cNvSpPr txBox="1"/>
          <p:nvPr/>
        </p:nvSpPr>
        <p:spPr>
          <a:xfrm>
            <a:off x="1967383" y="1771363"/>
            <a:ext cx="80382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00" dirty="0">
                <a:latin typeface="Eyfsnew" panose="02000503000000000000" pitchFamily="2" charset="0"/>
              </a:rPr>
              <a:t>Who left their coat in the playground?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9ED6A9-CE21-4EE1-B75D-8798EA996B7E}"/>
              </a:ext>
            </a:extLst>
          </p:cNvPr>
          <p:cNvSpPr txBox="1"/>
          <p:nvPr/>
        </p:nvSpPr>
        <p:spPr>
          <a:xfrm>
            <a:off x="261938" y="329113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Niya has written the question below.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920520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3782B09-29FA-4E10-BA03-C9A8EC230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C07DB4-FF27-41CB-B5A9-6EB42E1C4E13}"/>
              </a:ext>
            </a:extLst>
          </p:cNvPr>
          <p:cNvSpPr txBox="1"/>
          <p:nvPr/>
        </p:nvSpPr>
        <p:spPr>
          <a:xfrm>
            <a:off x="261257" y="272141"/>
            <a:ext cx="1166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>
                <a:effectLst/>
                <a:latin typeface="Century Gothic" panose="020B0502020202020204" pitchFamily="34" charset="0"/>
              </a:rPr>
              <a:t>Key Information</a:t>
            </a:r>
            <a:endParaRPr lang="en-GB" sz="2800"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839362-03D3-4A30-B5E6-C285FA399DEB}"/>
              </a:ext>
            </a:extLst>
          </p:cNvPr>
          <p:cNvSpPr txBox="1"/>
          <p:nvPr/>
        </p:nvSpPr>
        <p:spPr>
          <a:xfrm>
            <a:off x="690929" y="2523332"/>
            <a:ext cx="10810142" cy="158504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question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is a sentence used to find out information. For example: How old are you?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question mark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 Bold" panose="020B0702020202020204" pitchFamily="34" charset="0"/>
                <a:ea typeface="+mn-ea"/>
                <a:cs typeface="+mn-cs"/>
              </a:rPr>
              <a:t>(?) is a hooked line above a dot that is used at the end of a question. 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entury Gothic Bold" panose="020B07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9146066"/>
      </p:ext>
    </p:extLst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6CC3A4-924D-4F63-9600-C30175146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643C1D-F9E4-488C-A8BC-294B6389A050}"/>
              </a:ext>
            </a:extLst>
          </p:cNvPr>
          <p:cNvSpPr txBox="1"/>
          <p:nvPr/>
        </p:nvSpPr>
        <p:spPr>
          <a:xfrm>
            <a:off x="415636" y="2068945"/>
            <a:ext cx="78047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>
                <a:solidFill>
                  <a:schemeClr val="bg1"/>
                </a:solidFill>
                <a:latin typeface="Century Gothic" panose="020B0502020202020204" pitchFamily="34" charset="0"/>
              </a:rPr>
              <a:t>You’re ready to progress!</a:t>
            </a:r>
          </a:p>
          <a:p>
            <a:r>
              <a:rPr lang="en-GB" sz="4800" b="1">
                <a:solidFill>
                  <a:schemeClr val="bg1"/>
                </a:solidFill>
                <a:latin typeface="Century Gothic" panose="020B0502020202020204" pitchFamily="34" charset="0"/>
              </a:rPr>
              <a:t>Now apply your learning by trying some questions.</a:t>
            </a:r>
          </a:p>
        </p:txBody>
      </p:sp>
    </p:spTree>
    <p:extLst>
      <p:ext uri="{BB962C8B-B14F-4D97-AF65-F5344CB8AC3E}">
        <p14:creationId xmlns:p14="http://schemas.microsoft.com/office/powerpoint/2010/main" val="2332494563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6377CA1-CBA3-4862-864C-DADC59348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BD79F3E-AC2E-467C-9F12-36284AECD9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803175"/>
              </p:ext>
            </p:extLst>
          </p:nvPr>
        </p:nvGraphicFramePr>
        <p:xfrm>
          <a:off x="261938" y="1511596"/>
          <a:ext cx="9250987" cy="33211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00000">
                  <a:extLst>
                    <a:ext uri="{9D8B030D-6E8A-4147-A177-3AD203B41FA5}">
                      <a16:colId xmlns:a16="http://schemas.microsoft.com/office/drawing/2014/main" val="1142346883"/>
                    </a:ext>
                  </a:extLst>
                </a:gridCol>
                <a:gridCol w="262229">
                  <a:extLst>
                    <a:ext uri="{9D8B030D-6E8A-4147-A177-3AD203B41FA5}">
                      <a16:colId xmlns:a16="http://schemas.microsoft.com/office/drawing/2014/main" val="4111739299"/>
                    </a:ext>
                  </a:extLst>
                </a:gridCol>
                <a:gridCol w="888758">
                  <a:extLst>
                    <a:ext uri="{9D8B030D-6E8A-4147-A177-3AD203B41FA5}">
                      <a16:colId xmlns:a16="http://schemas.microsoft.com/office/drawing/2014/main" val="611763447"/>
                    </a:ext>
                  </a:extLst>
                </a:gridCol>
              </a:tblGrid>
              <a:tr h="84980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200" dirty="0">
                          <a:latin typeface="Eyfsnew" panose="02000503000000000000" pitchFamily="2" charset="0"/>
                        </a:rPr>
                        <a:t>When can I read my new book?</a:t>
                      </a:r>
                    </a:p>
                  </a:txBody>
                  <a:tcPr marL="98005" marR="98005" marT="98005" marB="9800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3900" dirty="0"/>
                    </a:p>
                  </a:txBody>
                  <a:tcPr marL="98005" marR="98005" marT="98005" marB="98005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3900" dirty="0"/>
                    </a:p>
                  </a:txBody>
                  <a:tcPr marL="98005" marR="98005" marT="98005" marB="9800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20801610"/>
                  </a:ext>
                </a:extLst>
              </a:tr>
              <a:tr h="385846">
                <a:tc>
                  <a:txBody>
                    <a:bodyPr/>
                    <a:lstStyle/>
                    <a:p>
                      <a:endParaRPr lang="en-GB" sz="100" dirty="0">
                        <a:latin typeface="Eyfsnew" panose="02000503000000000000" pitchFamily="2" charset="0"/>
                      </a:endParaRPr>
                    </a:p>
                  </a:txBody>
                  <a:tcPr marL="98005" marR="98005" marT="98005" marB="9800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98005" marR="98005" marT="98005" marB="9800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98005" marR="98005" marT="98005" marB="98005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081354"/>
                  </a:ext>
                </a:extLst>
              </a:tr>
              <a:tr h="849805">
                <a:tc>
                  <a:txBody>
                    <a:bodyPr/>
                    <a:lstStyle/>
                    <a:p>
                      <a:r>
                        <a:rPr lang="en-GB" sz="4200" dirty="0">
                          <a:latin typeface="Eyfsnew" panose="02000503000000000000" pitchFamily="2" charset="0"/>
                        </a:rPr>
                        <a:t>Who is picking you up from school today?</a:t>
                      </a:r>
                    </a:p>
                  </a:txBody>
                  <a:tcPr marL="98005" marR="98005" marT="98005" marB="9800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3900" dirty="0"/>
                    </a:p>
                  </a:txBody>
                  <a:tcPr marL="98005" marR="98005" marT="98005" marB="98005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3900" dirty="0"/>
                    </a:p>
                  </a:txBody>
                  <a:tcPr marL="98005" marR="98005" marT="98005" marB="9800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1126059"/>
                  </a:ext>
                </a:extLst>
              </a:tr>
              <a:tr h="385846">
                <a:tc>
                  <a:txBody>
                    <a:bodyPr/>
                    <a:lstStyle/>
                    <a:p>
                      <a:endParaRPr lang="en-GB" sz="100" dirty="0">
                        <a:latin typeface="Eyfsnew" panose="02000503000000000000" pitchFamily="2" charset="0"/>
                      </a:endParaRPr>
                    </a:p>
                  </a:txBody>
                  <a:tcPr marL="98005" marR="98005" marT="98005" marB="9800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98005" marR="98005" marT="98005" marB="9800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98005" marR="98005" marT="98005" marB="98005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31111435"/>
                  </a:ext>
                </a:extLst>
              </a:tr>
              <a:tr h="849805">
                <a:tc>
                  <a:txBody>
                    <a:bodyPr/>
                    <a:lstStyle/>
                    <a:p>
                      <a:r>
                        <a:rPr lang="en-GB" sz="4200" dirty="0">
                          <a:latin typeface="Eyfsnew" panose="02000503000000000000" pitchFamily="2" charset="0"/>
                        </a:rPr>
                        <a:t>My mum likes going shopping.</a:t>
                      </a:r>
                    </a:p>
                  </a:txBody>
                  <a:tcPr marL="98005" marR="98005" marT="98005" marB="9800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3900" dirty="0"/>
                    </a:p>
                  </a:txBody>
                  <a:tcPr marL="98005" marR="98005" marT="98005" marB="98005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3900" dirty="0"/>
                    </a:p>
                  </a:txBody>
                  <a:tcPr marL="98005" marR="98005" marT="98005" marB="9800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479335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B933D6A-5F5A-4DF8-8457-85F567A6FD55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Varied Fluency 1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D3EB84-6E84-48E9-9DBE-F1C19B834146}"/>
              </a:ext>
            </a:extLst>
          </p:cNvPr>
          <p:cNvSpPr txBox="1"/>
          <p:nvPr/>
        </p:nvSpPr>
        <p:spPr>
          <a:xfrm>
            <a:off x="261938" y="289357"/>
            <a:ext cx="11712575" cy="43088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Tick the questions below.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7949209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AE2F431-2281-421E-93A5-E9F65FDE0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BD79F3E-AC2E-467C-9F12-36284AECD9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138268"/>
              </p:ext>
            </p:extLst>
          </p:nvPr>
        </p:nvGraphicFramePr>
        <p:xfrm>
          <a:off x="261938" y="1511596"/>
          <a:ext cx="9250987" cy="33211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00000">
                  <a:extLst>
                    <a:ext uri="{9D8B030D-6E8A-4147-A177-3AD203B41FA5}">
                      <a16:colId xmlns:a16="http://schemas.microsoft.com/office/drawing/2014/main" val="1142346883"/>
                    </a:ext>
                  </a:extLst>
                </a:gridCol>
                <a:gridCol w="262229">
                  <a:extLst>
                    <a:ext uri="{9D8B030D-6E8A-4147-A177-3AD203B41FA5}">
                      <a16:colId xmlns:a16="http://schemas.microsoft.com/office/drawing/2014/main" val="4111739299"/>
                    </a:ext>
                  </a:extLst>
                </a:gridCol>
                <a:gridCol w="888758">
                  <a:extLst>
                    <a:ext uri="{9D8B030D-6E8A-4147-A177-3AD203B41FA5}">
                      <a16:colId xmlns:a16="http://schemas.microsoft.com/office/drawing/2014/main" val="611763447"/>
                    </a:ext>
                  </a:extLst>
                </a:gridCol>
              </a:tblGrid>
              <a:tr h="84980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200" dirty="0">
                          <a:solidFill>
                            <a:srgbClr val="F76756"/>
                          </a:solidFill>
                          <a:latin typeface="Eyfsnew" panose="02000503000000000000" pitchFamily="2" charset="0"/>
                        </a:rPr>
                        <a:t>When can I read my new book?</a:t>
                      </a:r>
                    </a:p>
                  </a:txBody>
                  <a:tcPr marL="98005" marR="98005" marT="98005" marB="9800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3900" dirty="0"/>
                    </a:p>
                  </a:txBody>
                  <a:tcPr marL="98005" marR="98005" marT="98005" marB="98005">
                    <a:lnL w="12700" cmpd="sng">
                      <a:noFill/>
                    </a:lnL>
                    <a:lnR w="1905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rgbClr val="F76756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en-GB" sz="4000" dirty="0">
                        <a:solidFill>
                          <a:srgbClr val="F76756"/>
                        </a:solidFill>
                      </a:endParaRPr>
                    </a:p>
                  </a:txBody>
                  <a:tcPr marL="98005" marR="98005" marT="98005" marB="98005">
                    <a:lnL w="1905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20801610"/>
                  </a:ext>
                </a:extLst>
              </a:tr>
              <a:tr h="385846">
                <a:tc>
                  <a:txBody>
                    <a:bodyPr/>
                    <a:lstStyle/>
                    <a:p>
                      <a:endParaRPr lang="en-GB" sz="100" dirty="0">
                        <a:latin typeface="Eyfsnew" panose="02000503000000000000" pitchFamily="2" charset="0"/>
                      </a:endParaRPr>
                    </a:p>
                  </a:txBody>
                  <a:tcPr marL="98005" marR="98005" marT="98005" marB="9800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98005" marR="98005" marT="98005" marB="9800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98005" marR="98005" marT="98005" marB="98005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081354"/>
                  </a:ext>
                </a:extLst>
              </a:tr>
              <a:tr h="849805">
                <a:tc>
                  <a:txBody>
                    <a:bodyPr/>
                    <a:lstStyle/>
                    <a:p>
                      <a:r>
                        <a:rPr lang="en-GB" sz="4200" dirty="0">
                          <a:solidFill>
                            <a:srgbClr val="F76756"/>
                          </a:solidFill>
                          <a:latin typeface="Eyfsnew" panose="02000503000000000000" pitchFamily="2" charset="0"/>
                        </a:rPr>
                        <a:t>Who is picking you up from school today?</a:t>
                      </a:r>
                    </a:p>
                  </a:txBody>
                  <a:tcPr marL="98005" marR="98005" marT="98005" marB="9800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3900" dirty="0"/>
                    </a:p>
                  </a:txBody>
                  <a:tcPr marL="98005" marR="98005" marT="98005" marB="98005">
                    <a:lnL w="12700" cmpd="sng">
                      <a:noFill/>
                    </a:lnL>
                    <a:lnR w="1905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dirty="0">
                          <a:solidFill>
                            <a:srgbClr val="F76756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en-GB" sz="4000" dirty="0">
                        <a:solidFill>
                          <a:srgbClr val="F76756"/>
                        </a:solidFill>
                      </a:endParaRPr>
                    </a:p>
                  </a:txBody>
                  <a:tcPr marL="98005" marR="98005" marT="98005" marB="98005">
                    <a:lnL w="1905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1126059"/>
                  </a:ext>
                </a:extLst>
              </a:tr>
              <a:tr h="385846">
                <a:tc>
                  <a:txBody>
                    <a:bodyPr/>
                    <a:lstStyle/>
                    <a:p>
                      <a:endParaRPr lang="en-GB" sz="100" dirty="0">
                        <a:latin typeface="Eyfsnew" panose="02000503000000000000" pitchFamily="2" charset="0"/>
                      </a:endParaRPr>
                    </a:p>
                  </a:txBody>
                  <a:tcPr marL="98005" marR="98005" marT="98005" marB="9800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98005" marR="98005" marT="98005" marB="9800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98005" marR="98005" marT="98005" marB="98005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31111435"/>
                  </a:ext>
                </a:extLst>
              </a:tr>
              <a:tr h="849805">
                <a:tc>
                  <a:txBody>
                    <a:bodyPr/>
                    <a:lstStyle/>
                    <a:p>
                      <a:r>
                        <a:rPr lang="en-GB" sz="4200" dirty="0">
                          <a:latin typeface="Eyfsnew" panose="02000503000000000000" pitchFamily="2" charset="0"/>
                        </a:rPr>
                        <a:t>My mum likes going shopping.</a:t>
                      </a:r>
                    </a:p>
                  </a:txBody>
                  <a:tcPr marL="98005" marR="98005" marT="98005" marB="9800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3900" dirty="0"/>
                    </a:p>
                  </a:txBody>
                  <a:tcPr marL="98005" marR="98005" marT="98005" marB="98005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3900" dirty="0"/>
                    </a:p>
                  </a:txBody>
                  <a:tcPr marL="98005" marR="98005" marT="98005" marB="9800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479335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1247CAB-02AA-4BCB-A131-B50F407ECF4C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Varied Fluency 1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D06F6E-7F97-4B14-BC8C-9DEA53FBB5A9}"/>
              </a:ext>
            </a:extLst>
          </p:cNvPr>
          <p:cNvSpPr txBox="1"/>
          <p:nvPr/>
        </p:nvSpPr>
        <p:spPr>
          <a:xfrm>
            <a:off x="261938" y="289357"/>
            <a:ext cx="11712575" cy="43088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Tick the questions below.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7910600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E0119AF-D6D1-4CCE-9B53-28CA8EEB6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882271F-F16D-458A-82D0-56275CE6CA6F}"/>
              </a:ext>
            </a:extLst>
          </p:cNvPr>
          <p:cNvSpPr/>
          <p:nvPr/>
        </p:nvSpPr>
        <p:spPr>
          <a:xfrm>
            <a:off x="10553124" y="1848787"/>
            <a:ext cx="771692" cy="77169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200" b="1" dirty="0">
                <a:solidFill>
                  <a:schemeClr val="tx1"/>
                </a:solidFill>
                <a:latin typeface="Eyfsnew" panose="02000503000000000000" pitchFamily="2" charset="0"/>
              </a:rPr>
              <a:t>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2095EA8-EB9A-493D-BEB7-1656FA68E8F5}"/>
              </a:ext>
            </a:extLst>
          </p:cNvPr>
          <p:cNvSpPr/>
          <p:nvPr/>
        </p:nvSpPr>
        <p:spPr>
          <a:xfrm>
            <a:off x="10553124" y="3723820"/>
            <a:ext cx="771692" cy="77169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200" dirty="0">
                <a:solidFill>
                  <a:schemeClr val="tx1"/>
                </a:solidFill>
                <a:latin typeface="Eyfsnew" panose="02000503000000000000" pitchFamily="2" charset="0"/>
              </a:rPr>
              <a:t>?</a:t>
            </a:r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9CD9F706-683A-445B-B503-C232D8F400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830744"/>
              </p:ext>
            </p:extLst>
          </p:nvPr>
        </p:nvGraphicFramePr>
        <p:xfrm>
          <a:off x="261938" y="1511596"/>
          <a:ext cx="8733206" cy="33211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33206">
                  <a:extLst>
                    <a:ext uri="{9D8B030D-6E8A-4147-A177-3AD203B41FA5}">
                      <a16:colId xmlns:a16="http://schemas.microsoft.com/office/drawing/2014/main" val="1142346883"/>
                    </a:ext>
                  </a:extLst>
                </a:gridCol>
              </a:tblGrid>
              <a:tr h="84980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200" dirty="0">
                          <a:latin typeface="Eyfsnew" panose="02000503000000000000" pitchFamily="2" charset="0"/>
                        </a:rPr>
                        <a:t>We go swimming on Tuesdays</a:t>
                      </a:r>
                    </a:p>
                  </a:txBody>
                  <a:tcPr marL="98005" marR="98005" marT="98005" marB="9800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20801610"/>
                  </a:ext>
                </a:extLst>
              </a:tr>
              <a:tr h="385846">
                <a:tc>
                  <a:txBody>
                    <a:bodyPr/>
                    <a:lstStyle/>
                    <a:p>
                      <a:endParaRPr lang="en-GB" sz="100" dirty="0">
                        <a:latin typeface="Eyfsnew" panose="02000503000000000000" pitchFamily="2" charset="0"/>
                      </a:endParaRPr>
                    </a:p>
                  </a:txBody>
                  <a:tcPr marL="98005" marR="98005" marT="98005" marB="9800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081354"/>
                  </a:ext>
                </a:extLst>
              </a:tr>
              <a:tr h="849805">
                <a:tc>
                  <a:txBody>
                    <a:bodyPr/>
                    <a:lstStyle/>
                    <a:p>
                      <a:r>
                        <a:rPr lang="en-GB" sz="4200" dirty="0">
                          <a:latin typeface="Eyfsnew" panose="02000503000000000000" pitchFamily="2" charset="0"/>
                        </a:rPr>
                        <a:t>Which game do you like to play the most</a:t>
                      </a:r>
                    </a:p>
                  </a:txBody>
                  <a:tcPr marL="98005" marR="98005" marT="98005" marB="9800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1126059"/>
                  </a:ext>
                </a:extLst>
              </a:tr>
              <a:tr h="385846">
                <a:tc>
                  <a:txBody>
                    <a:bodyPr/>
                    <a:lstStyle/>
                    <a:p>
                      <a:endParaRPr lang="en-GB" sz="100" dirty="0">
                        <a:latin typeface="Eyfsnew" panose="02000503000000000000" pitchFamily="2" charset="0"/>
                      </a:endParaRPr>
                    </a:p>
                  </a:txBody>
                  <a:tcPr marL="98005" marR="98005" marT="98005" marB="9800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31111435"/>
                  </a:ext>
                </a:extLst>
              </a:tr>
              <a:tr h="849805">
                <a:tc>
                  <a:txBody>
                    <a:bodyPr/>
                    <a:lstStyle/>
                    <a:p>
                      <a:r>
                        <a:rPr lang="en-GB" sz="4200" dirty="0">
                          <a:latin typeface="Eyfsnew" panose="02000503000000000000" pitchFamily="2" charset="0"/>
                        </a:rPr>
                        <a:t>How many times can you jump up and down </a:t>
                      </a:r>
                    </a:p>
                  </a:txBody>
                  <a:tcPr marL="98005" marR="98005" marT="98005" marB="9800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479335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C2579F2-4DE1-4EB1-B251-CE53593ED4C3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Varied Fluency 2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BA011C-7E72-4B0F-9A63-E33C740B6B2A}"/>
              </a:ext>
            </a:extLst>
          </p:cNvPr>
          <p:cNvSpPr txBox="1"/>
          <p:nvPr/>
        </p:nvSpPr>
        <p:spPr>
          <a:xfrm>
            <a:off x="239712" y="289357"/>
            <a:ext cx="11712575" cy="43088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Match each sentence to the correct punctuation.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446268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9B81E8B-8C84-4472-938E-2320B2A1E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9CD9F706-683A-445B-B503-C232D8F400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003173"/>
              </p:ext>
            </p:extLst>
          </p:nvPr>
        </p:nvGraphicFramePr>
        <p:xfrm>
          <a:off x="261938" y="1511596"/>
          <a:ext cx="8733206" cy="33211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33206">
                  <a:extLst>
                    <a:ext uri="{9D8B030D-6E8A-4147-A177-3AD203B41FA5}">
                      <a16:colId xmlns:a16="http://schemas.microsoft.com/office/drawing/2014/main" val="1142346883"/>
                    </a:ext>
                  </a:extLst>
                </a:gridCol>
              </a:tblGrid>
              <a:tr h="84980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200" dirty="0">
                          <a:latin typeface="Eyfsnew" panose="02000503000000000000" pitchFamily="2" charset="0"/>
                        </a:rPr>
                        <a:t>We go swimming on Tuesdays</a:t>
                      </a:r>
                      <a:r>
                        <a:rPr lang="en-GB" sz="4200" dirty="0">
                          <a:solidFill>
                            <a:srgbClr val="F76756"/>
                          </a:solidFill>
                          <a:latin typeface="Eyfsnew" panose="02000503000000000000" pitchFamily="2" charset="0"/>
                        </a:rPr>
                        <a:t>.</a:t>
                      </a:r>
                    </a:p>
                  </a:txBody>
                  <a:tcPr marL="98005" marR="98005" marT="98005" marB="9800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20801610"/>
                  </a:ext>
                </a:extLst>
              </a:tr>
              <a:tr h="385846">
                <a:tc>
                  <a:txBody>
                    <a:bodyPr/>
                    <a:lstStyle/>
                    <a:p>
                      <a:endParaRPr lang="en-GB" sz="100" dirty="0">
                        <a:latin typeface="Eyfsnew" panose="02000503000000000000" pitchFamily="2" charset="0"/>
                      </a:endParaRPr>
                    </a:p>
                  </a:txBody>
                  <a:tcPr marL="98005" marR="98005" marT="98005" marB="9800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081354"/>
                  </a:ext>
                </a:extLst>
              </a:tr>
              <a:tr h="849805">
                <a:tc>
                  <a:txBody>
                    <a:bodyPr/>
                    <a:lstStyle/>
                    <a:p>
                      <a:r>
                        <a:rPr lang="en-GB" sz="4200" dirty="0">
                          <a:latin typeface="Eyfsnew" panose="02000503000000000000" pitchFamily="2" charset="0"/>
                        </a:rPr>
                        <a:t>Which game do you like to play the most</a:t>
                      </a:r>
                      <a:r>
                        <a:rPr lang="en-GB" sz="4200" dirty="0">
                          <a:solidFill>
                            <a:srgbClr val="F76756"/>
                          </a:solidFill>
                          <a:latin typeface="Eyfsnew" panose="02000503000000000000" pitchFamily="2" charset="0"/>
                        </a:rPr>
                        <a:t>?</a:t>
                      </a:r>
                    </a:p>
                  </a:txBody>
                  <a:tcPr marL="98005" marR="98005" marT="98005" marB="9800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1126059"/>
                  </a:ext>
                </a:extLst>
              </a:tr>
              <a:tr h="385846">
                <a:tc>
                  <a:txBody>
                    <a:bodyPr/>
                    <a:lstStyle/>
                    <a:p>
                      <a:endParaRPr lang="en-GB" sz="100" dirty="0">
                        <a:latin typeface="Eyfsnew" panose="02000503000000000000" pitchFamily="2" charset="0"/>
                      </a:endParaRPr>
                    </a:p>
                  </a:txBody>
                  <a:tcPr marL="98005" marR="98005" marT="98005" marB="9800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31111435"/>
                  </a:ext>
                </a:extLst>
              </a:tr>
              <a:tr h="849805">
                <a:tc>
                  <a:txBody>
                    <a:bodyPr/>
                    <a:lstStyle/>
                    <a:p>
                      <a:r>
                        <a:rPr lang="en-GB" sz="4200" dirty="0">
                          <a:latin typeface="Eyfsnew" panose="02000503000000000000" pitchFamily="2" charset="0"/>
                        </a:rPr>
                        <a:t>How many times can you jump up and down</a:t>
                      </a:r>
                      <a:r>
                        <a:rPr lang="en-GB" sz="4200" dirty="0">
                          <a:solidFill>
                            <a:srgbClr val="F76756"/>
                          </a:solidFill>
                          <a:latin typeface="Eyfsnew" panose="02000503000000000000" pitchFamily="2" charset="0"/>
                        </a:rPr>
                        <a:t>?</a:t>
                      </a:r>
                      <a:r>
                        <a:rPr lang="en-GB" sz="4200" dirty="0">
                          <a:latin typeface="Eyfsnew" panose="02000503000000000000" pitchFamily="2" charset="0"/>
                        </a:rPr>
                        <a:t> </a:t>
                      </a:r>
                    </a:p>
                  </a:txBody>
                  <a:tcPr marL="98005" marR="98005" marT="98005" marB="9800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4793355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7C14FA7-C4F5-4851-B096-BAFE67F7E5B9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6096000" y="2024009"/>
            <a:ext cx="4457124" cy="2106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ACA41AB-90CC-4406-B1E7-7936762F6151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8373438" y="3226085"/>
            <a:ext cx="2179686" cy="883581"/>
          </a:xfrm>
          <a:prstGeom prst="line">
            <a:avLst/>
          </a:prstGeom>
          <a:ln w="28575">
            <a:solidFill>
              <a:srgbClr val="F76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89863B9-2085-4CF0-8DB9-A50722A4D223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8825501" y="4109666"/>
            <a:ext cx="1727623" cy="38584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013250C-03DF-4144-B94E-A36C90D743F3}"/>
              </a:ext>
            </a:extLst>
          </p:cNvPr>
          <p:cNvSpPr/>
          <p:nvPr/>
        </p:nvSpPr>
        <p:spPr>
          <a:xfrm>
            <a:off x="10553124" y="1848787"/>
            <a:ext cx="771692" cy="77169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200" b="1" dirty="0">
                <a:solidFill>
                  <a:schemeClr val="tx1"/>
                </a:solidFill>
                <a:latin typeface="Eyfsnew" panose="02000503000000000000" pitchFamily="2" charset="0"/>
              </a:rPr>
              <a:t>.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895C4B4-2265-4F77-A3D1-1C70267F9930}"/>
              </a:ext>
            </a:extLst>
          </p:cNvPr>
          <p:cNvSpPr/>
          <p:nvPr/>
        </p:nvSpPr>
        <p:spPr>
          <a:xfrm>
            <a:off x="10553124" y="3723820"/>
            <a:ext cx="771692" cy="77169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200" dirty="0">
                <a:solidFill>
                  <a:schemeClr val="tx1"/>
                </a:solidFill>
                <a:latin typeface="Eyfsnew" panose="02000503000000000000" pitchFamily="2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798FD5-B5E1-4F5B-BA6A-39BA25BFC1C7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Varied Fluency 2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9DFC7B-B609-4134-976C-5ED34E8183F2}"/>
              </a:ext>
            </a:extLst>
          </p:cNvPr>
          <p:cNvSpPr txBox="1"/>
          <p:nvPr/>
        </p:nvSpPr>
        <p:spPr>
          <a:xfrm>
            <a:off x="239712" y="289357"/>
            <a:ext cx="11712575" cy="43088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Match each sentence to the correct punctuation.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3392655"/>
      </p:ext>
    </p:extLst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3BF98EC-8E06-41FA-AD30-AC7A2DB4B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8ACF843-83EE-4BF1-9716-3F3470828D8A}"/>
              </a:ext>
            </a:extLst>
          </p:cNvPr>
          <p:cNvCxnSpPr>
            <a:cxnSpLocks/>
          </p:cNvCxnSpPr>
          <p:nvPr/>
        </p:nvCxnSpPr>
        <p:spPr>
          <a:xfrm>
            <a:off x="350838" y="5407550"/>
            <a:ext cx="1042380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29CDC80-09C0-4A28-8F80-6484FD765D65}"/>
              </a:ext>
            </a:extLst>
          </p:cNvPr>
          <p:cNvSpPr/>
          <p:nvPr/>
        </p:nvSpPr>
        <p:spPr>
          <a:xfrm>
            <a:off x="1505313" y="1901839"/>
            <a:ext cx="1890829" cy="75483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r>
              <a:rPr lang="en-GB" sz="4200" dirty="0">
                <a:solidFill>
                  <a:schemeClr val="tx1"/>
                </a:solidFill>
                <a:latin typeface="Eyfsnew" panose="02000503000000000000" pitchFamily="2" charset="0"/>
              </a:rPr>
              <a:t>is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339A6DC-7DAD-49AE-BEDF-42E3860BE209}"/>
              </a:ext>
            </a:extLst>
          </p:cNvPr>
          <p:cNvSpPr/>
          <p:nvPr/>
        </p:nvSpPr>
        <p:spPr>
          <a:xfrm>
            <a:off x="3932459" y="1901839"/>
            <a:ext cx="1899938" cy="75483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r>
              <a:rPr lang="en-GB" sz="4200" dirty="0">
                <a:solidFill>
                  <a:schemeClr val="tx1"/>
                </a:solidFill>
                <a:latin typeface="Eyfsnew" panose="02000503000000000000" pitchFamily="2" charset="0"/>
              </a:rPr>
              <a:t>name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8FAD327-52BA-48BA-81E4-A38E5E0570CC}"/>
              </a:ext>
            </a:extLst>
          </p:cNvPr>
          <p:cNvSpPr/>
          <p:nvPr/>
        </p:nvSpPr>
        <p:spPr>
          <a:xfrm>
            <a:off x="6359605" y="1901839"/>
            <a:ext cx="1899938" cy="75483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r>
              <a:rPr lang="en-GB" sz="4200" dirty="0">
                <a:solidFill>
                  <a:schemeClr val="tx1"/>
                </a:solidFill>
                <a:latin typeface="Eyfsnew" panose="02000503000000000000" pitchFamily="2" charset="0"/>
              </a:rPr>
              <a:t>What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1B60022-9B7F-4481-BF6A-7D1691851F40}"/>
              </a:ext>
            </a:extLst>
          </p:cNvPr>
          <p:cNvSpPr/>
          <p:nvPr/>
        </p:nvSpPr>
        <p:spPr>
          <a:xfrm>
            <a:off x="8786749" y="1901839"/>
            <a:ext cx="1899938" cy="75483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r>
              <a:rPr lang="en-GB" sz="4200" dirty="0">
                <a:solidFill>
                  <a:schemeClr val="tx1"/>
                </a:solidFill>
                <a:latin typeface="Eyfsnew" panose="02000503000000000000" pitchFamily="2" charset="0"/>
              </a:rPr>
              <a:t>your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26542A-A55B-4F56-A6F2-1459DA7510DF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Application 1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C20916-A94C-4171-9591-379B0185279A}"/>
              </a:ext>
            </a:extLst>
          </p:cNvPr>
          <p:cNvSpPr txBox="1"/>
          <p:nvPr/>
        </p:nvSpPr>
        <p:spPr>
          <a:xfrm>
            <a:off x="261938" y="289357"/>
            <a:ext cx="11712575" cy="412420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Rearrange the words below to create a question. Write the answer to the question.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Remember to use the correct punctuation.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6343059"/>
      </p:ext>
    </p:extLst>
  </p:cSld>
  <p:clrMapOvr>
    <a:masterClrMapping/>
  </p:clrMapOvr>
  <p:transition spd="slow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712505D-8118-433C-B0FE-2C30D7B8D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120320-C6C2-4A21-A00F-4315DE64A670}"/>
              </a:ext>
            </a:extLst>
          </p:cNvPr>
          <p:cNvSpPr txBox="1"/>
          <p:nvPr/>
        </p:nvSpPr>
        <p:spPr>
          <a:xfrm>
            <a:off x="261938" y="4839012"/>
            <a:ext cx="79976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00" dirty="0">
                <a:solidFill>
                  <a:srgbClr val="F76756"/>
                </a:solidFill>
                <a:latin typeface="Eyfsnew" panose="02000503000000000000" pitchFamily="2" charset="0"/>
              </a:rPr>
              <a:t>What is your name? My name is Oliver.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72EAF2A-2B40-4B36-998B-E2566187D51C}"/>
              </a:ext>
            </a:extLst>
          </p:cNvPr>
          <p:cNvCxnSpPr>
            <a:cxnSpLocks/>
          </p:cNvCxnSpPr>
          <p:nvPr/>
        </p:nvCxnSpPr>
        <p:spPr>
          <a:xfrm>
            <a:off x="350838" y="5407550"/>
            <a:ext cx="1042380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FD76F55-38C6-438E-AE11-75F99FC3456B}"/>
              </a:ext>
            </a:extLst>
          </p:cNvPr>
          <p:cNvSpPr/>
          <p:nvPr/>
        </p:nvSpPr>
        <p:spPr>
          <a:xfrm>
            <a:off x="1505313" y="1901839"/>
            <a:ext cx="1890829" cy="75483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r>
              <a:rPr lang="en-GB" sz="4200" dirty="0">
                <a:solidFill>
                  <a:schemeClr val="tx1"/>
                </a:solidFill>
                <a:latin typeface="Eyfsnew" panose="02000503000000000000" pitchFamily="2" charset="0"/>
              </a:rPr>
              <a:t>is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F4449FC-7B26-4180-B1B2-6C4CA7E6C222}"/>
              </a:ext>
            </a:extLst>
          </p:cNvPr>
          <p:cNvSpPr/>
          <p:nvPr/>
        </p:nvSpPr>
        <p:spPr>
          <a:xfrm>
            <a:off x="3932459" y="1901839"/>
            <a:ext cx="1899938" cy="75483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r>
              <a:rPr lang="en-GB" sz="4200" dirty="0">
                <a:solidFill>
                  <a:schemeClr val="tx1"/>
                </a:solidFill>
                <a:latin typeface="Eyfsnew" panose="02000503000000000000" pitchFamily="2" charset="0"/>
              </a:rPr>
              <a:t>name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9CA6035-1044-4133-82F6-1129D6A559AF}"/>
              </a:ext>
            </a:extLst>
          </p:cNvPr>
          <p:cNvSpPr/>
          <p:nvPr/>
        </p:nvSpPr>
        <p:spPr>
          <a:xfrm>
            <a:off x="6359605" y="1901839"/>
            <a:ext cx="1899938" cy="75483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r>
              <a:rPr lang="en-GB" sz="4200" dirty="0">
                <a:solidFill>
                  <a:schemeClr val="tx1"/>
                </a:solidFill>
                <a:latin typeface="Eyfsnew" panose="02000503000000000000" pitchFamily="2" charset="0"/>
              </a:rPr>
              <a:t>What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C98E934-0B9C-418B-90CF-744DC3453D4D}"/>
              </a:ext>
            </a:extLst>
          </p:cNvPr>
          <p:cNvSpPr/>
          <p:nvPr/>
        </p:nvSpPr>
        <p:spPr>
          <a:xfrm>
            <a:off x="8786749" y="1901839"/>
            <a:ext cx="1899938" cy="75483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r>
              <a:rPr lang="en-GB" sz="4200" dirty="0">
                <a:solidFill>
                  <a:schemeClr val="tx1"/>
                </a:solidFill>
                <a:latin typeface="Eyfsnew" panose="02000503000000000000" pitchFamily="2" charset="0"/>
              </a:rPr>
              <a:t>your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985BCF-4503-4471-87B6-94EF348BD1BE}"/>
              </a:ext>
            </a:extLst>
          </p:cNvPr>
          <p:cNvSpPr txBox="1"/>
          <p:nvPr/>
        </p:nvSpPr>
        <p:spPr>
          <a:xfrm>
            <a:off x="261938" y="289357"/>
            <a:ext cx="11712575" cy="473975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Rearrange the words below to create a question. Write the answer to the question.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Remember to use the correct punctuation.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Various answers, for example: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4979B5-4CD2-429F-BADE-A46932F528F5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Application 1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0037608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B74150-559E-4567-B482-5C4202AC6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E61EA0-EF53-40C9-B696-5B668DBA8AAD}"/>
              </a:ext>
            </a:extLst>
          </p:cNvPr>
          <p:cNvSpPr txBox="1"/>
          <p:nvPr/>
        </p:nvSpPr>
        <p:spPr>
          <a:xfrm>
            <a:off x="1614000" y="2736000"/>
            <a:ext cx="8964000" cy="7571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 Bold" panose="020B0702020202020204" pitchFamily="34" charset="0"/>
                <a:ea typeface="+mn-ea"/>
                <a:cs typeface="+mn-cs"/>
              </a:rPr>
              <a:t>Let’s start with a question about recognising sentences, which is linked to the new learning later in this lesson.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71858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BA5BCA0-2973-4564-A700-F4F99A8B2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02E34F-0D3E-4799-BCA5-0CE1CE5B3539}"/>
              </a:ext>
            </a:extLst>
          </p:cNvPr>
          <p:cNvSpPr txBox="1"/>
          <p:nvPr/>
        </p:nvSpPr>
        <p:spPr>
          <a:xfrm>
            <a:off x="239713" y="2843907"/>
            <a:ext cx="1173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00" dirty="0">
                <a:latin typeface="Eyfsnew" panose="02000503000000000000" pitchFamily="2" charset="0"/>
              </a:rPr>
              <a:t>reading my book at bedtime is wonderful it helps me get to sleep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DF99B7-A62B-49FB-9C8E-821F101B830F}"/>
              </a:ext>
            </a:extLst>
          </p:cNvPr>
          <p:cNvSpPr txBox="1"/>
          <p:nvPr/>
        </p:nvSpPr>
        <p:spPr>
          <a:xfrm>
            <a:off x="261938" y="289357"/>
            <a:ext cx="11712575" cy="7017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 Bold" panose="020B0702020202020204" pitchFamily="34" charset="0"/>
                <a:ea typeface="+mn-ea"/>
                <a:cs typeface="+mn-cs"/>
              </a:rPr>
              <a:t>The words below should make two sentences. Circle the words that should start with a capital letter. Underline the words that should be followed by a full stop.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619567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0A92A83-4DF5-4627-B27D-E368FDFE2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21E06A-CC91-4455-B0EE-A6A4EF0F5AE2}"/>
              </a:ext>
            </a:extLst>
          </p:cNvPr>
          <p:cNvSpPr txBox="1"/>
          <p:nvPr/>
        </p:nvSpPr>
        <p:spPr>
          <a:xfrm>
            <a:off x="239713" y="4528563"/>
            <a:ext cx="117125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00" dirty="0">
                <a:solidFill>
                  <a:srgbClr val="F76756"/>
                </a:solidFill>
                <a:latin typeface="Eyfsnew" panose="02000503000000000000" pitchFamily="2" charset="0"/>
              </a:rPr>
              <a:t>Reading my book at bedtime is wonderful. It helps me get to sleep.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4026C31-BE04-4D39-AEC9-BBBE8F8077DC}"/>
              </a:ext>
            </a:extLst>
          </p:cNvPr>
          <p:cNvSpPr/>
          <p:nvPr/>
        </p:nvSpPr>
        <p:spPr>
          <a:xfrm>
            <a:off x="276661" y="2991687"/>
            <a:ext cx="1589614" cy="638951"/>
          </a:xfrm>
          <a:prstGeom prst="ellipse">
            <a:avLst/>
          </a:prstGeom>
          <a:noFill/>
          <a:ln w="19050">
            <a:solidFill>
              <a:srgbClr val="F767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B6E7303-3E4E-480A-8A94-51B22165EE11}"/>
              </a:ext>
            </a:extLst>
          </p:cNvPr>
          <p:cNvSpPr/>
          <p:nvPr/>
        </p:nvSpPr>
        <p:spPr>
          <a:xfrm>
            <a:off x="8266330" y="3009311"/>
            <a:ext cx="460455" cy="503217"/>
          </a:xfrm>
          <a:prstGeom prst="ellipse">
            <a:avLst/>
          </a:prstGeom>
          <a:noFill/>
          <a:ln w="19050">
            <a:solidFill>
              <a:srgbClr val="F767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CD0BFE-A675-4D84-BDD9-DD6EC7B05AAB}"/>
              </a:ext>
            </a:extLst>
          </p:cNvPr>
          <p:cNvSpPr txBox="1"/>
          <p:nvPr/>
        </p:nvSpPr>
        <p:spPr>
          <a:xfrm>
            <a:off x="239713" y="2843907"/>
            <a:ext cx="1173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00" dirty="0">
                <a:solidFill>
                  <a:srgbClr val="F76756"/>
                </a:solidFill>
                <a:latin typeface="Eyfsnew" panose="02000503000000000000" pitchFamily="2" charset="0"/>
              </a:rPr>
              <a:t>reading </a:t>
            </a:r>
            <a:r>
              <a:rPr lang="en-GB" sz="4200" dirty="0">
                <a:latin typeface="Eyfsnew" panose="02000503000000000000" pitchFamily="2" charset="0"/>
              </a:rPr>
              <a:t>my book at bedtime is </a:t>
            </a:r>
            <a:r>
              <a:rPr lang="en-GB" sz="4200" u="sng" dirty="0">
                <a:solidFill>
                  <a:srgbClr val="F76756"/>
                </a:solidFill>
                <a:latin typeface="Eyfsnew" panose="02000503000000000000" pitchFamily="2" charset="0"/>
              </a:rPr>
              <a:t>wonderful</a:t>
            </a:r>
            <a:r>
              <a:rPr lang="en-GB" sz="4200" dirty="0">
                <a:latin typeface="Eyfsnew" panose="02000503000000000000" pitchFamily="2" charset="0"/>
              </a:rPr>
              <a:t> </a:t>
            </a:r>
            <a:r>
              <a:rPr lang="en-GB" sz="4200" dirty="0">
                <a:solidFill>
                  <a:srgbClr val="F76756"/>
                </a:solidFill>
                <a:latin typeface="Eyfsnew" panose="02000503000000000000" pitchFamily="2" charset="0"/>
              </a:rPr>
              <a:t>it</a:t>
            </a:r>
            <a:r>
              <a:rPr lang="en-GB" sz="4200" dirty="0">
                <a:latin typeface="Eyfsnew" panose="02000503000000000000" pitchFamily="2" charset="0"/>
              </a:rPr>
              <a:t> helps me get to </a:t>
            </a:r>
            <a:r>
              <a:rPr lang="en-GB" sz="4200" u="sng" dirty="0">
                <a:solidFill>
                  <a:srgbClr val="F76756"/>
                </a:solidFill>
                <a:latin typeface="Eyfsnew" panose="02000503000000000000" pitchFamily="2" charset="0"/>
              </a:rPr>
              <a:t>sleep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38203F-C7C3-479E-8036-28C2FBC0820D}"/>
              </a:ext>
            </a:extLst>
          </p:cNvPr>
          <p:cNvSpPr txBox="1"/>
          <p:nvPr/>
        </p:nvSpPr>
        <p:spPr>
          <a:xfrm>
            <a:off x="261938" y="289357"/>
            <a:ext cx="11712575" cy="7017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 Bold" panose="020B0702020202020204" pitchFamily="34" charset="0"/>
                <a:ea typeface="+mn-ea"/>
                <a:cs typeface="+mn-cs"/>
              </a:rPr>
              <a:t>The words below should make two sentences. Circle the words that should start with a capital letter. Underline the words that should be followed by a full stop.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6630220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82A5A1B-042F-463D-A601-C7265EB7D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6EAD51-13D3-46E9-8B0E-63E8EB89A0E4}"/>
              </a:ext>
            </a:extLst>
          </p:cNvPr>
          <p:cNvSpPr txBox="1"/>
          <p:nvPr/>
        </p:nvSpPr>
        <p:spPr>
          <a:xfrm>
            <a:off x="1614467" y="2736000"/>
            <a:ext cx="8963066" cy="167840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 Bold" panose="020B0702020202020204" pitchFamily="34" charset="0"/>
                <a:ea typeface="+mn-ea"/>
                <a:cs typeface="+mn-cs"/>
              </a:rPr>
              <a:t>Now that we are ready to move on, we can learn about what a question is.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H5PDroid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23232"/>
              </a:solidFill>
              <a:effectLst/>
              <a:highlight>
                <a:srgbClr val="FFFF00"/>
              </a:highlight>
              <a:uLnTx/>
              <a:uFillTx/>
              <a:latin typeface="H5PDroid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941206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3326B29-6606-4AF2-8EE5-2D94F34F0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544A744-7B11-4A71-9762-AE85455FB0C7}"/>
              </a:ext>
            </a:extLst>
          </p:cNvPr>
          <p:cNvSpPr txBox="1">
            <a:spLocks/>
          </p:cNvSpPr>
          <p:nvPr/>
        </p:nvSpPr>
        <p:spPr>
          <a:xfrm>
            <a:off x="261938" y="1180012"/>
            <a:ext cx="6521633" cy="35911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200" dirty="0">
                <a:latin typeface="Eyfsnew" panose="02000503000000000000" pitchFamily="2" charset="0"/>
              </a:rPr>
              <a:t>This is my cat</a:t>
            </a:r>
            <a:r>
              <a:rPr lang="en-GB" sz="4200" dirty="0">
                <a:solidFill>
                  <a:srgbClr val="00B2CE"/>
                </a:solidFill>
                <a:latin typeface="Eyfsnew" panose="02000503000000000000" pitchFamily="2" charset="0"/>
              </a:rPr>
              <a:t>. </a:t>
            </a:r>
          </a:p>
          <a:p>
            <a:endParaRPr lang="en-GB" sz="4200" dirty="0">
              <a:solidFill>
                <a:srgbClr val="00B2CE"/>
              </a:solidFill>
              <a:latin typeface="Eyfsnew" panose="02000503000000000000" pitchFamily="2" charset="0"/>
            </a:endParaRPr>
          </a:p>
          <a:p>
            <a:r>
              <a:rPr lang="en-GB" sz="4200" dirty="0">
                <a:latin typeface="Eyfsnew" panose="02000503000000000000" pitchFamily="2" charset="0"/>
              </a:rPr>
              <a:t>He is called Soot</a:t>
            </a:r>
            <a:r>
              <a:rPr lang="en-GB" sz="4200" dirty="0">
                <a:solidFill>
                  <a:srgbClr val="00B2CE"/>
                </a:solidFill>
                <a:latin typeface="Eyfsnew" panose="02000503000000000000" pitchFamily="2" charset="0"/>
              </a:rPr>
              <a:t>.</a:t>
            </a:r>
          </a:p>
          <a:p>
            <a:endParaRPr lang="en-GB" sz="4200" dirty="0">
              <a:solidFill>
                <a:srgbClr val="00B2CE"/>
              </a:solidFill>
              <a:latin typeface="Eyfsnew" panose="02000503000000000000" pitchFamily="2" charset="0"/>
            </a:endParaRPr>
          </a:p>
          <a:p>
            <a:r>
              <a:rPr lang="en-GB" sz="4200" dirty="0">
                <a:latin typeface="Eyfsnew" panose="02000503000000000000" pitchFamily="2" charset="0"/>
              </a:rPr>
              <a:t>He likes to sleep on my lap</a:t>
            </a:r>
            <a:r>
              <a:rPr lang="en-GB" sz="4200" dirty="0">
                <a:solidFill>
                  <a:srgbClr val="00B2CE"/>
                </a:solidFill>
                <a:latin typeface="Eyfsnew" panose="02000503000000000000" pitchFamily="2" charset="0"/>
              </a:rPr>
              <a:t>.</a:t>
            </a:r>
            <a:br>
              <a:rPr lang="en-GB" dirty="0">
                <a:latin typeface="Eyfsnew" panose="02000503000000000000" pitchFamily="2" charset="0"/>
              </a:rPr>
            </a:br>
            <a:endParaRPr lang="en-GB" dirty="0">
              <a:latin typeface="Eyfsnew" panose="02000503000000000000" pitchFamily="2" charset="0"/>
            </a:endParaRPr>
          </a:p>
          <a:p>
            <a:endParaRPr lang="en-GB" dirty="0">
              <a:solidFill>
                <a:srgbClr val="F76756"/>
              </a:solidFill>
              <a:latin typeface="Eyfsnew" panose="02000503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FF7682-2C1A-436A-86C3-CD0959B49C21}"/>
              </a:ext>
            </a:extLst>
          </p:cNvPr>
          <p:cNvSpPr txBox="1"/>
          <p:nvPr/>
        </p:nvSpPr>
        <p:spPr>
          <a:xfrm>
            <a:off x="261938" y="329114"/>
            <a:ext cx="11712575" cy="552151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 have written lots of sentences before. These sentences are usually statements.</a:t>
            </a:r>
            <a:b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b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b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b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b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b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b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b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b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b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b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b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b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b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b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b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statement is a sentence that gives information and it does not need an answer.</a:t>
            </a:r>
            <a:b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It ends with a full stop.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6392088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3ED21F2-8831-4819-92B7-E8525757C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4F2E2FA-1AE6-4581-8D17-BC75074A82AC}"/>
              </a:ext>
            </a:extLst>
          </p:cNvPr>
          <p:cNvSpPr txBox="1">
            <a:spLocks/>
          </p:cNvSpPr>
          <p:nvPr/>
        </p:nvSpPr>
        <p:spPr>
          <a:xfrm>
            <a:off x="261938" y="1606709"/>
            <a:ext cx="4585571" cy="35911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200" dirty="0">
                <a:latin typeface="Eyfsnew" panose="02000503000000000000" pitchFamily="2" charset="0"/>
              </a:rPr>
              <a:t>What is your name?</a:t>
            </a:r>
          </a:p>
          <a:p>
            <a:endParaRPr lang="en-GB" sz="4200" dirty="0">
              <a:latin typeface="Eyfsnew" panose="02000503000000000000" pitchFamily="2" charset="0"/>
            </a:endParaRPr>
          </a:p>
          <a:p>
            <a:r>
              <a:rPr lang="en-GB" sz="4200" dirty="0">
                <a:latin typeface="Eyfsnew" panose="02000503000000000000" pitchFamily="2" charset="0"/>
              </a:rPr>
              <a:t>How old are you?</a:t>
            </a:r>
          </a:p>
          <a:p>
            <a:endParaRPr lang="en-GB" sz="4200" dirty="0">
              <a:latin typeface="Eyfsnew" panose="02000503000000000000" pitchFamily="2" charset="0"/>
            </a:endParaRPr>
          </a:p>
          <a:p>
            <a:r>
              <a:rPr lang="en-GB" sz="4200" dirty="0">
                <a:latin typeface="Eyfsnew" panose="02000503000000000000" pitchFamily="2" charset="0"/>
              </a:rPr>
              <a:t>Where do you live?</a:t>
            </a:r>
            <a:br>
              <a:rPr lang="en-GB" dirty="0">
                <a:latin typeface="Eyfsnew" panose="02000503000000000000" pitchFamily="2" charset="0"/>
              </a:rPr>
            </a:br>
            <a:br>
              <a:rPr lang="en-GB" dirty="0">
                <a:latin typeface="Eyfsnew" panose="02000503000000000000" pitchFamily="2" charset="0"/>
              </a:rPr>
            </a:br>
            <a:endParaRPr lang="en-GB" dirty="0">
              <a:latin typeface="Eyfsnew" panose="02000503000000000000" pitchFamily="2" charset="0"/>
            </a:endParaRPr>
          </a:p>
          <a:p>
            <a:endParaRPr lang="en-GB" dirty="0">
              <a:solidFill>
                <a:srgbClr val="F76756"/>
              </a:solidFill>
              <a:latin typeface="Eyfsnew" panose="02000503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DD2AF7-7758-4472-8697-71965ED32FDC}"/>
              </a:ext>
            </a:extLst>
          </p:cNvPr>
          <p:cNvSpPr txBox="1"/>
          <p:nvPr/>
        </p:nvSpPr>
        <p:spPr>
          <a:xfrm>
            <a:off x="261938" y="329114"/>
            <a:ext cx="11712575" cy="3970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question is a sentence that asks for information. Questions require an answer.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4258903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C12F58D-A075-4B1B-8CEE-896F48B77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17B29B-C37A-4046-A54D-BE09FBCB2E42}"/>
              </a:ext>
            </a:extLst>
          </p:cNvPr>
          <p:cNvSpPr txBox="1">
            <a:spLocks/>
          </p:cNvSpPr>
          <p:nvPr/>
        </p:nvSpPr>
        <p:spPr>
          <a:xfrm>
            <a:off x="261938" y="1606709"/>
            <a:ext cx="6521633" cy="35911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s Eyfs Font" panose="02000503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200" dirty="0">
                <a:latin typeface="Eyfsnew" panose="02000503000000000000" pitchFamily="2" charset="0"/>
              </a:rPr>
              <a:t>Do you like to paint</a:t>
            </a:r>
            <a:r>
              <a:rPr lang="en-GB" sz="4200" dirty="0">
                <a:solidFill>
                  <a:srgbClr val="00B2CE"/>
                </a:solidFill>
                <a:latin typeface="Eyfsnew" panose="02000503000000000000" pitchFamily="2" charset="0"/>
              </a:rPr>
              <a:t>?</a:t>
            </a:r>
          </a:p>
          <a:p>
            <a:endParaRPr lang="en-GB" sz="4200" dirty="0">
              <a:solidFill>
                <a:srgbClr val="00B2CE"/>
              </a:solidFill>
              <a:latin typeface="Eyfsnew" panose="02000503000000000000" pitchFamily="2" charset="0"/>
            </a:endParaRPr>
          </a:p>
          <a:p>
            <a:r>
              <a:rPr lang="en-GB" sz="4200" dirty="0">
                <a:latin typeface="Eyfsnew" panose="02000503000000000000" pitchFamily="2" charset="0"/>
              </a:rPr>
              <a:t>What colour do you like best</a:t>
            </a:r>
            <a:r>
              <a:rPr lang="en-GB" sz="4200" dirty="0">
                <a:solidFill>
                  <a:srgbClr val="00B2CE"/>
                </a:solidFill>
                <a:latin typeface="Eyfsnew" panose="02000503000000000000" pitchFamily="2" charset="0"/>
              </a:rPr>
              <a:t>?</a:t>
            </a:r>
          </a:p>
          <a:p>
            <a:endParaRPr lang="en-GB" sz="4200" dirty="0">
              <a:solidFill>
                <a:srgbClr val="00B2CE"/>
              </a:solidFill>
              <a:latin typeface="Eyfsnew" panose="02000503000000000000" pitchFamily="2" charset="0"/>
            </a:endParaRPr>
          </a:p>
          <a:p>
            <a:r>
              <a:rPr lang="en-GB" sz="4200" dirty="0">
                <a:latin typeface="Eyfsnew" panose="02000503000000000000" pitchFamily="2" charset="0"/>
              </a:rPr>
              <a:t>Why have you painted a tree</a:t>
            </a:r>
            <a:r>
              <a:rPr lang="en-GB" sz="4200" dirty="0">
                <a:solidFill>
                  <a:srgbClr val="00B2CE"/>
                </a:solidFill>
                <a:latin typeface="Eyfsnew" panose="02000503000000000000" pitchFamily="2" charset="0"/>
              </a:rPr>
              <a:t>?</a:t>
            </a:r>
            <a:br>
              <a:rPr lang="en-GB" dirty="0">
                <a:latin typeface="Eyfsnew" panose="02000503000000000000" pitchFamily="2" charset="0"/>
              </a:rPr>
            </a:br>
            <a:br>
              <a:rPr lang="en-GB" dirty="0">
                <a:latin typeface="Eyfsnew" panose="02000503000000000000" pitchFamily="2" charset="0"/>
              </a:rPr>
            </a:br>
            <a:endParaRPr lang="en-GB" dirty="0">
              <a:latin typeface="Eyfsnew" panose="02000503000000000000" pitchFamily="2" charset="0"/>
            </a:endParaRPr>
          </a:p>
          <a:p>
            <a:endParaRPr lang="en-GB" dirty="0">
              <a:solidFill>
                <a:srgbClr val="F76756"/>
              </a:solidFill>
              <a:latin typeface="Eyfsnew" panose="02000503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E8A2D1-A7F7-460E-AE9E-6C289F3DDFF0}"/>
              </a:ext>
            </a:extLst>
          </p:cNvPr>
          <p:cNvSpPr txBox="1"/>
          <p:nvPr/>
        </p:nvSpPr>
        <p:spPr>
          <a:xfrm>
            <a:off x="261938" y="329114"/>
            <a:ext cx="11712575" cy="7017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 always use a question mark (?) at the end of a question. We use this instead of a full stop.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0947341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616160"/>
      </a:dk2>
      <a:lt2>
        <a:srgbClr val="F4F4F4"/>
      </a:lt2>
      <a:accent1>
        <a:srgbClr val="F76756"/>
      </a:accent1>
      <a:accent2>
        <a:srgbClr val="00B2CE"/>
      </a:accent2>
      <a:accent3>
        <a:srgbClr val="FFBB00"/>
      </a:accent3>
      <a:accent4>
        <a:srgbClr val="C557A8"/>
      </a:accent4>
      <a:accent5>
        <a:srgbClr val="1D619C"/>
      </a:accent5>
      <a:accent6>
        <a:srgbClr val="F6B1AE"/>
      </a:accent6>
      <a:hlink>
        <a:srgbClr val="6FC36C"/>
      </a:hlink>
      <a:folHlink>
        <a:srgbClr val="5D3B51"/>
      </a:folHlink>
    </a:clrScheme>
    <a:fontScheme name="CSS Fo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13" ma:contentTypeDescription="Create a new document." ma:contentTypeScope="" ma:versionID="226396999748aedaccaef4cb0e3d9517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c920329ea04f01889b6ffc9cde7973b4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BBE456-3B56-4CA3-81E0-5D7C265CA5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4D09122-8509-4DC8-8877-1E52BB616108}">
  <ds:schemaRefs>
    <ds:schemaRef ds:uri="5c7a0828-c5e4-45f8-a074-18a8fdc88ec6"/>
    <ds:schemaRef ds:uri="http://schemas.microsoft.com/office/2006/documentManagement/types"/>
    <ds:schemaRef ds:uri="http://purl.org/dc/terms/"/>
    <ds:schemaRef ds:uri="http://purl.org/dc/dcmitype/"/>
    <ds:schemaRef ds:uri="86144f90-c7b6-48d0-aae5-f5e9e48cc3df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0153BE7-53CB-4B5B-8EDF-1F3FC6B6D7B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901</Words>
  <Application>Microsoft Office PowerPoint</Application>
  <PresentationFormat>Widescreen</PresentationFormat>
  <Paragraphs>152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Century Gothic Bold</vt:lpstr>
      <vt:lpstr>Eyfsnew</vt:lpstr>
      <vt:lpstr>Arial</vt:lpstr>
      <vt:lpstr>Wingdings 2</vt:lpstr>
      <vt:lpstr>Century Gothic</vt:lpstr>
      <vt:lpstr>H5PDroidSans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Cutting</dc:creator>
  <cp:lastModifiedBy>Nicola Dockerty</cp:lastModifiedBy>
  <cp:revision>26</cp:revision>
  <dcterms:created xsi:type="dcterms:W3CDTF">2021-10-18T12:07:58Z</dcterms:created>
  <dcterms:modified xsi:type="dcterms:W3CDTF">2022-03-08T14:31:01Z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</Properties>
</file>