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403" r:id="rId6"/>
    <p:sldId id="391" r:id="rId7"/>
    <p:sldId id="390" r:id="rId8"/>
    <p:sldId id="361" r:id="rId9"/>
    <p:sldId id="392" r:id="rId10"/>
    <p:sldId id="360" r:id="rId11"/>
    <p:sldId id="393" r:id="rId12"/>
    <p:sldId id="404" r:id="rId13"/>
    <p:sldId id="405" r:id="rId14"/>
    <p:sldId id="397" r:id="rId15"/>
    <p:sldId id="411" r:id="rId16"/>
    <p:sldId id="406" r:id="rId17"/>
    <p:sldId id="407" r:id="rId18"/>
    <p:sldId id="399" r:id="rId19"/>
    <p:sldId id="400" r:id="rId20"/>
    <p:sldId id="408" r:id="rId21"/>
    <p:sldId id="409" r:id="rId22"/>
    <p:sldId id="41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Dockerty" userId="ebcc58ce-2d8c-4ed9-a38e-e6d0a4be1782" providerId="ADAL" clId="{79D1DF6E-1969-4344-9146-D97D02EFB446}"/>
    <pc:docChg chg="undo custSel modSld">
      <pc:chgData name="Nicola Dockerty" userId="ebcc58ce-2d8c-4ed9-a38e-e6d0a4be1782" providerId="ADAL" clId="{79D1DF6E-1969-4344-9146-D97D02EFB446}" dt="2022-04-08T07:27:09.086" v="2" actId="14100"/>
      <pc:docMkLst>
        <pc:docMk/>
      </pc:docMkLst>
      <pc:sldChg chg="modSp mod">
        <pc:chgData name="Nicola Dockerty" userId="ebcc58ce-2d8c-4ed9-a38e-e6d0a4be1782" providerId="ADAL" clId="{79D1DF6E-1969-4344-9146-D97D02EFB446}" dt="2022-04-08T07:26:46.483" v="1" actId="1076"/>
        <pc:sldMkLst>
          <pc:docMk/>
          <pc:sldMk cId="2055352188" sldId="405"/>
        </pc:sldMkLst>
        <pc:picChg chg="mod">
          <ac:chgData name="Nicola Dockerty" userId="ebcc58ce-2d8c-4ed9-a38e-e6d0a4be1782" providerId="ADAL" clId="{79D1DF6E-1969-4344-9146-D97D02EFB446}" dt="2022-04-08T07:26:46.483" v="1" actId="1076"/>
          <ac:picMkLst>
            <pc:docMk/>
            <pc:sldMk cId="2055352188" sldId="405"/>
            <ac:picMk id="13" creationId="{72FE72BA-D398-4B2B-A6DA-7D32BF133DBC}"/>
          </ac:picMkLst>
        </pc:picChg>
      </pc:sldChg>
      <pc:sldChg chg="modSp mod">
        <pc:chgData name="Nicola Dockerty" userId="ebcc58ce-2d8c-4ed9-a38e-e6d0a4be1782" providerId="ADAL" clId="{79D1DF6E-1969-4344-9146-D97D02EFB446}" dt="2022-04-08T07:27:09.086" v="2" actId="14100"/>
        <pc:sldMkLst>
          <pc:docMk/>
          <pc:sldMk cId="1572675000" sldId="407"/>
        </pc:sldMkLst>
        <pc:spChg chg="mod">
          <ac:chgData name="Nicola Dockerty" userId="ebcc58ce-2d8c-4ed9-a38e-e6d0a4be1782" providerId="ADAL" clId="{79D1DF6E-1969-4344-9146-D97D02EFB446}" dt="2022-04-08T07:27:09.086" v="2" actId="14100"/>
          <ac:spMkLst>
            <pc:docMk/>
            <pc:sldMk cId="1572675000" sldId="407"/>
            <ac:spMk id="7" creationId="{7DE91DC5-605C-4B20-BD5D-D8739E3F5B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D5C8A-FE9D-4386-9B60-E2A4654FE919}" type="datetimeFigureOut">
              <a:rPr lang="en-GB" smtClean="0"/>
              <a:t>08/04/2022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3870C-ADD7-42D2-B25D-969894E68E92}" type="slidenum">
              <a:rPr lang="en-GB" smtClean="0"/>
              <a:t>‹#›</a:t>
            </a:fld>
            <a:endParaRPr lang="en-GB"/>
          </a:p>
        </p:txBody>
      </p:sp>
    </p:spTree>
    <p:extLst>
      <p:ext uri="{BB962C8B-B14F-4D97-AF65-F5344CB8AC3E}">
        <p14:creationId xmlns:p14="http://schemas.microsoft.com/office/powerpoint/2010/main" val="402238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C3870C-ADD7-42D2-B25D-969894E68E92}" type="slidenum">
              <a:rPr lang="en-GB" smtClean="0"/>
              <a:t>15</a:t>
            </a:fld>
            <a:endParaRPr lang="en-GB"/>
          </a:p>
        </p:txBody>
      </p:sp>
    </p:spTree>
    <p:extLst>
      <p:ext uri="{BB962C8B-B14F-4D97-AF65-F5344CB8AC3E}">
        <p14:creationId xmlns:p14="http://schemas.microsoft.com/office/powerpoint/2010/main" val="35153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C3870C-ADD7-42D2-B25D-969894E68E92}" type="slidenum">
              <a:rPr lang="en-GB" smtClean="0"/>
              <a:t>16</a:t>
            </a:fld>
            <a:endParaRPr lang="en-GB"/>
          </a:p>
        </p:txBody>
      </p:sp>
    </p:spTree>
    <p:extLst>
      <p:ext uri="{BB962C8B-B14F-4D97-AF65-F5344CB8AC3E}">
        <p14:creationId xmlns:p14="http://schemas.microsoft.com/office/powerpoint/2010/main" val="428276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08/04/2022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G6.3"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lassroomsecrets.co.uk/single-nouns-year-1-singular-or-plural-free-resource-pack" TargetMode="External"/><Relationship Id="rId5" Type="http://schemas.openxmlformats.org/officeDocument/2006/relationships/hyperlink" Target="https://classroomsecrets.co.uk/search/?fwp_topic=gps-scheme-of-work" TargetMode="External"/><Relationship Id="rId4" Type="http://schemas.openxmlformats.org/officeDocument/2006/relationships/hyperlink" Target="https://classroomsecrets.co.uk/objectives-filter/?fwp_objective=a52b910ca0510ed5fea545591e34cc0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A4DA08-87CF-47C6-8D94-DE1432C7F33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2"/>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6" name="Picture 5">
            <a:extLst>
              <a:ext uri="{FF2B5EF4-FFF2-40B4-BE49-F238E27FC236}">
                <a16:creationId xmlns:a16="http://schemas.microsoft.com/office/drawing/2014/main" id="{AF306AC3-E161-4BA6-980B-0D4E72A773CE}"/>
              </a:ext>
            </a:extLst>
          </p:cNvPr>
          <p:cNvPicPr>
            <a:picLocks noChangeAspect="1"/>
          </p:cNvPicPr>
          <p:nvPr/>
        </p:nvPicPr>
        <p:blipFill rotWithShape="1">
          <a:blip r:embed="rId4">
            <a:extLst>
              <a:ext uri="{28A0092B-C50C-407E-A947-70E740481C1C}">
                <a14:useLocalDpi xmlns:a14="http://schemas.microsoft.com/office/drawing/2010/main" val="0"/>
              </a:ext>
            </a:extLst>
          </a:blip>
          <a:srcRect t="14692" r="13297"/>
          <a:stretch/>
        </p:blipFill>
        <p:spPr>
          <a:xfrm>
            <a:off x="793489" y="272387"/>
            <a:ext cx="6552192" cy="4557588"/>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72FE72BA-D398-4B2B-A6DA-7D32BF133DBC}"/>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6F58C8C3-A166-4552-9E02-6310E84766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picture to the noun.</a:t>
            </a:r>
          </a:p>
        </p:txBody>
      </p:sp>
      <p:graphicFrame>
        <p:nvGraphicFramePr>
          <p:cNvPr id="15" name="Table 14">
            <a:extLst>
              <a:ext uri="{FF2B5EF4-FFF2-40B4-BE49-F238E27FC236}">
                <a16:creationId xmlns:a16="http://schemas.microsoft.com/office/drawing/2014/main" id="{B6B61AE5-DF04-4C12-99BF-BE25AC98C490}"/>
              </a:ext>
            </a:extLst>
          </p:cNvPr>
          <p:cNvGraphicFramePr>
            <a:graphicFrameLocks noGrp="1"/>
          </p:cNvGraphicFramePr>
          <p:nvPr/>
        </p:nvGraphicFramePr>
        <p:xfrm>
          <a:off x="1890004" y="4572074"/>
          <a:ext cx="5363992" cy="640080"/>
        </p:xfrm>
        <a:graphic>
          <a:graphicData uri="http://schemas.openxmlformats.org/drawingml/2006/table">
            <a:tbl>
              <a:tblPr firstRow="1" bandRow="1">
                <a:tableStyleId>{5940675A-B579-460E-94D1-54222C63F5DA}</a:tableStyleId>
              </a:tblPr>
              <a:tblGrid>
                <a:gridCol w="1540434">
                  <a:extLst>
                    <a:ext uri="{9D8B030D-6E8A-4147-A177-3AD203B41FA5}">
                      <a16:colId xmlns:a16="http://schemas.microsoft.com/office/drawing/2014/main" val="3370537460"/>
                    </a:ext>
                  </a:extLst>
                </a:gridCol>
                <a:gridCol w="371345">
                  <a:extLst>
                    <a:ext uri="{9D8B030D-6E8A-4147-A177-3AD203B41FA5}">
                      <a16:colId xmlns:a16="http://schemas.microsoft.com/office/drawing/2014/main" val="3910138718"/>
                    </a:ext>
                  </a:extLst>
                </a:gridCol>
                <a:gridCol w="1540434">
                  <a:extLst>
                    <a:ext uri="{9D8B030D-6E8A-4147-A177-3AD203B41FA5}">
                      <a16:colId xmlns:a16="http://schemas.microsoft.com/office/drawing/2014/main" val="2444436525"/>
                    </a:ext>
                  </a:extLst>
                </a:gridCol>
                <a:gridCol w="371345">
                  <a:extLst>
                    <a:ext uri="{9D8B030D-6E8A-4147-A177-3AD203B41FA5}">
                      <a16:colId xmlns:a16="http://schemas.microsoft.com/office/drawing/2014/main" val="2937536056"/>
                    </a:ext>
                  </a:extLst>
                </a:gridCol>
                <a:gridCol w="1540434">
                  <a:extLst>
                    <a:ext uri="{9D8B030D-6E8A-4147-A177-3AD203B41FA5}">
                      <a16:colId xmlns:a16="http://schemas.microsoft.com/office/drawing/2014/main" val="1632837199"/>
                    </a:ext>
                  </a:extLst>
                </a:gridCol>
              </a:tblGrid>
              <a:tr h="628786">
                <a:tc>
                  <a:txBody>
                    <a:bodyPr/>
                    <a:lstStyle/>
                    <a:p>
                      <a:pPr algn="ctr"/>
                      <a:r>
                        <a:rPr lang="en-GB" sz="3600" b="1" dirty="0">
                          <a:latin typeface="Century Gothic" panose="020B0502020202020204" pitchFamily="34" charset="0"/>
                        </a:rPr>
                        <a:t>sock</a:t>
                      </a:r>
                    </a:p>
                  </a:txBody>
                  <a:tcPr anchor="ctr">
                    <a:lnL w="28575" cap="flat" cmpd="sng" algn="ctr">
                      <a:solidFill>
                        <a:srgbClr val="C642B6"/>
                      </a:solidFill>
                      <a:prstDash val="solid"/>
                      <a:round/>
                      <a:headEnd type="none" w="med" len="med"/>
                      <a:tailEnd type="none" w="med" len="med"/>
                    </a:lnL>
                    <a:lnR w="28575" cap="flat" cmpd="sng" algn="ctr">
                      <a:solidFill>
                        <a:srgbClr val="C642B6"/>
                      </a:solidFill>
                      <a:prstDash val="solid"/>
                      <a:round/>
                      <a:headEnd type="none" w="med" len="med"/>
                      <a:tailEnd type="none" w="med" len="med"/>
                    </a:lnR>
                    <a:lnT w="28575" cap="flat" cmpd="sng" algn="ctr">
                      <a:solidFill>
                        <a:srgbClr val="C642B6"/>
                      </a:solidFill>
                      <a:prstDash val="solid"/>
                      <a:round/>
                      <a:headEnd type="none" w="med" len="med"/>
                      <a:tailEnd type="none" w="med" len="med"/>
                    </a:lnT>
                    <a:lnB w="28575"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C642B6"/>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soil</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duck</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34199"/>
                  </a:ext>
                </a:extLst>
              </a:tr>
            </a:tbl>
          </a:graphicData>
        </a:graphic>
      </p:graphicFrame>
      <p:cxnSp>
        <p:nvCxnSpPr>
          <p:cNvPr id="8" name="Straight Connector 7">
            <a:extLst>
              <a:ext uri="{FF2B5EF4-FFF2-40B4-BE49-F238E27FC236}">
                <a16:creationId xmlns:a16="http://schemas.microsoft.com/office/drawing/2014/main" id="{252E59F1-05F2-4E76-AD55-E8035FC8C187}"/>
              </a:ext>
            </a:extLst>
          </p:cNvPr>
          <p:cNvCxnSpPr>
            <a:cxnSpLocks/>
          </p:cNvCxnSpPr>
          <p:nvPr/>
        </p:nvCxnSpPr>
        <p:spPr>
          <a:xfrm>
            <a:off x="3175733" y="3454596"/>
            <a:ext cx="3302067" cy="11018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AF47CBB-C546-4209-B0F8-8DB9621CC057}"/>
              </a:ext>
            </a:extLst>
          </p:cNvPr>
          <p:cNvCxnSpPr>
            <a:cxnSpLocks/>
          </p:cNvCxnSpPr>
          <p:nvPr/>
        </p:nvCxnSpPr>
        <p:spPr>
          <a:xfrm flipV="1">
            <a:off x="2656086" y="3301009"/>
            <a:ext cx="2652893" cy="1255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5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 that contains singular nouns only.</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2">
            <a:extLst>
              <a:ext uri="{FF2B5EF4-FFF2-40B4-BE49-F238E27FC236}">
                <a16:creationId xmlns:a16="http://schemas.microsoft.com/office/drawing/2014/main" id="{88836C45-9C97-43A1-A1D8-FCFCAF26BF3B}"/>
              </a:ext>
            </a:extLst>
          </p:cNvPr>
          <p:cNvGraphicFramePr>
            <a:graphicFrameLocks noGrp="1"/>
          </p:cNvGraphicFramePr>
          <p:nvPr>
            <p:extLst>
              <p:ext uri="{D42A27DB-BD31-4B8C-83A1-F6EECF244321}">
                <p14:modId xmlns:p14="http://schemas.microsoft.com/office/powerpoint/2010/main" val="3001061066"/>
              </p:ext>
            </p:extLst>
          </p:nvPr>
        </p:nvGraphicFramePr>
        <p:xfrm>
          <a:off x="678798" y="2082049"/>
          <a:ext cx="7836680" cy="243792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1325636465"/>
                    </a:ext>
                  </a:extLst>
                </a:gridCol>
                <a:gridCol w="6300000">
                  <a:extLst>
                    <a:ext uri="{9D8B030D-6E8A-4147-A177-3AD203B41FA5}">
                      <a16:colId xmlns:a16="http://schemas.microsoft.com/office/drawing/2014/main" val="2495102748"/>
                    </a:ext>
                  </a:extLst>
                </a:gridCol>
                <a:gridCol w="208280">
                  <a:extLst>
                    <a:ext uri="{9D8B030D-6E8A-4147-A177-3AD203B41FA5}">
                      <a16:colId xmlns:a16="http://schemas.microsoft.com/office/drawing/2014/main" val="87162237"/>
                    </a:ext>
                  </a:extLst>
                </a:gridCol>
                <a:gridCol w="824400">
                  <a:extLst>
                    <a:ext uri="{9D8B030D-6E8A-4147-A177-3AD203B41FA5}">
                      <a16:colId xmlns:a16="http://schemas.microsoft.com/office/drawing/2014/main" val="1939812189"/>
                    </a:ext>
                  </a:extLst>
                </a:gridCol>
              </a:tblGrid>
              <a:tr h="792000">
                <a:tc>
                  <a:txBody>
                    <a:bodyPr/>
                    <a:lstStyle/>
                    <a:p>
                      <a:r>
                        <a:rPr lang="en-GB" sz="2400" b="1" dirty="0">
                          <a:latin typeface="Century Gothic" panose="020B0502020202020204"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400" b="1" dirty="0">
                          <a:latin typeface="Century Gothic" panose="020B0502020202020204" pitchFamily="34" charset="0"/>
                        </a:rPr>
                        <a:t>A house on our street has a broken roof after the storm.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442098"/>
                  </a:ext>
                </a:extLst>
              </a:tr>
              <a:tr h="792000">
                <a:tc>
                  <a:txBody>
                    <a:bodyPr/>
                    <a:lstStyle/>
                    <a:p>
                      <a:endParaRPr lang="en-GB" sz="28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859709"/>
                  </a:ext>
                </a:extLst>
              </a:tr>
              <a:tr h="792000">
                <a:tc>
                  <a:txBody>
                    <a:bodyPr/>
                    <a:lstStyle/>
                    <a:p>
                      <a:r>
                        <a:rPr lang="en-GB" sz="2400" b="1" dirty="0">
                          <a:latin typeface="Century Gothic" panose="020B0502020202020204"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400" b="1" dirty="0">
                          <a:latin typeface="Century Gothic" panose="020B0502020202020204" pitchFamily="34" charset="0"/>
                        </a:rPr>
                        <a:t>I went to the sweet shop on Saturday and I got some toffees.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948514"/>
                  </a:ext>
                </a:extLst>
              </a:tr>
            </a:tbl>
          </a:graphicData>
        </a:graphic>
      </p:graphicFrame>
    </p:spTree>
    <p:extLst>
      <p:ext uri="{BB962C8B-B14F-4D97-AF65-F5344CB8AC3E}">
        <p14:creationId xmlns:p14="http://schemas.microsoft.com/office/powerpoint/2010/main" val="265628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 that contains singular nouns only.</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2">
            <a:extLst>
              <a:ext uri="{FF2B5EF4-FFF2-40B4-BE49-F238E27FC236}">
                <a16:creationId xmlns:a16="http://schemas.microsoft.com/office/drawing/2014/main" id="{88836C45-9C97-43A1-A1D8-FCFCAF26BF3B}"/>
              </a:ext>
            </a:extLst>
          </p:cNvPr>
          <p:cNvGraphicFramePr>
            <a:graphicFrameLocks noGrp="1"/>
          </p:cNvGraphicFramePr>
          <p:nvPr>
            <p:extLst>
              <p:ext uri="{D42A27DB-BD31-4B8C-83A1-F6EECF244321}">
                <p14:modId xmlns:p14="http://schemas.microsoft.com/office/powerpoint/2010/main" val="2821584427"/>
              </p:ext>
            </p:extLst>
          </p:nvPr>
        </p:nvGraphicFramePr>
        <p:xfrm>
          <a:off x="678798" y="2082049"/>
          <a:ext cx="7836680" cy="243792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1325636465"/>
                    </a:ext>
                  </a:extLst>
                </a:gridCol>
                <a:gridCol w="6300000">
                  <a:extLst>
                    <a:ext uri="{9D8B030D-6E8A-4147-A177-3AD203B41FA5}">
                      <a16:colId xmlns:a16="http://schemas.microsoft.com/office/drawing/2014/main" val="2495102748"/>
                    </a:ext>
                  </a:extLst>
                </a:gridCol>
                <a:gridCol w="208280">
                  <a:extLst>
                    <a:ext uri="{9D8B030D-6E8A-4147-A177-3AD203B41FA5}">
                      <a16:colId xmlns:a16="http://schemas.microsoft.com/office/drawing/2014/main" val="87162237"/>
                    </a:ext>
                  </a:extLst>
                </a:gridCol>
                <a:gridCol w="824400">
                  <a:extLst>
                    <a:ext uri="{9D8B030D-6E8A-4147-A177-3AD203B41FA5}">
                      <a16:colId xmlns:a16="http://schemas.microsoft.com/office/drawing/2014/main" val="1939812189"/>
                    </a:ext>
                  </a:extLst>
                </a:gridCol>
              </a:tblGrid>
              <a:tr h="792000">
                <a:tc>
                  <a:txBody>
                    <a:bodyPr/>
                    <a:lstStyle/>
                    <a:p>
                      <a:r>
                        <a:rPr lang="en-GB" sz="2400" b="1" dirty="0">
                          <a:latin typeface="Century Gothic" panose="020B0502020202020204"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400" b="1" dirty="0">
                          <a:latin typeface="Century Gothic" panose="020B0502020202020204" pitchFamily="34" charset="0"/>
                        </a:rPr>
                        <a:t>A </a:t>
                      </a:r>
                      <a:r>
                        <a:rPr lang="en-GB" sz="2400" b="1" dirty="0">
                          <a:solidFill>
                            <a:srgbClr val="FF0000"/>
                          </a:solidFill>
                          <a:latin typeface="Century Gothic" panose="020B0502020202020204" pitchFamily="34" charset="0"/>
                        </a:rPr>
                        <a:t>house</a:t>
                      </a:r>
                      <a:r>
                        <a:rPr lang="en-GB" sz="2400" b="1" dirty="0">
                          <a:latin typeface="Century Gothic" panose="020B0502020202020204" pitchFamily="34" charset="0"/>
                        </a:rPr>
                        <a:t> on our </a:t>
                      </a:r>
                      <a:r>
                        <a:rPr lang="en-GB" sz="2400" b="1" dirty="0">
                          <a:solidFill>
                            <a:srgbClr val="FF0000"/>
                          </a:solidFill>
                          <a:latin typeface="Century Gothic" panose="020B0502020202020204" pitchFamily="34" charset="0"/>
                        </a:rPr>
                        <a:t>street</a:t>
                      </a:r>
                      <a:r>
                        <a:rPr lang="en-GB" sz="2400" b="1" dirty="0">
                          <a:latin typeface="Century Gothic" panose="020B0502020202020204" pitchFamily="34" charset="0"/>
                        </a:rPr>
                        <a:t> has a broken </a:t>
                      </a:r>
                      <a:r>
                        <a:rPr lang="en-GB" sz="2400" b="1" dirty="0">
                          <a:solidFill>
                            <a:srgbClr val="FF0000"/>
                          </a:solidFill>
                          <a:latin typeface="Century Gothic" panose="020B0502020202020204" pitchFamily="34" charset="0"/>
                        </a:rPr>
                        <a:t>roof </a:t>
                      </a:r>
                      <a:r>
                        <a:rPr lang="en-GB" sz="2400" b="1" dirty="0">
                          <a:solidFill>
                            <a:schemeClr val="tx1"/>
                          </a:solidFill>
                          <a:latin typeface="Century Gothic" panose="020B0502020202020204" pitchFamily="34" charset="0"/>
                        </a:rPr>
                        <a:t>after</a:t>
                      </a:r>
                      <a:r>
                        <a:rPr lang="en-GB" sz="2400" b="1" dirty="0">
                          <a:solidFill>
                            <a:srgbClr val="FF0000"/>
                          </a:solidFill>
                          <a:latin typeface="Century Gothic" panose="020B0502020202020204" pitchFamily="34" charset="0"/>
                        </a:rPr>
                        <a:t> </a:t>
                      </a:r>
                      <a:r>
                        <a:rPr lang="en-GB" sz="2400" b="1" dirty="0">
                          <a:solidFill>
                            <a:schemeClr val="tx1"/>
                          </a:solidFill>
                          <a:latin typeface="Century Gothic" panose="020B0502020202020204" pitchFamily="34" charset="0"/>
                        </a:rPr>
                        <a:t>the</a:t>
                      </a:r>
                      <a:r>
                        <a:rPr lang="en-GB" sz="2400" b="1" dirty="0">
                          <a:solidFill>
                            <a:srgbClr val="FF0000"/>
                          </a:solidFill>
                          <a:latin typeface="Century Gothic" panose="020B0502020202020204" pitchFamily="34" charset="0"/>
                        </a:rPr>
                        <a:t> storm</a:t>
                      </a:r>
                      <a:r>
                        <a:rPr lang="en-GB" sz="2400" b="1" dirty="0">
                          <a:latin typeface="Century Gothic" panose="020B0502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000" dirty="0">
                          <a:solidFill>
                            <a:srgbClr val="FF0000"/>
                          </a:solidFill>
                          <a:latin typeface="Century Gothic" panose="020B0502020202020204" pitchFamily="34" charset="0"/>
                          <a:sym typeface="Wingdings" panose="05000000000000000000" pitchFamily="2" charset="2"/>
                        </a:rPr>
                        <a:t></a:t>
                      </a:r>
                      <a:endParaRPr lang="en-GB" sz="4000"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442098"/>
                  </a:ext>
                </a:extLst>
              </a:tr>
              <a:tr h="792000">
                <a:tc>
                  <a:txBody>
                    <a:bodyPr/>
                    <a:lstStyle/>
                    <a:p>
                      <a:endParaRPr lang="en-GB" sz="28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859709"/>
                  </a:ext>
                </a:extLst>
              </a:tr>
              <a:tr h="792000">
                <a:tc>
                  <a:txBody>
                    <a:bodyPr/>
                    <a:lstStyle/>
                    <a:p>
                      <a:r>
                        <a:rPr lang="en-GB" sz="2400" b="1" dirty="0">
                          <a:solidFill>
                            <a:srgbClr val="7F7F7F"/>
                          </a:solidFill>
                          <a:latin typeface="Century Gothic" panose="020B0502020202020204"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400" b="1" dirty="0">
                          <a:solidFill>
                            <a:srgbClr val="7F7F7F"/>
                          </a:solidFill>
                          <a:latin typeface="Century Gothic" panose="020B0502020202020204" pitchFamily="34" charset="0"/>
                        </a:rPr>
                        <a:t>I went to the sweet shop on Saturday and I got some toffees.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mpd="sng">
                      <a:noFill/>
                    </a:lnL>
                    <a:lnR w="12700" cap="flat" cmpd="sng" algn="ctr">
                      <a:solidFill>
                        <a:srgbClr val="7F7F7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800" dirty="0">
                        <a:latin typeface="Century Gothic" panose="020B0502020202020204" pitchFamily="34" charset="0"/>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948514"/>
                  </a:ext>
                </a:extLst>
              </a:tr>
            </a:tbl>
          </a:graphicData>
        </a:graphic>
      </p:graphicFrame>
    </p:spTree>
    <p:extLst>
      <p:ext uri="{BB962C8B-B14F-4D97-AF65-F5344CB8AC3E}">
        <p14:creationId xmlns:p14="http://schemas.microsoft.com/office/powerpoint/2010/main" val="119158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7745F1FB-034C-4D07-8B81-308061372894}"/>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2" name="Rectangle 11">
            <a:extLst>
              <a:ext uri="{FF2B5EF4-FFF2-40B4-BE49-F238E27FC236}">
                <a16:creationId xmlns:a16="http://schemas.microsoft.com/office/drawing/2014/main" id="{2F4C67C3-4716-4409-AB36-0C18F059EF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Write down 3 singular nouns that you can see in the picture.</a:t>
            </a:r>
          </a:p>
        </p:txBody>
      </p:sp>
    </p:spTree>
    <p:extLst>
      <p:ext uri="{BB962C8B-B14F-4D97-AF65-F5344CB8AC3E}">
        <p14:creationId xmlns:p14="http://schemas.microsoft.com/office/powerpoint/2010/main" val="372831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7745F1FB-034C-4D07-8B81-308061372894}"/>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2" name="Rectangle 11">
            <a:extLst>
              <a:ext uri="{FF2B5EF4-FFF2-40B4-BE49-F238E27FC236}">
                <a16:creationId xmlns:a16="http://schemas.microsoft.com/office/drawing/2014/main" id="{2F4C67C3-4716-4409-AB36-0C18F059EF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Write down 3 singular nouns that you can see in the picture.</a:t>
            </a:r>
          </a:p>
        </p:txBody>
      </p:sp>
      <p:sp>
        <p:nvSpPr>
          <p:cNvPr id="7" name="TextBox 6">
            <a:extLst>
              <a:ext uri="{FF2B5EF4-FFF2-40B4-BE49-F238E27FC236}">
                <a16:creationId xmlns:a16="http://schemas.microsoft.com/office/drawing/2014/main" id="{7DE91DC5-605C-4B20-BD5D-D8739E3F5BA9}"/>
              </a:ext>
            </a:extLst>
          </p:cNvPr>
          <p:cNvSpPr txBox="1"/>
          <p:nvPr/>
        </p:nvSpPr>
        <p:spPr>
          <a:xfrm>
            <a:off x="3390294" y="1803006"/>
            <a:ext cx="3985196" cy="3170099"/>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Various answers, for example:</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farmer</a:t>
            </a:r>
          </a:p>
          <a:p>
            <a:r>
              <a:rPr lang="en-GB" sz="2000" b="1" dirty="0">
                <a:solidFill>
                  <a:srgbClr val="FF0000"/>
                </a:solidFill>
                <a:latin typeface="Century Gothic" panose="020B0502020202020204" pitchFamily="34" charset="0"/>
              </a:rPr>
              <a:t>fork</a:t>
            </a:r>
          </a:p>
          <a:p>
            <a:r>
              <a:rPr lang="en-GB" sz="2000" b="1" dirty="0">
                <a:solidFill>
                  <a:srgbClr val="FF0000"/>
                </a:solidFill>
                <a:latin typeface="Century Gothic" panose="020B0502020202020204" pitchFamily="34" charset="0"/>
              </a:rPr>
              <a:t>corn</a:t>
            </a:r>
          </a:p>
          <a:p>
            <a:r>
              <a:rPr lang="en-GB" sz="2000" b="1" dirty="0">
                <a:solidFill>
                  <a:srgbClr val="FF0000"/>
                </a:solidFill>
                <a:latin typeface="Century Gothic" panose="020B0502020202020204" pitchFamily="34" charset="0"/>
              </a:rPr>
              <a:t>hat</a:t>
            </a:r>
          </a:p>
          <a:p>
            <a:r>
              <a:rPr lang="en-GB" sz="2000" b="1" dirty="0">
                <a:solidFill>
                  <a:srgbClr val="FF0000"/>
                </a:solidFill>
                <a:latin typeface="Century Gothic" panose="020B0502020202020204" pitchFamily="34" charset="0"/>
              </a:rPr>
              <a:t>cow</a:t>
            </a:r>
          </a:p>
          <a:p>
            <a:r>
              <a:rPr lang="en-GB" sz="2000" b="1" dirty="0">
                <a:solidFill>
                  <a:srgbClr val="FF0000"/>
                </a:solidFill>
                <a:latin typeface="Century Gothic" panose="020B0502020202020204" pitchFamily="34" charset="0"/>
              </a:rPr>
              <a:t>grass</a:t>
            </a:r>
          </a:p>
          <a:p>
            <a:r>
              <a:rPr lang="en-GB" sz="2000" b="1" dirty="0">
                <a:solidFill>
                  <a:srgbClr val="FF0000"/>
                </a:solidFill>
                <a:latin typeface="Century Gothic" panose="020B0502020202020204" pitchFamily="34" charset="0"/>
              </a:rPr>
              <a:t>sky</a:t>
            </a:r>
          </a:p>
          <a:p>
            <a:r>
              <a:rPr lang="en-GB" sz="2000" b="1" dirty="0">
                <a:solidFill>
                  <a:srgbClr val="FF0000"/>
                </a:solidFill>
                <a:latin typeface="Century Gothic" panose="020B0502020202020204" pitchFamily="34" charset="0"/>
              </a:rPr>
              <a:t>cloud</a:t>
            </a:r>
          </a:p>
        </p:txBody>
      </p:sp>
    </p:spTree>
    <p:extLst>
      <p:ext uri="{BB962C8B-B14F-4D97-AF65-F5344CB8AC3E}">
        <p14:creationId xmlns:p14="http://schemas.microsoft.com/office/powerpoint/2010/main" val="157267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singular nouns to the sentence below.</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3600" b="1" dirty="0">
                <a:solidFill>
                  <a:schemeClr val="tx1"/>
                </a:solidFill>
                <a:latin typeface="Century Gothic" panose="020B0502020202020204" pitchFamily="34" charset="0"/>
                <a:sym typeface="Wingdings" panose="05000000000000000000" pitchFamily="2" charset="2"/>
              </a:rPr>
              <a:t>The </a:t>
            </a:r>
            <a:r>
              <a:rPr lang="en-GB" sz="3600" b="1" spc="-300" dirty="0">
                <a:solidFill>
                  <a:schemeClr val="tx1"/>
                </a:solidFill>
                <a:latin typeface="Century Gothic" panose="020B0502020202020204" pitchFamily="34" charset="0"/>
                <a:sym typeface="Wingdings" panose="05000000000000000000" pitchFamily="2" charset="2"/>
              </a:rPr>
              <a:t>______________</a:t>
            </a:r>
            <a:r>
              <a:rPr lang="en-GB" sz="3600" b="1" dirty="0">
                <a:solidFill>
                  <a:schemeClr val="tx1"/>
                </a:solidFill>
                <a:latin typeface="Century Gothic" panose="020B0502020202020204" pitchFamily="34" charset="0"/>
                <a:sym typeface="Wingdings" panose="05000000000000000000" pitchFamily="2" charset="2"/>
              </a:rPr>
              <a:t>  hopped across</a:t>
            </a:r>
          </a:p>
          <a:p>
            <a:endParaRPr lang="en-GB" sz="3600" b="1" dirty="0">
              <a:solidFill>
                <a:schemeClr val="tx1"/>
              </a:solidFill>
              <a:latin typeface="Century Gothic" panose="020B0502020202020204" pitchFamily="34" charset="0"/>
              <a:sym typeface="Wingdings" panose="05000000000000000000" pitchFamily="2" charset="2"/>
            </a:endParaRPr>
          </a:p>
          <a:p>
            <a:r>
              <a:rPr lang="en-GB" sz="3600" b="1" dirty="0">
                <a:solidFill>
                  <a:schemeClr val="tx1"/>
                </a:solidFill>
                <a:latin typeface="Century Gothic" panose="020B0502020202020204" pitchFamily="34" charset="0"/>
                <a:sym typeface="Wingdings" panose="05000000000000000000" pitchFamily="2" charset="2"/>
              </a:rPr>
              <a:t>the </a:t>
            </a:r>
            <a:r>
              <a:rPr lang="en-GB" sz="3600" b="1" spc="-300" dirty="0">
                <a:solidFill>
                  <a:schemeClr val="tx1"/>
                </a:solidFill>
                <a:latin typeface="Century Gothic" panose="020B0502020202020204" pitchFamily="34" charset="0"/>
                <a:sym typeface="Wingdings" panose="05000000000000000000" pitchFamily="2" charset="2"/>
              </a:rPr>
              <a:t>______________</a:t>
            </a:r>
            <a:r>
              <a:rPr lang="en-GB" sz="3600" b="1" dirty="0">
                <a:solidFill>
                  <a:schemeClr val="tx1"/>
                </a:solidFill>
                <a:latin typeface="Century Gothic" panose="020B0502020202020204" pitchFamily="34" charset="0"/>
                <a:sym typeface="Wingdings" panose="05000000000000000000" pitchFamily="2" charset="2"/>
              </a:rPr>
              <a:t> .</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291DE6FA-BAB6-41FE-848F-BBCBAC3286F2}"/>
              </a:ext>
            </a:extLst>
          </p:cNvPr>
          <p:cNvGraphicFramePr>
            <a:graphicFrameLocks noGrp="1"/>
          </p:cNvGraphicFramePr>
          <p:nvPr>
            <p:extLst>
              <p:ext uri="{D42A27DB-BD31-4B8C-83A1-F6EECF244321}">
                <p14:modId xmlns:p14="http://schemas.microsoft.com/office/powerpoint/2010/main" val="1010986451"/>
              </p:ext>
            </p:extLst>
          </p:nvPr>
        </p:nvGraphicFramePr>
        <p:xfrm>
          <a:off x="1890004" y="4572074"/>
          <a:ext cx="5363992" cy="640080"/>
        </p:xfrm>
        <a:graphic>
          <a:graphicData uri="http://schemas.openxmlformats.org/drawingml/2006/table">
            <a:tbl>
              <a:tblPr firstRow="1" bandRow="1">
                <a:tableStyleId>{5940675A-B579-460E-94D1-54222C63F5DA}</a:tableStyleId>
              </a:tblPr>
              <a:tblGrid>
                <a:gridCol w="1540434">
                  <a:extLst>
                    <a:ext uri="{9D8B030D-6E8A-4147-A177-3AD203B41FA5}">
                      <a16:colId xmlns:a16="http://schemas.microsoft.com/office/drawing/2014/main" val="3370537460"/>
                    </a:ext>
                  </a:extLst>
                </a:gridCol>
                <a:gridCol w="371345">
                  <a:extLst>
                    <a:ext uri="{9D8B030D-6E8A-4147-A177-3AD203B41FA5}">
                      <a16:colId xmlns:a16="http://schemas.microsoft.com/office/drawing/2014/main" val="3910138718"/>
                    </a:ext>
                  </a:extLst>
                </a:gridCol>
                <a:gridCol w="1540434">
                  <a:extLst>
                    <a:ext uri="{9D8B030D-6E8A-4147-A177-3AD203B41FA5}">
                      <a16:colId xmlns:a16="http://schemas.microsoft.com/office/drawing/2014/main" val="2444436525"/>
                    </a:ext>
                  </a:extLst>
                </a:gridCol>
                <a:gridCol w="371345">
                  <a:extLst>
                    <a:ext uri="{9D8B030D-6E8A-4147-A177-3AD203B41FA5}">
                      <a16:colId xmlns:a16="http://schemas.microsoft.com/office/drawing/2014/main" val="2937536056"/>
                    </a:ext>
                  </a:extLst>
                </a:gridCol>
                <a:gridCol w="1540434">
                  <a:extLst>
                    <a:ext uri="{9D8B030D-6E8A-4147-A177-3AD203B41FA5}">
                      <a16:colId xmlns:a16="http://schemas.microsoft.com/office/drawing/2014/main" val="1632837199"/>
                    </a:ext>
                  </a:extLst>
                </a:gridCol>
              </a:tblGrid>
              <a:tr h="628786">
                <a:tc>
                  <a:txBody>
                    <a:bodyPr/>
                    <a:lstStyle/>
                    <a:p>
                      <a:pPr algn="ctr"/>
                      <a:r>
                        <a:rPr lang="en-GB" sz="3600" b="1" dirty="0">
                          <a:latin typeface="Century Gothic" panose="020B0502020202020204" pitchFamily="34" charset="0"/>
                        </a:rPr>
                        <a:t>path</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girls</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92D050"/>
                      </a:solidFill>
                      <a:prstDash val="solid"/>
                      <a:round/>
                      <a:headEnd type="none" w="med" len="med"/>
                      <a:tailEnd type="none" w="med" len="med"/>
                    </a:lnL>
                    <a:lnR w="28575" cap="flat" cmpd="sng" algn="ctr">
                      <a:solidFill>
                        <a:srgbClr val="FF99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rabbit</a:t>
                      </a:r>
                    </a:p>
                  </a:txBody>
                  <a:tcPr anchor="ctr">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34199"/>
                  </a:ext>
                </a:extLst>
              </a:tr>
            </a:tbl>
          </a:graphicData>
        </a:graphic>
      </p:graphicFrame>
    </p:spTree>
    <p:extLst>
      <p:ext uri="{BB962C8B-B14F-4D97-AF65-F5344CB8AC3E}">
        <p14:creationId xmlns:p14="http://schemas.microsoft.com/office/powerpoint/2010/main" val="183930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singular nouns to the sentence below.</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3600" b="1" dirty="0">
                <a:solidFill>
                  <a:schemeClr val="tx1"/>
                </a:solidFill>
                <a:latin typeface="Century Gothic" panose="020B0502020202020204" pitchFamily="34" charset="0"/>
                <a:sym typeface="Wingdings" panose="05000000000000000000" pitchFamily="2" charset="2"/>
              </a:rPr>
              <a:t>The </a:t>
            </a:r>
            <a:r>
              <a:rPr lang="en-GB" sz="3600" b="1" u="sng" dirty="0">
                <a:solidFill>
                  <a:srgbClr val="FF0000"/>
                </a:solidFill>
                <a:latin typeface="Century Gothic" panose="020B0502020202020204" pitchFamily="34" charset="0"/>
                <a:sym typeface="Wingdings" panose="05000000000000000000" pitchFamily="2" charset="2"/>
              </a:rPr>
              <a:t>rabbit</a:t>
            </a:r>
            <a:r>
              <a:rPr lang="en-GB" sz="3600" b="1" dirty="0">
                <a:solidFill>
                  <a:schemeClr val="tx1"/>
                </a:solidFill>
                <a:latin typeface="Century Gothic" panose="020B0502020202020204" pitchFamily="34" charset="0"/>
                <a:sym typeface="Wingdings" panose="05000000000000000000" pitchFamily="2" charset="2"/>
              </a:rPr>
              <a:t> hopped across the </a:t>
            </a:r>
            <a:r>
              <a:rPr lang="en-GB" sz="3600" b="1" u="sng" dirty="0">
                <a:solidFill>
                  <a:srgbClr val="FF0000"/>
                </a:solidFill>
                <a:latin typeface="Century Gothic" panose="020B0502020202020204" pitchFamily="34" charset="0"/>
                <a:sym typeface="Wingdings" panose="05000000000000000000" pitchFamily="2" charset="2"/>
              </a:rPr>
              <a:t>path</a:t>
            </a:r>
            <a:r>
              <a:rPr lang="en-GB" sz="3600" b="1" dirty="0">
                <a:solidFill>
                  <a:schemeClr val="tx1"/>
                </a:solidFill>
                <a:latin typeface="Century Gothic" panose="020B0502020202020204" pitchFamily="34" charset="0"/>
                <a:sym typeface="Wingdings" panose="05000000000000000000" pitchFamily="2" charset="2"/>
              </a:rPr>
              <a:t>.</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291DE6FA-BAB6-41FE-848F-BBCBAC3286F2}"/>
              </a:ext>
            </a:extLst>
          </p:cNvPr>
          <p:cNvGraphicFramePr>
            <a:graphicFrameLocks noGrp="1"/>
          </p:cNvGraphicFramePr>
          <p:nvPr>
            <p:extLst>
              <p:ext uri="{D42A27DB-BD31-4B8C-83A1-F6EECF244321}">
                <p14:modId xmlns:p14="http://schemas.microsoft.com/office/powerpoint/2010/main" val="636439205"/>
              </p:ext>
            </p:extLst>
          </p:nvPr>
        </p:nvGraphicFramePr>
        <p:xfrm>
          <a:off x="1890004" y="4572074"/>
          <a:ext cx="5363992" cy="640080"/>
        </p:xfrm>
        <a:graphic>
          <a:graphicData uri="http://schemas.openxmlformats.org/drawingml/2006/table">
            <a:tbl>
              <a:tblPr firstRow="1" bandRow="1">
                <a:tableStyleId>{5940675A-B579-460E-94D1-54222C63F5DA}</a:tableStyleId>
              </a:tblPr>
              <a:tblGrid>
                <a:gridCol w="1540434">
                  <a:extLst>
                    <a:ext uri="{9D8B030D-6E8A-4147-A177-3AD203B41FA5}">
                      <a16:colId xmlns:a16="http://schemas.microsoft.com/office/drawing/2014/main" val="3370537460"/>
                    </a:ext>
                  </a:extLst>
                </a:gridCol>
                <a:gridCol w="371345">
                  <a:extLst>
                    <a:ext uri="{9D8B030D-6E8A-4147-A177-3AD203B41FA5}">
                      <a16:colId xmlns:a16="http://schemas.microsoft.com/office/drawing/2014/main" val="3910138718"/>
                    </a:ext>
                  </a:extLst>
                </a:gridCol>
                <a:gridCol w="1540434">
                  <a:extLst>
                    <a:ext uri="{9D8B030D-6E8A-4147-A177-3AD203B41FA5}">
                      <a16:colId xmlns:a16="http://schemas.microsoft.com/office/drawing/2014/main" val="2444436525"/>
                    </a:ext>
                  </a:extLst>
                </a:gridCol>
                <a:gridCol w="371345">
                  <a:extLst>
                    <a:ext uri="{9D8B030D-6E8A-4147-A177-3AD203B41FA5}">
                      <a16:colId xmlns:a16="http://schemas.microsoft.com/office/drawing/2014/main" val="2937536056"/>
                    </a:ext>
                  </a:extLst>
                </a:gridCol>
                <a:gridCol w="1540434">
                  <a:extLst>
                    <a:ext uri="{9D8B030D-6E8A-4147-A177-3AD203B41FA5}">
                      <a16:colId xmlns:a16="http://schemas.microsoft.com/office/drawing/2014/main" val="1632837199"/>
                    </a:ext>
                  </a:extLst>
                </a:gridCol>
              </a:tblGrid>
              <a:tr h="628786">
                <a:tc>
                  <a:txBody>
                    <a:bodyPr/>
                    <a:lstStyle/>
                    <a:p>
                      <a:pPr algn="ctr"/>
                      <a:r>
                        <a:rPr lang="en-GB" sz="3600" b="1" dirty="0">
                          <a:latin typeface="Century Gothic" panose="020B0502020202020204" pitchFamily="34" charset="0"/>
                        </a:rPr>
                        <a:t>path</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92D05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girls</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92D050"/>
                      </a:solidFill>
                      <a:prstDash val="solid"/>
                      <a:round/>
                      <a:headEnd type="none" w="med" len="med"/>
                      <a:tailEnd type="none" w="med" len="med"/>
                    </a:lnL>
                    <a:lnR w="28575" cap="flat" cmpd="sng" algn="ctr">
                      <a:solidFill>
                        <a:srgbClr val="FF99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rabbit</a:t>
                      </a:r>
                    </a:p>
                  </a:txBody>
                  <a:tcPr anchor="ctr">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34199"/>
                  </a:ext>
                </a:extLst>
              </a:tr>
            </a:tbl>
          </a:graphicData>
        </a:graphic>
      </p:graphicFrame>
    </p:spTree>
    <p:extLst>
      <p:ext uri="{BB962C8B-B14F-4D97-AF65-F5344CB8AC3E}">
        <p14:creationId xmlns:p14="http://schemas.microsoft.com/office/powerpoint/2010/main" val="347285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2E9FB9E1-B95C-4C13-BF67-186BC9D197D0}"/>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3" name="Rectangle 12">
            <a:extLst>
              <a:ext uri="{FF2B5EF4-FFF2-40B4-BE49-F238E27FC236}">
                <a16:creationId xmlns:a16="http://schemas.microsoft.com/office/drawing/2014/main" id="{888539DB-56E4-4C81-84B3-4C22F23CAE2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is wrong with the noun under the picture?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 </a:t>
            </a:r>
            <a:endParaRPr lang="en-GB" sz="32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35E1FEC5-9FBE-406C-A132-78FCA4630969}"/>
              </a:ext>
            </a:extLst>
          </p:cNvPr>
          <p:cNvGraphicFramePr>
            <a:graphicFrameLocks noGrp="1"/>
          </p:cNvGraphicFramePr>
          <p:nvPr>
            <p:extLst>
              <p:ext uri="{D42A27DB-BD31-4B8C-83A1-F6EECF244321}">
                <p14:modId xmlns:p14="http://schemas.microsoft.com/office/powerpoint/2010/main" val="1330476311"/>
              </p:ext>
            </p:extLst>
          </p:nvPr>
        </p:nvGraphicFramePr>
        <p:xfrm>
          <a:off x="3673505" y="3718913"/>
          <a:ext cx="1796987" cy="640080"/>
        </p:xfrm>
        <a:graphic>
          <a:graphicData uri="http://schemas.openxmlformats.org/drawingml/2006/table">
            <a:tbl>
              <a:tblPr firstRow="1" bandRow="1">
                <a:tableStyleId>{5940675A-B579-460E-94D1-54222C63F5DA}</a:tableStyleId>
              </a:tblPr>
              <a:tblGrid>
                <a:gridCol w="1796987">
                  <a:extLst>
                    <a:ext uri="{9D8B030D-6E8A-4147-A177-3AD203B41FA5}">
                      <a16:colId xmlns:a16="http://schemas.microsoft.com/office/drawing/2014/main" val="2444436525"/>
                    </a:ext>
                  </a:extLst>
                </a:gridCol>
              </a:tblGrid>
              <a:tr h="370840">
                <a:tc>
                  <a:txBody>
                    <a:bodyPr/>
                    <a:lstStyle/>
                    <a:p>
                      <a:pPr algn="ctr"/>
                      <a:r>
                        <a:rPr lang="en-GB" sz="3600" b="1" dirty="0">
                          <a:latin typeface="Century Gothic" panose="020B0502020202020204" pitchFamily="34" charset="0"/>
                        </a:rPr>
                        <a:t>chicks</a:t>
                      </a: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34199"/>
                  </a:ext>
                </a:extLst>
              </a:tr>
            </a:tbl>
          </a:graphicData>
        </a:graphic>
      </p:graphicFrame>
    </p:spTree>
    <p:extLst>
      <p:ext uri="{BB962C8B-B14F-4D97-AF65-F5344CB8AC3E}">
        <p14:creationId xmlns:p14="http://schemas.microsoft.com/office/powerpoint/2010/main" val="62544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2E9FB9E1-B95C-4C13-BF67-186BC9D197D0}"/>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3" name="Rectangle 12">
            <a:extLst>
              <a:ext uri="{FF2B5EF4-FFF2-40B4-BE49-F238E27FC236}">
                <a16:creationId xmlns:a16="http://schemas.microsoft.com/office/drawing/2014/main" id="{888539DB-56E4-4C81-84B3-4C22F23CAE2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is wrong with the noun under the picture?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 </a:t>
            </a:r>
          </a:p>
          <a:p>
            <a:r>
              <a:rPr lang="en-GB" sz="2000" b="1" dirty="0">
                <a:solidFill>
                  <a:schemeClr val="tx1"/>
                </a:solidFill>
                <a:latin typeface="Century Gothic" panose="020B0502020202020204" pitchFamily="34" charset="0"/>
              </a:rPr>
              <a:t>The noun is wrong because...</a:t>
            </a:r>
            <a:endParaRPr lang="en-GB" sz="32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35E1FEC5-9FBE-406C-A132-78FCA4630969}"/>
              </a:ext>
            </a:extLst>
          </p:cNvPr>
          <p:cNvGraphicFramePr>
            <a:graphicFrameLocks noGrp="1"/>
          </p:cNvGraphicFramePr>
          <p:nvPr/>
        </p:nvGraphicFramePr>
        <p:xfrm>
          <a:off x="3673505" y="3718913"/>
          <a:ext cx="1796987" cy="640080"/>
        </p:xfrm>
        <a:graphic>
          <a:graphicData uri="http://schemas.openxmlformats.org/drawingml/2006/table">
            <a:tbl>
              <a:tblPr firstRow="1" bandRow="1">
                <a:tableStyleId>{5940675A-B579-460E-94D1-54222C63F5DA}</a:tableStyleId>
              </a:tblPr>
              <a:tblGrid>
                <a:gridCol w="1796987">
                  <a:extLst>
                    <a:ext uri="{9D8B030D-6E8A-4147-A177-3AD203B41FA5}">
                      <a16:colId xmlns:a16="http://schemas.microsoft.com/office/drawing/2014/main" val="2444436525"/>
                    </a:ext>
                  </a:extLst>
                </a:gridCol>
              </a:tblGrid>
              <a:tr h="370840">
                <a:tc>
                  <a:txBody>
                    <a:bodyPr/>
                    <a:lstStyle/>
                    <a:p>
                      <a:pPr algn="ctr"/>
                      <a:r>
                        <a:rPr lang="en-GB" sz="3600" b="1" dirty="0">
                          <a:latin typeface="Century Gothic" panose="020B0502020202020204" pitchFamily="34" charset="0"/>
                        </a:rPr>
                        <a:t>chicks</a:t>
                      </a: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34199"/>
                  </a:ext>
                </a:extLst>
              </a:tr>
            </a:tbl>
          </a:graphicData>
        </a:graphic>
      </p:graphicFrame>
    </p:spTree>
    <p:extLst>
      <p:ext uri="{BB962C8B-B14F-4D97-AF65-F5344CB8AC3E}">
        <p14:creationId xmlns:p14="http://schemas.microsoft.com/office/powerpoint/2010/main" val="347494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2E9FB9E1-B95C-4C13-BF67-186BC9D197D0}"/>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3" name="Rectangle 12">
            <a:extLst>
              <a:ext uri="{FF2B5EF4-FFF2-40B4-BE49-F238E27FC236}">
                <a16:creationId xmlns:a16="http://schemas.microsoft.com/office/drawing/2014/main" id="{888539DB-56E4-4C81-84B3-4C22F23CAE2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is wrong with the noun under the picture?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 </a:t>
            </a:r>
          </a:p>
          <a:p>
            <a:r>
              <a:rPr lang="en-GB" sz="2000" b="1" dirty="0">
                <a:solidFill>
                  <a:srgbClr val="FF0000"/>
                </a:solidFill>
                <a:latin typeface="Century Gothic" panose="020B0502020202020204" pitchFamily="34" charset="0"/>
              </a:rPr>
              <a:t>The noun is wrong because there is only one chick. It should say chick not chicks. </a:t>
            </a:r>
            <a:endParaRPr lang="en-GB" sz="3200" b="1" dirty="0">
              <a:solidFill>
                <a:srgbClr val="FF0000"/>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35E1FEC5-9FBE-406C-A132-78FCA4630969}"/>
              </a:ext>
            </a:extLst>
          </p:cNvPr>
          <p:cNvGraphicFramePr>
            <a:graphicFrameLocks noGrp="1"/>
          </p:cNvGraphicFramePr>
          <p:nvPr/>
        </p:nvGraphicFramePr>
        <p:xfrm>
          <a:off x="3673505" y="3718913"/>
          <a:ext cx="1796987" cy="640080"/>
        </p:xfrm>
        <a:graphic>
          <a:graphicData uri="http://schemas.openxmlformats.org/drawingml/2006/table">
            <a:tbl>
              <a:tblPr firstRow="1" bandRow="1">
                <a:tableStyleId>{5940675A-B579-460E-94D1-54222C63F5DA}</a:tableStyleId>
              </a:tblPr>
              <a:tblGrid>
                <a:gridCol w="1796987">
                  <a:extLst>
                    <a:ext uri="{9D8B030D-6E8A-4147-A177-3AD203B41FA5}">
                      <a16:colId xmlns:a16="http://schemas.microsoft.com/office/drawing/2014/main" val="2444436525"/>
                    </a:ext>
                  </a:extLst>
                </a:gridCol>
              </a:tblGrid>
              <a:tr h="370840">
                <a:tc>
                  <a:txBody>
                    <a:bodyPr/>
                    <a:lstStyle/>
                    <a:p>
                      <a:pPr algn="ctr"/>
                      <a:r>
                        <a:rPr lang="en-GB" sz="3600" b="1" dirty="0">
                          <a:latin typeface="Century Gothic" panose="020B0502020202020204" pitchFamily="34" charset="0"/>
                        </a:rPr>
                        <a:t>chicks</a:t>
                      </a: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34199"/>
                  </a:ext>
                </a:extLst>
              </a:tr>
            </a:tbl>
          </a:graphicData>
        </a:graphic>
      </p:graphicFrame>
    </p:spTree>
    <p:extLst>
      <p:ext uri="{BB962C8B-B14F-4D97-AF65-F5344CB8AC3E}">
        <p14:creationId xmlns:p14="http://schemas.microsoft.com/office/powerpoint/2010/main" val="113761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2 – Singular and Plural – Single Nouns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spcAft>
                <a:spcPts val="0"/>
              </a:spcAft>
            </a:pPr>
            <a:r>
              <a:rPr lang="en-US" sz="1200" b="1" dirty="0">
                <a:solidFill>
                  <a:schemeClr val="tx1"/>
                </a:solidFill>
                <a:latin typeface="Century Gothic" panose="020B0502020202020204" pitchFamily="34" charset="0"/>
              </a:rPr>
              <a:t>English Year 1: (1G6.3)</a:t>
            </a:r>
            <a:r>
              <a:rPr lang="en-US" sz="1200" b="1" dirty="0">
                <a:latin typeface="Century Gothic" panose="020B0502020202020204" pitchFamily="34" charset="0"/>
              </a:rPr>
              <a:t> </a:t>
            </a:r>
            <a:r>
              <a:rPr lang="en-US" sz="1200" b="1" dirty="0">
                <a:latin typeface="Century Gothic" panose="020B0502020202020204" pitchFamily="34" charset="0"/>
                <a:hlinkClick r:id="rId3"/>
              </a:rPr>
              <a:t>Regular plural noun suffixes –s or –es [for example, dog, dogs; wish, wishes], including the effects of these suffixes on the meaning of the noun</a:t>
            </a:r>
            <a:endParaRPr lang="en-US" sz="1200" b="1" dirty="0">
              <a:latin typeface="Century Gothic" panose="020B0502020202020204" pitchFamily="34" charset="0"/>
            </a:endParaRPr>
          </a:p>
          <a:p>
            <a:pPr fontAlgn="base">
              <a:spcAft>
                <a:spcPts val="0"/>
              </a:spcAft>
              <a:buClr>
                <a:schemeClr val="tx1"/>
              </a:buClr>
            </a:pPr>
            <a:r>
              <a:rPr lang="en-US" sz="1200" b="1" dirty="0">
                <a:solidFill>
                  <a:schemeClr val="tx1"/>
                </a:solidFill>
                <a:latin typeface="Century Gothic" panose="020B0502020202020204" pitchFamily="34" charset="0"/>
              </a:rPr>
              <a:t>Terminology for pupils:</a:t>
            </a:r>
            <a:endParaRPr lang="en-US" sz="1200" b="1" dirty="0">
              <a:solidFill>
                <a:schemeClr val="tx1"/>
              </a:solidFill>
              <a:latin typeface="Century Gothic" panose="020B0502020202020204" pitchFamily="34" charset="0"/>
              <a:hlinkClick r:id="rId4">
                <a:extLst>
                  <a:ext uri="{A12FA001-AC4F-418D-AE19-62706E023703}">
                    <ahyp:hlinkClr xmlns:ahyp="http://schemas.microsoft.com/office/drawing/2018/hyperlinkcolor" val="tx"/>
                  </a:ext>
                </a:extLst>
              </a:hlinkClick>
            </a:endParaRPr>
          </a:p>
          <a:p>
            <a:pPr marL="628650" lvl="1" indent="-171450" fontAlgn="base">
              <a:spcAft>
                <a:spcPts val="0"/>
              </a:spcAft>
              <a:buFont typeface="Arial" panose="020B0604020202020204" pitchFamily="34" charset="0"/>
              <a:buChar char="•"/>
            </a:pPr>
            <a:r>
              <a:rPr lang="en-GB" sz="1200" b="1" dirty="0">
                <a:solidFill>
                  <a:schemeClr val="tx1"/>
                </a:solidFill>
                <a:latin typeface="Century Gothic" panose="020B0502020202020204" pitchFamily="34" charset="0"/>
              </a:rPr>
              <a:t>(1G6.3)</a:t>
            </a:r>
            <a:r>
              <a:rPr lang="en-GB" sz="1200" b="1" dirty="0">
                <a:latin typeface="Century Gothic" panose="020B0502020202020204" pitchFamily="34" charset="0"/>
              </a:rPr>
              <a:t> </a:t>
            </a:r>
            <a:r>
              <a:rPr lang="en-GB" sz="1200" b="1" dirty="0">
                <a:latin typeface="Century Gothic" panose="020B0502020202020204" pitchFamily="34" charset="0"/>
                <a:hlinkClick r:id="rId3"/>
              </a:rPr>
              <a:t>singular</a:t>
            </a:r>
            <a:endParaRPr lang="en-GB" sz="1200" b="1" dirty="0">
              <a:latin typeface="Century Gothic" panose="020B0502020202020204" pitchFamily="34" charset="0"/>
            </a:endParaRPr>
          </a:p>
          <a:p>
            <a:pPr marL="628650" lvl="1" indent="-171450" fontAlgn="base">
              <a:spcAft>
                <a:spcPts val="0"/>
              </a:spcAft>
              <a:buFont typeface="Arial" panose="020B0604020202020204" pitchFamily="34" charset="0"/>
              <a:buChar char="•"/>
            </a:pPr>
            <a:r>
              <a:rPr lang="en-GB" sz="1200" b="1" dirty="0">
                <a:solidFill>
                  <a:schemeClr val="tx1"/>
                </a:solidFill>
                <a:latin typeface="Century Gothic" panose="020B0502020202020204" pitchFamily="34" charset="0"/>
              </a:rPr>
              <a:t>(1G6.3)</a:t>
            </a:r>
            <a:r>
              <a:rPr lang="en-GB" sz="1200" b="1" dirty="0">
                <a:latin typeface="Century Gothic" panose="020B0502020202020204" pitchFamily="34" charset="0"/>
              </a:rPr>
              <a:t> </a:t>
            </a:r>
            <a:r>
              <a:rPr lang="en-GB" sz="1200" b="1" dirty="0">
                <a:latin typeface="Century Gothic" panose="020B0502020202020204" pitchFamily="34" charset="0"/>
                <a:hlinkClick r:id="rId3"/>
              </a:rPr>
              <a:t>plural</a:t>
            </a:r>
            <a:endParaRPr lang="en-US" sz="1200" b="1" dirty="0">
              <a:solidFill>
                <a:srgbClr val="4BB6F5"/>
              </a:solidFill>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5"/>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146738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2 – Singular and Plural – Single Nouns</a:t>
            </a:r>
          </a:p>
          <a:p>
            <a:pPr lvl="0" algn="ctr"/>
            <a:endParaRPr lang="en-GB" sz="16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have an understanding of nouns from work done in previous blocks using capital letters for names, people, places, days and months.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learn that a singular noun is a word used to name a person, place or object and is used to describe only one of these, for example: </a:t>
            </a:r>
            <a:r>
              <a:rPr lang="en-US" sz="1200" b="1" i="1" dirty="0">
                <a:solidFill>
                  <a:schemeClr val="tx1"/>
                </a:solidFill>
                <a:latin typeface="Century Gothic" panose="020B0502020202020204" pitchFamily="34" charset="0"/>
              </a:rPr>
              <a:t>chair, mum, bathroom.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will identify singular nouns and </a:t>
            </a:r>
            <a:r>
              <a:rPr lang="en-US" sz="1200" b="1" dirty="0" err="1">
                <a:solidFill>
                  <a:schemeClr val="tx1"/>
                </a:solidFill>
                <a:latin typeface="Century Gothic" panose="020B0502020202020204" pitchFamily="34" charset="0"/>
              </a:rPr>
              <a:t>practise</a:t>
            </a:r>
            <a:r>
              <a:rPr lang="en-US" sz="1200" b="1" dirty="0">
                <a:solidFill>
                  <a:schemeClr val="tx1"/>
                </a:solidFill>
                <a:latin typeface="Century Gothic" panose="020B0502020202020204" pitchFamily="34" charset="0"/>
              </a:rPr>
              <a:t> using these in their writing with some pictorial support.</a:t>
            </a:r>
          </a:p>
          <a:p>
            <a:pPr fontAlgn="base"/>
            <a:endParaRPr lang="en-US" sz="1200" b="1" i="1" dirty="0">
              <a:solidFill>
                <a:schemeClr val="tx1"/>
              </a:solidFill>
              <a:highlight>
                <a:srgbClr val="FFFF00"/>
              </a:highlight>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highlight>
                <a:srgbClr val="FFFF00"/>
              </a:highlight>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Match the image to the correct word.</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Which words are nouns?</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Summer Block 2 – Singular and Plural</a:t>
            </a:r>
          </a:p>
          <a:p>
            <a:pPr lvl="0" algn="ct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Single Nouns</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need a capital letter?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Why?</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36CA5CA-4A51-4A17-9770-5149D5E6C330}"/>
              </a:ext>
            </a:extLst>
          </p:cNvPr>
          <p:cNvGraphicFramePr>
            <a:graphicFrameLocks noGrp="1"/>
          </p:cNvGraphicFramePr>
          <p:nvPr>
            <p:extLst>
              <p:ext uri="{D42A27DB-BD31-4B8C-83A1-F6EECF244321}">
                <p14:modId xmlns:p14="http://schemas.microsoft.com/office/powerpoint/2010/main" val="2034212839"/>
              </p:ext>
            </p:extLst>
          </p:nvPr>
        </p:nvGraphicFramePr>
        <p:xfrm>
          <a:off x="936000" y="1876451"/>
          <a:ext cx="7272000" cy="215323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3845250165"/>
                    </a:ext>
                  </a:extLst>
                </a:gridCol>
                <a:gridCol w="504000">
                  <a:extLst>
                    <a:ext uri="{9D8B030D-6E8A-4147-A177-3AD203B41FA5}">
                      <a16:colId xmlns:a16="http://schemas.microsoft.com/office/drawing/2014/main" val="1104611370"/>
                    </a:ext>
                  </a:extLst>
                </a:gridCol>
                <a:gridCol w="2088000">
                  <a:extLst>
                    <a:ext uri="{9D8B030D-6E8A-4147-A177-3AD203B41FA5}">
                      <a16:colId xmlns:a16="http://schemas.microsoft.com/office/drawing/2014/main" val="1862136433"/>
                    </a:ext>
                  </a:extLst>
                </a:gridCol>
                <a:gridCol w="504000">
                  <a:extLst>
                    <a:ext uri="{9D8B030D-6E8A-4147-A177-3AD203B41FA5}">
                      <a16:colId xmlns:a16="http://schemas.microsoft.com/office/drawing/2014/main" val="3665391564"/>
                    </a:ext>
                  </a:extLst>
                </a:gridCol>
                <a:gridCol w="2088000">
                  <a:extLst>
                    <a:ext uri="{9D8B030D-6E8A-4147-A177-3AD203B41FA5}">
                      <a16:colId xmlns:a16="http://schemas.microsoft.com/office/drawing/2014/main" val="4225700323"/>
                    </a:ext>
                  </a:extLst>
                </a:gridCol>
              </a:tblGrid>
              <a:tr h="662615">
                <a:tc>
                  <a:txBody>
                    <a:bodyPr/>
                    <a:lstStyle/>
                    <a:p>
                      <a:pPr algn="ctr"/>
                      <a:r>
                        <a:rPr lang="en-GB" sz="3600" b="1" dirty="0">
                          <a:latin typeface="Century Gothic" panose="020B0502020202020204" pitchFamily="34" charset="0"/>
                        </a:rPr>
                        <a:t>jill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egg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june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0963936"/>
                  </a:ext>
                </a:extLst>
              </a:tr>
              <a:tr h="828000">
                <a:tc>
                  <a:txBody>
                    <a:bodyPr/>
                    <a:lstStyle/>
                    <a:p>
                      <a:pPr algn="ctr"/>
                      <a:endParaRPr lang="en-GB" sz="1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7378919"/>
                  </a:ext>
                </a:extLst>
              </a:tr>
              <a:tr h="662615">
                <a:tc>
                  <a:txBody>
                    <a:bodyPr/>
                    <a:lstStyle/>
                    <a:p>
                      <a:pPr algn="ctr"/>
                      <a:r>
                        <a:rPr lang="en-GB" sz="3600" b="1" dirty="0">
                          <a:latin typeface="Century Gothic" panose="020B0502020202020204" pitchFamily="34" charset="0"/>
                        </a:rPr>
                        <a:t>thursday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london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moon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1998174"/>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need a capital letter?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names of people, places, days and months need a capital letter.</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36CA5CA-4A51-4A17-9770-5149D5E6C330}"/>
              </a:ext>
            </a:extLst>
          </p:cNvPr>
          <p:cNvGraphicFramePr>
            <a:graphicFrameLocks noGrp="1"/>
          </p:cNvGraphicFramePr>
          <p:nvPr>
            <p:extLst>
              <p:ext uri="{D42A27DB-BD31-4B8C-83A1-F6EECF244321}">
                <p14:modId xmlns:p14="http://schemas.microsoft.com/office/powerpoint/2010/main" val="2081827916"/>
              </p:ext>
            </p:extLst>
          </p:nvPr>
        </p:nvGraphicFramePr>
        <p:xfrm>
          <a:off x="936000" y="1876451"/>
          <a:ext cx="7272000" cy="215323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3845250165"/>
                    </a:ext>
                  </a:extLst>
                </a:gridCol>
                <a:gridCol w="504000">
                  <a:extLst>
                    <a:ext uri="{9D8B030D-6E8A-4147-A177-3AD203B41FA5}">
                      <a16:colId xmlns:a16="http://schemas.microsoft.com/office/drawing/2014/main" val="1104611370"/>
                    </a:ext>
                  </a:extLst>
                </a:gridCol>
                <a:gridCol w="2088000">
                  <a:extLst>
                    <a:ext uri="{9D8B030D-6E8A-4147-A177-3AD203B41FA5}">
                      <a16:colId xmlns:a16="http://schemas.microsoft.com/office/drawing/2014/main" val="1862136433"/>
                    </a:ext>
                  </a:extLst>
                </a:gridCol>
                <a:gridCol w="504000">
                  <a:extLst>
                    <a:ext uri="{9D8B030D-6E8A-4147-A177-3AD203B41FA5}">
                      <a16:colId xmlns:a16="http://schemas.microsoft.com/office/drawing/2014/main" val="3665391564"/>
                    </a:ext>
                  </a:extLst>
                </a:gridCol>
                <a:gridCol w="2088000">
                  <a:extLst>
                    <a:ext uri="{9D8B030D-6E8A-4147-A177-3AD203B41FA5}">
                      <a16:colId xmlns:a16="http://schemas.microsoft.com/office/drawing/2014/main" val="4225700323"/>
                    </a:ext>
                  </a:extLst>
                </a:gridCol>
              </a:tblGrid>
              <a:tr h="662615">
                <a:tc>
                  <a:txBody>
                    <a:bodyPr/>
                    <a:lstStyle/>
                    <a:p>
                      <a:pPr algn="ctr"/>
                      <a:r>
                        <a:rPr lang="en-GB" sz="3600" b="1" dirty="0">
                          <a:solidFill>
                            <a:srgbClr val="FF0000"/>
                          </a:solidFill>
                          <a:latin typeface="Century Gothic" panose="020B0502020202020204" pitchFamily="34" charset="0"/>
                        </a:rPr>
                        <a:t>Jill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chemeClr val="bg1">
                              <a:lumMod val="50000"/>
                            </a:schemeClr>
                          </a:solidFill>
                          <a:latin typeface="Century Gothic" panose="020B0502020202020204" pitchFamily="34" charset="0"/>
                        </a:rPr>
                        <a:t>egg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June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0963936"/>
                  </a:ext>
                </a:extLst>
              </a:tr>
              <a:tr h="828000">
                <a:tc>
                  <a:txBody>
                    <a:bodyPr/>
                    <a:lstStyle/>
                    <a:p>
                      <a:pPr algn="ctr"/>
                      <a:endParaRPr lang="en-GB" sz="1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7378919"/>
                  </a:ext>
                </a:extLst>
              </a:tr>
              <a:tr h="662615">
                <a:tc>
                  <a:txBody>
                    <a:bodyPr/>
                    <a:lstStyle/>
                    <a:p>
                      <a:pPr algn="ctr"/>
                      <a:r>
                        <a:rPr lang="en-GB" sz="3600" b="1" dirty="0">
                          <a:solidFill>
                            <a:srgbClr val="FF0000"/>
                          </a:solidFill>
                          <a:latin typeface="Century Gothic" panose="020B0502020202020204" pitchFamily="34" charset="0"/>
                        </a:rPr>
                        <a:t>Thursday</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London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chemeClr val="bg1">
                              <a:lumMod val="50000"/>
                            </a:schemeClr>
                          </a:solidFill>
                          <a:latin typeface="Century Gothic" panose="020B0502020202020204" pitchFamily="34" charset="0"/>
                        </a:rPr>
                        <a:t>moon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1998174"/>
                  </a:ext>
                </a:extLst>
              </a:tr>
            </a:tbl>
          </a:graphicData>
        </a:graphic>
      </p:graphicFrame>
    </p:spTree>
    <p:extLst>
      <p:ext uri="{BB962C8B-B14F-4D97-AF65-F5344CB8AC3E}">
        <p14:creationId xmlns:p14="http://schemas.microsoft.com/office/powerpoint/2010/main" val="137027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singular nouns below.</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D90C32FF-F233-405F-BFF7-A7AE98DB1A9A}"/>
              </a:ext>
            </a:extLst>
          </p:cNvPr>
          <p:cNvGraphicFramePr>
            <a:graphicFrameLocks noGrp="1"/>
          </p:cNvGraphicFramePr>
          <p:nvPr>
            <p:extLst>
              <p:ext uri="{D42A27DB-BD31-4B8C-83A1-F6EECF244321}">
                <p14:modId xmlns:p14="http://schemas.microsoft.com/office/powerpoint/2010/main" val="2440630808"/>
              </p:ext>
            </p:extLst>
          </p:nvPr>
        </p:nvGraphicFramePr>
        <p:xfrm>
          <a:off x="1194179" y="1931820"/>
          <a:ext cx="6755642" cy="1920240"/>
        </p:xfrm>
        <a:graphic>
          <a:graphicData uri="http://schemas.openxmlformats.org/drawingml/2006/table">
            <a:tbl>
              <a:tblPr firstRow="1" bandRow="1">
                <a:tableStyleId>{5940675A-B579-460E-94D1-54222C63F5DA}</a:tableStyleId>
              </a:tblPr>
              <a:tblGrid>
                <a:gridCol w="1915972">
                  <a:extLst>
                    <a:ext uri="{9D8B030D-6E8A-4147-A177-3AD203B41FA5}">
                      <a16:colId xmlns:a16="http://schemas.microsoft.com/office/drawing/2014/main" val="3388060397"/>
                    </a:ext>
                  </a:extLst>
                </a:gridCol>
                <a:gridCol w="503863">
                  <a:extLst>
                    <a:ext uri="{9D8B030D-6E8A-4147-A177-3AD203B41FA5}">
                      <a16:colId xmlns:a16="http://schemas.microsoft.com/office/drawing/2014/main" val="2995159611"/>
                    </a:ext>
                  </a:extLst>
                </a:gridCol>
                <a:gridCol w="1915972">
                  <a:extLst>
                    <a:ext uri="{9D8B030D-6E8A-4147-A177-3AD203B41FA5}">
                      <a16:colId xmlns:a16="http://schemas.microsoft.com/office/drawing/2014/main" val="3521056374"/>
                    </a:ext>
                  </a:extLst>
                </a:gridCol>
                <a:gridCol w="503863">
                  <a:extLst>
                    <a:ext uri="{9D8B030D-6E8A-4147-A177-3AD203B41FA5}">
                      <a16:colId xmlns:a16="http://schemas.microsoft.com/office/drawing/2014/main" val="166093338"/>
                    </a:ext>
                  </a:extLst>
                </a:gridCol>
                <a:gridCol w="1915972">
                  <a:extLst>
                    <a:ext uri="{9D8B030D-6E8A-4147-A177-3AD203B41FA5}">
                      <a16:colId xmlns:a16="http://schemas.microsoft.com/office/drawing/2014/main" val="792293019"/>
                    </a:ext>
                  </a:extLst>
                </a:gridCol>
              </a:tblGrid>
              <a:tr h="416823">
                <a:tc>
                  <a:txBody>
                    <a:bodyPr/>
                    <a:lstStyle/>
                    <a:p>
                      <a:pPr algn="ctr"/>
                      <a:r>
                        <a:rPr lang="en-GB" sz="3600" b="1" dirty="0">
                          <a:solidFill>
                            <a:schemeClr val="tx1"/>
                          </a:solidFill>
                          <a:latin typeface="Century Gothic" panose="020B0502020202020204" pitchFamily="34" charset="0"/>
                        </a:rPr>
                        <a:t>were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lolly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spoon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2233738"/>
                  </a:ext>
                </a:extLst>
              </a:tr>
              <a:tr h="540000">
                <a:tc>
                  <a:txBody>
                    <a:bodyPr/>
                    <a:lstStyle/>
                    <a:p>
                      <a:pPr algn="ctr"/>
                      <a:endParaRPr lang="en-GB" sz="3600" b="1">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1699074"/>
                  </a:ext>
                </a:extLst>
              </a:tr>
              <a:tr h="416823">
                <a:tc>
                  <a:txBody>
                    <a:bodyPr/>
                    <a:lstStyle/>
                    <a:p>
                      <a:pPr algn="ctr"/>
                      <a:r>
                        <a:rPr lang="en-GB" sz="3600" b="1" dirty="0">
                          <a:solidFill>
                            <a:schemeClr val="tx1"/>
                          </a:solidFill>
                          <a:latin typeface="Century Gothic" panose="020B0502020202020204" pitchFamily="34" charset="0"/>
                        </a:rPr>
                        <a:t>lamps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chemeClr val="tx1"/>
                          </a:solidFill>
                          <a:latin typeface="Century Gothic" panose="020B0502020202020204" pitchFamily="34" charset="0"/>
                        </a:rPr>
                        <a:t>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271230"/>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nouns below.</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D90C32FF-F233-405F-BFF7-A7AE98DB1A9A}"/>
              </a:ext>
            </a:extLst>
          </p:cNvPr>
          <p:cNvGraphicFramePr>
            <a:graphicFrameLocks noGrp="1"/>
          </p:cNvGraphicFramePr>
          <p:nvPr>
            <p:extLst>
              <p:ext uri="{D42A27DB-BD31-4B8C-83A1-F6EECF244321}">
                <p14:modId xmlns:p14="http://schemas.microsoft.com/office/powerpoint/2010/main" val="2004796400"/>
              </p:ext>
            </p:extLst>
          </p:nvPr>
        </p:nvGraphicFramePr>
        <p:xfrm>
          <a:off x="1194179" y="1931820"/>
          <a:ext cx="6755642" cy="1920240"/>
        </p:xfrm>
        <a:graphic>
          <a:graphicData uri="http://schemas.openxmlformats.org/drawingml/2006/table">
            <a:tbl>
              <a:tblPr firstRow="1" bandRow="1">
                <a:tableStyleId>{5940675A-B579-460E-94D1-54222C63F5DA}</a:tableStyleId>
              </a:tblPr>
              <a:tblGrid>
                <a:gridCol w="1915972">
                  <a:extLst>
                    <a:ext uri="{9D8B030D-6E8A-4147-A177-3AD203B41FA5}">
                      <a16:colId xmlns:a16="http://schemas.microsoft.com/office/drawing/2014/main" val="3388060397"/>
                    </a:ext>
                  </a:extLst>
                </a:gridCol>
                <a:gridCol w="503863">
                  <a:extLst>
                    <a:ext uri="{9D8B030D-6E8A-4147-A177-3AD203B41FA5}">
                      <a16:colId xmlns:a16="http://schemas.microsoft.com/office/drawing/2014/main" val="2995159611"/>
                    </a:ext>
                  </a:extLst>
                </a:gridCol>
                <a:gridCol w="1915972">
                  <a:extLst>
                    <a:ext uri="{9D8B030D-6E8A-4147-A177-3AD203B41FA5}">
                      <a16:colId xmlns:a16="http://schemas.microsoft.com/office/drawing/2014/main" val="3521056374"/>
                    </a:ext>
                  </a:extLst>
                </a:gridCol>
                <a:gridCol w="503863">
                  <a:extLst>
                    <a:ext uri="{9D8B030D-6E8A-4147-A177-3AD203B41FA5}">
                      <a16:colId xmlns:a16="http://schemas.microsoft.com/office/drawing/2014/main" val="166093338"/>
                    </a:ext>
                  </a:extLst>
                </a:gridCol>
                <a:gridCol w="1915972">
                  <a:extLst>
                    <a:ext uri="{9D8B030D-6E8A-4147-A177-3AD203B41FA5}">
                      <a16:colId xmlns:a16="http://schemas.microsoft.com/office/drawing/2014/main" val="792293019"/>
                    </a:ext>
                  </a:extLst>
                </a:gridCol>
              </a:tblGrid>
              <a:tr h="416823">
                <a:tc>
                  <a:txBody>
                    <a:bodyPr/>
                    <a:lstStyle/>
                    <a:p>
                      <a:pPr algn="ctr"/>
                      <a:r>
                        <a:rPr lang="en-GB" sz="3600" b="1" dirty="0">
                          <a:solidFill>
                            <a:srgbClr val="7F7F7F"/>
                          </a:solidFill>
                          <a:latin typeface="Century Gothic" panose="020B0502020202020204" pitchFamily="34" charset="0"/>
                        </a:rPr>
                        <a:t>were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lolly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spoon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2233738"/>
                  </a:ext>
                </a:extLst>
              </a:tr>
              <a:tr h="540000">
                <a:tc>
                  <a:txBody>
                    <a:bodyPr/>
                    <a:lstStyle/>
                    <a:p>
                      <a:pPr algn="ctr"/>
                      <a:endParaRPr lang="en-GB" sz="3600" b="1">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1699074"/>
                  </a:ext>
                </a:extLst>
              </a:tr>
              <a:tr h="416823">
                <a:tc>
                  <a:txBody>
                    <a:bodyPr/>
                    <a:lstStyle/>
                    <a:p>
                      <a:pPr algn="ctr"/>
                      <a:r>
                        <a:rPr lang="en-GB" sz="3600" b="1" dirty="0">
                          <a:solidFill>
                            <a:srgbClr val="7F7F7F"/>
                          </a:solidFill>
                          <a:latin typeface="Century Gothic" panose="020B0502020202020204" pitchFamily="34" charset="0"/>
                        </a:rPr>
                        <a:t>lamps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6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chemeClr val="bg1">
                              <a:lumMod val="50000"/>
                            </a:schemeClr>
                          </a:solidFill>
                          <a:latin typeface="Century Gothic" panose="020B0502020202020204" pitchFamily="34" charset="0"/>
                        </a:rPr>
                        <a:t>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271230"/>
                  </a:ext>
                </a:extLst>
              </a:tr>
            </a:tbl>
          </a:graphicData>
        </a:graphic>
      </p:graphicFrame>
      <p:sp>
        <p:nvSpPr>
          <p:cNvPr id="2" name="Oval 1">
            <a:extLst>
              <a:ext uri="{FF2B5EF4-FFF2-40B4-BE49-F238E27FC236}">
                <a16:creationId xmlns:a16="http://schemas.microsoft.com/office/drawing/2014/main" id="{631E4592-1F67-41AD-8196-5BBB61083E92}"/>
              </a:ext>
            </a:extLst>
          </p:cNvPr>
          <p:cNvSpPr/>
          <p:nvPr/>
        </p:nvSpPr>
        <p:spPr>
          <a:xfrm>
            <a:off x="3769360" y="1850540"/>
            <a:ext cx="1584960" cy="912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0BD5F00-2862-4CD8-B7B9-73246A640133}"/>
              </a:ext>
            </a:extLst>
          </p:cNvPr>
          <p:cNvSpPr/>
          <p:nvPr/>
        </p:nvSpPr>
        <p:spPr>
          <a:xfrm>
            <a:off x="3769360" y="3089326"/>
            <a:ext cx="1584960" cy="912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A38285E-6B4A-47E3-9961-34D61D26E754}"/>
              </a:ext>
            </a:extLst>
          </p:cNvPr>
          <p:cNvSpPr/>
          <p:nvPr/>
        </p:nvSpPr>
        <p:spPr>
          <a:xfrm>
            <a:off x="6273195" y="1850540"/>
            <a:ext cx="1584960" cy="912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507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72FE72BA-D398-4B2B-A6DA-7D32BF133DBC}"/>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6F58C8C3-A166-4552-9E02-6310E84766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picture to the correct singular noun.</a:t>
            </a:r>
          </a:p>
        </p:txBody>
      </p:sp>
      <p:graphicFrame>
        <p:nvGraphicFramePr>
          <p:cNvPr id="15" name="Table 14">
            <a:extLst>
              <a:ext uri="{FF2B5EF4-FFF2-40B4-BE49-F238E27FC236}">
                <a16:creationId xmlns:a16="http://schemas.microsoft.com/office/drawing/2014/main" id="{B6B61AE5-DF04-4C12-99BF-BE25AC98C490}"/>
              </a:ext>
            </a:extLst>
          </p:cNvPr>
          <p:cNvGraphicFramePr>
            <a:graphicFrameLocks noGrp="1"/>
          </p:cNvGraphicFramePr>
          <p:nvPr>
            <p:extLst>
              <p:ext uri="{D42A27DB-BD31-4B8C-83A1-F6EECF244321}">
                <p14:modId xmlns:p14="http://schemas.microsoft.com/office/powerpoint/2010/main" val="842998107"/>
              </p:ext>
            </p:extLst>
          </p:nvPr>
        </p:nvGraphicFramePr>
        <p:xfrm>
          <a:off x="1890004" y="4572074"/>
          <a:ext cx="5363992" cy="640080"/>
        </p:xfrm>
        <a:graphic>
          <a:graphicData uri="http://schemas.openxmlformats.org/drawingml/2006/table">
            <a:tbl>
              <a:tblPr firstRow="1" bandRow="1">
                <a:tableStyleId>{5940675A-B579-460E-94D1-54222C63F5DA}</a:tableStyleId>
              </a:tblPr>
              <a:tblGrid>
                <a:gridCol w="1540434">
                  <a:extLst>
                    <a:ext uri="{9D8B030D-6E8A-4147-A177-3AD203B41FA5}">
                      <a16:colId xmlns:a16="http://schemas.microsoft.com/office/drawing/2014/main" val="3370537460"/>
                    </a:ext>
                  </a:extLst>
                </a:gridCol>
                <a:gridCol w="371345">
                  <a:extLst>
                    <a:ext uri="{9D8B030D-6E8A-4147-A177-3AD203B41FA5}">
                      <a16:colId xmlns:a16="http://schemas.microsoft.com/office/drawing/2014/main" val="3910138718"/>
                    </a:ext>
                  </a:extLst>
                </a:gridCol>
                <a:gridCol w="1540434">
                  <a:extLst>
                    <a:ext uri="{9D8B030D-6E8A-4147-A177-3AD203B41FA5}">
                      <a16:colId xmlns:a16="http://schemas.microsoft.com/office/drawing/2014/main" val="2444436525"/>
                    </a:ext>
                  </a:extLst>
                </a:gridCol>
                <a:gridCol w="371345">
                  <a:extLst>
                    <a:ext uri="{9D8B030D-6E8A-4147-A177-3AD203B41FA5}">
                      <a16:colId xmlns:a16="http://schemas.microsoft.com/office/drawing/2014/main" val="2937536056"/>
                    </a:ext>
                  </a:extLst>
                </a:gridCol>
                <a:gridCol w="1540434">
                  <a:extLst>
                    <a:ext uri="{9D8B030D-6E8A-4147-A177-3AD203B41FA5}">
                      <a16:colId xmlns:a16="http://schemas.microsoft.com/office/drawing/2014/main" val="1632837199"/>
                    </a:ext>
                  </a:extLst>
                </a:gridCol>
              </a:tblGrid>
              <a:tr h="628786">
                <a:tc>
                  <a:txBody>
                    <a:bodyPr/>
                    <a:lstStyle/>
                    <a:p>
                      <a:pPr algn="ctr"/>
                      <a:r>
                        <a:rPr lang="en-GB" sz="3600" b="1" dirty="0">
                          <a:latin typeface="Century Gothic" panose="020B0502020202020204" pitchFamily="34" charset="0"/>
                        </a:rPr>
                        <a:t>sock</a:t>
                      </a:r>
                    </a:p>
                  </a:txBody>
                  <a:tcPr anchor="ctr">
                    <a:lnL w="28575" cap="flat" cmpd="sng" algn="ctr">
                      <a:solidFill>
                        <a:srgbClr val="C642B6"/>
                      </a:solidFill>
                      <a:prstDash val="solid"/>
                      <a:round/>
                      <a:headEnd type="none" w="med" len="med"/>
                      <a:tailEnd type="none" w="med" len="med"/>
                    </a:lnL>
                    <a:lnR w="28575" cap="flat" cmpd="sng" algn="ctr">
                      <a:solidFill>
                        <a:srgbClr val="C642B6"/>
                      </a:solidFill>
                      <a:prstDash val="solid"/>
                      <a:round/>
                      <a:headEnd type="none" w="med" len="med"/>
                      <a:tailEnd type="none" w="med" len="med"/>
                    </a:lnR>
                    <a:lnT w="28575" cap="flat" cmpd="sng" algn="ctr">
                      <a:solidFill>
                        <a:srgbClr val="C642B6"/>
                      </a:solidFill>
                      <a:prstDash val="solid"/>
                      <a:round/>
                      <a:headEnd type="none" w="med" len="med"/>
                      <a:tailEnd type="none" w="med" len="med"/>
                    </a:lnT>
                    <a:lnB w="28575"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C642B6"/>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wings</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b="1" dirty="0">
                        <a:latin typeface="Century Gothic" panose="020B0502020202020204"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latin typeface="Century Gothic" panose="020B0502020202020204" pitchFamily="34" charset="0"/>
                        </a:rPr>
                        <a:t>duck</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134199"/>
                  </a:ext>
                </a:extLst>
              </a:tr>
            </a:tbl>
          </a:graphicData>
        </a:graphic>
      </p:graphicFrame>
    </p:spTree>
    <p:extLst>
      <p:ext uri="{BB962C8B-B14F-4D97-AF65-F5344CB8AC3E}">
        <p14:creationId xmlns:p14="http://schemas.microsoft.com/office/powerpoint/2010/main" val="2535438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dcmitype/"/>
    <ds:schemaRef ds:uri="86144f90-c7b6-48d0-aae5-f5e9e48cc3df"/>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0f0ae0ff-29c4-4766-b250-c1a9bee8d430"/>
    <ds:schemaRef ds:uri="http://schemas.microsoft.com/sharepoint/v3"/>
    <ds:schemaRef ds:uri="http://purl.org/dc/term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B973D78D-6545-4CDC-A124-0543CA3826F1}"/>
</file>

<file path=docProps/app.xml><?xml version="1.0" encoding="utf-8"?>
<Properties xmlns="http://schemas.openxmlformats.org/officeDocument/2006/extended-properties" xmlns:vt="http://schemas.openxmlformats.org/officeDocument/2006/docPropsVTypes">
  <Template>Office Theme</Template>
  <TotalTime>0</TotalTime>
  <Words>818</Words>
  <Application>Microsoft Office PowerPoint</Application>
  <PresentationFormat>On-screen Show (4:3)</PresentationFormat>
  <Paragraphs>260</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Nicola Dockerty</cp:lastModifiedBy>
  <cp:revision>4</cp:revision>
  <dcterms:created xsi:type="dcterms:W3CDTF">2018-03-17T10:08:43Z</dcterms:created>
  <dcterms:modified xsi:type="dcterms:W3CDTF">2022-04-08T07:27:17Z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