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05" r:id="rId5"/>
    <p:sldId id="421" r:id="rId6"/>
    <p:sldId id="307" r:id="rId7"/>
    <p:sldId id="308" r:id="rId8"/>
    <p:sldId id="422" r:id="rId9"/>
    <p:sldId id="309" r:id="rId10"/>
    <p:sldId id="405" r:id="rId11"/>
    <p:sldId id="423" r:id="rId12"/>
    <p:sldId id="383" r:id="rId13"/>
    <p:sldId id="435" r:id="rId14"/>
    <p:sldId id="406" r:id="rId15"/>
    <p:sldId id="424" r:id="rId16"/>
    <p:sldId id="407" r:id="rId17"/>
    <p:sldId id="425" r:id="rId18"/>
    <p:sldId id="319" r:id="rId19"/>
    <p:sldId id="411" r:id="rId20"/>
    <p:sldId id="426" r:id="rId21"/>
    <p:sldId id="413" r:id="rId22"/>
    <p:sldId id="428" r:id="rId23"/>
    <p:sldId id="429" r:id="rId24"/>
    <p:sldId id="327" r:id="rId25"/>
    <p:sldId id="434" r:id="rId26"/>
    <p:sldId id="437" r:id="rId27"/>
    <p:sldId id="419" r:id="rId28"/>
    <p:sldId id="438" r:id="rId29"/>
    <p:sldId id="439" r:id="rId30"/>
    <p:sldId id="440" r:id="rId31"/>
    <p:sldId id="441" r:id="rId32"/>
  </p:sldIdLst>
  <p:sldSz cx="12192000" cy="6858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entury Gothic Bold" panose="020B0702020202020204" pitchFamily="34" charset="0"/>
      <p:bold r:id="rId37"/>
    </p:embeddedFont>
    <p:embeddedFont>
      <p:font typeface="Eyfsnew" panose="02000503000000000000" pitchFamily="2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FAD8D6"/>
    <a:srgbClr val="1D619C"/>
    <a:srgbClr val="00B2CE"/>
    <a:srgbClr val="5D3B51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0264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CC405A-5874-4757-8310-EAF03C0F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B7ED4-8D31-40F6-A979-4DC74F2C5A89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Singular and Plural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F47D0-F429-48C1-91A7-D0FCFDA38676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Single Nouns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773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3E363-EF34-4981-96D1-C4AEF0C2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A706082-CE8E-411F-B378-546B50762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00457"/>
              </p:ext>
            </p:extLst>
          </p:nvPr>
        </p:nvGraphicFramePr>
        <p:xfrm>
          <a:off x="428712" y="1192696"/>
          <a:ext cx="11304000" cy="346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2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5652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Singular noun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Not a singular noun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213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I play with </a:t>
                      </a:r>
                      <a:r>
                        <a:rPr lang="en-GB" sz="4200" u="sng" dirty="0">
                          <a:latin typeface="Eyfsnew" panose="02000503000000000000" pitchFamily="2" charset="0"/>
                        </a:rPr>
                        <a:t>Emma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There are two </a:t>
                      </a:r>
                      <a:r>
                        <a:rPr lang="en-GB" sz="4200" u="sng" dirty="0" err="1">
                          <a:latin typeface="Eyfsnew" panose="02000503000000000000" pitchFamily="2" charset="0"/>
                        </a:rPr>
                        <a:t>Emmas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 in my class.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I went running on </a:t>
                      </a:r>
                      <a:r>
                        <a:rPr lang="en-GB" sz="4200" u="sng" dirty="0">
                          <a:latin typeface="Eyfsnew" panose="02000503000000000000" pitchFamily="2" charset="0"/>
                        </a:rPr>
                        <a:t>Sunday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I go running on </a:t>
                      </a:r>
                      <a:r>
                        <a:rPr lang="en-GB" sz="4200" u="sng" dirty="0">
                          <a:latin typeface="Eyfsnew" panose="02000503000000000000" pitchFamily="2" charset="0"/>
                        </a:rPr>
                        <a:t>Sundays.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06647C-7646-4FFA-A628-D96DC2F5C9D5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Proper nouns can also be singular.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7583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6B509D-3428-425F-9071-C5A9EC1C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AA0AF52-2548-42FE-ADF5-C4D4C38E6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11346"/>
              </p:ext>
            </p:extLst>
          </p:nvPr>
        </p:nvGraphicFramePr>
        <p:xfrm>
          <a:off x="3666000" y="999000"/>
          <a:ext cx="4860000" cy="48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9269130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83366754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98738923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doctor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cows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moon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9072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bee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door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467044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rabbits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box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ships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8247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53F0E3-AB0C-4CB3-9B18-2B983AADC93C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Join 3 singular nouns to make a straight line.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4734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CCAC48-DF70-4FED-BCEE-52805544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AA0AF52-2548-42FE-ADF5-C4D4C38E6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5094"/>
              </p:ext>
            </p:extLst>
          </p:nvPr>
        </p:nvGraphicFramePr>
        <p:xfrm>
          <a:off x="3666000" y="999000"/>
          <a:ext cx="4860000" cy="48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9269130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83366754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98738923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doctor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cows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moon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09072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bee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April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door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467044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rabbits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box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ships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98247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218F1E-0E2D-4AC8-91C4-FB16F2C04715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Join 3 singular nouns to make a straight line.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2143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9C8D8B-988A-4378-862F-98BEFC658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05A95-5773-48F5-892F-11B7239BA2BD}"/>
              </a:ext>
            </a:extLst>
          </p:cNvPr>
          <p:cNvSpPr txBox="1"/>
          <p:nvPr/>
        </p:nvSpPr>
        <p:spPr>
          <a:xfrm>
            <a:off x="261938" y="3778318"/>
            <a:ext cx="11008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Ben went to a party on Saturday with his friends.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365AF-6FED-4427-A802-9B8EE104DFB1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singular nouns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32211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965DFD-1EA4-46CE-BAEF-60C46D4B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05A95-5773-48F5-892F-11B7239BA2BD}"/>
              </a:ext>
            </a:extLst>
          </p:cNvPr>
          <p:cNvSpPr txBox="1"/>
          <p:nvPr/>
        </p:nvSpPr>
        <p:spPr>
          <a:xfrm>
            <a:off x="261938" y="3778318"/>
            <a:ext cx="11008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u="sng" dirty="0">
                <a:solidFill>
                  <a:srgbClr val="F76756"/>
                </a:solidFill>
                <a:latin typeface="Eyfsnew" panose="02000503000000000000" pitchFamily="2" charset="0"/>
              </a:rPr>
              <a:t>Ben</a:t>
            </a:r>
            <a:r>
              <a:rPr lang="en-GB" sz="4200" dirty="0">
                <a:latin typeface="Eyfsnew" panose="02000503000000000000" pitchFamily="2" charset="0"/>
              </a:rPr>
              <a:t> went to a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 </a:t>
            </a:r>
            <a:r>
              <a:rPr lang="en-GB" sz="4200" u="sng" dirty="0">
                <a:solidFill>
                  <a:srgbClr val="F76756"/>
                </a:solidFill>
                <a:latin typeface="Eyfsnew" panose="02000503000000000000" pitchFamily="2" charset="0"/>
              </a:rPr>
              <a:t>party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 </a:t>
            </a:r>
            <a:r>
              <a:rPr lang="en-GB" sz="4200" dirty="0">
                <a:latin typeface="Eyfsnew" panose="02000503000000000000" pitchFamily="2" charset="0"/>
              </a:rPr>
              <a:t>on </a:t>
            </a:r>
            <a:r>
              <a:rPr lang="en-GB" sz="4200" u="sng" dirty="0">
                <a:solidFill>
                  <a:srgbClr val="F76756"/>
                </a:solidFill>
                <a:latin typeface="Eyfsnew" panose="02000503000000000000" pitchFamily="2" charset="0"/>
              </a:rPr>
              <a:t>Saturday</a:t>
            </a:r>
            <a:r>
              <a:rPr lang="en-GB" sz="4200" dirty="0">
                <a:latin typeface="Eyfsnew" panose="02000503000000000000" pitchFamily="2" charset="0"/>
              </a:rPr>
              <a:t> with his friends.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C5770-CF09-4715-9C28-1DC72CAC5C5B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singular nouns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81438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4BAEA3-D920-45D6-B890-478FD771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54FAE-EFC7-4FD9-948B-6AE85B859127}"/>
              </a:ext>
            </a:extLst>
          </p:cNvPr>
          <p:cNvSpPr txBox="1"/>
          <p:nvPr/>
        </p:nvSpPr>
        <p:spPr>
          <a:xfrm>
            <a:off x="1614000" y="2736000"/>
            <a:ext cx="8964000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have learnt about singular nouns, let’s apply our learning to some application and reasoning questions.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50396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556526-90BB-4B67-BD4F-3B86C306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E8645-80E6-44D8-8A95-E031B6CAC348}"/>
              </a:ext>
            </a:extLst>
          </p:cNvPr>
          <p:cNvSpPr txBox="1"/>
          <p:nvPr/>
        </p:nvSpPr>
        <p:spPr>
          <a:xfrm>
            <a:off x="261938" y="329113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Maddie is packing her suitcase for a holiday. She is only allowed to pack one of each item. List 3 items she might pack.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5054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EF83B6-5DF9-4F29-9196-2807B9CFB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CDC8E-6D19-40B3-AE4D-54C72A7B99E4}"/>
              </a:ext>
            </a:extLst>
          </p:cNvPr>
          <p:cNvSpPr txBox="1"/>
          <p:nvPr/>
        </p:nvSpPr>
        <p:spPr>
          <a:xfrm>
            <a:off x="261938" y="329113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Maddie is packing her suitcase for a holiday. She is only allowed to pack one of each item. List 3 items she might pack.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63C82-315B-4D5A-A684-A186707B814C}"/>
              </a:ext>
            </a:extLst>
          </p:cNvPr>
          <p:cNvSpPr txBox="1"/>
          <p:nvPr/>
        </p:nvSpPr>
        <p:spPr>
          <a:xfrm>
            <a:off x="261938" y="4912722"/>
            <a:ext cx="11712574" cy="9510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book, camera, jumper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9218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5E88BC-B841-4AC5-BB4B-4EDF5606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EC51AE3-1942-4B3D-9D5E-55D677378485}"/>
              </a:ext>
            </a:extLst>
          </p:cNvPr>
          <p:cNvSpPr/>
          <p:nvPr/>
        </p:nvSpPr>
        <p:spPr>
          <a:xfrm>
            <a:off x="1887473" y="2245743"/>
            <a:ext cx="3458129" cy="1266467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The missing word is ‘book’.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A6081-64F1-400C-A9F2-BD33362B8BC1}"/>
              </a:ext>
            </a:extLst>
          </p:cNvPr>
          <p:cNvSpPr txBox="1"/>
          <p:nvPr/>
        </p:nvSpPr>
        <p:spPr>
          <a:xfrm>
            <a:off x="528166" y="3454643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Elliot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2B719-C531-45A4-8E05-8520AA42ED9F}"/>
              </a:ext>
            </a:extLst>
          </p:cNvPr>
          <p:cNvSpPr txBox="1"/>
          <p:nvPr/>
        </p:nvSpPr>
        <p:spPr>
          <a:xfrm>
            <a:off x="10233444" y="3454643"/>
            <a:ext cx="12865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Elsie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DD0FB21-E117-4030-9211-A7C180FBAF12}"/>
              </a:ext>
            </a:extLst>
          </p:cNvPr>
          <p:cNvSpPr txBox="1">
            <a:spLocks/>
          </p:cNvSpPr>
          <p:nvPr/>
        </p:nvSpPr>
        <p:spPr>
          <a:xfrm>
            <a:off x="261938" y="1024919"/>
            <a:ext cx="11712575" cy="5427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0" dirty="0">
                <a:latin typeface="Eyfsnew" panose="02000503000000000000" pitchFamily="2" charset="0"/>
              </a:rPr>
              <a:t>I like to read a                     before I go to sleep.</a:t>
            </a:r>
            <a:endParaRPr lang="en-GB" sz="4200" b="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6B479-1683-4B69-95C5-F4421B9DADA8}"/>
              </a:ext>
            </a:extLst>
          </p:cNvPr>
          <p:cNvSpPr txBox="1"/>
          <p:nvPr/>
        </p:nvSpPr>
        <p:spPr>
          <a:xfrm>
            <a:off x="3449122" y="127905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________________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F795ABE-3783-4B0C-A280-5556E6115BE6}"/>
              </a:ext>
            </a:extLst>
          </p:cNvPr>
          <p:cNvSpPr/>
          <p:nvPr/>
        </p:nvSpPr>
        <p:spPr>
          <a:xfrm flipH="1">
            <a:off x="6614005" y="2245743"/>
            <a:ext cx="3458129" cy="1266467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The missing word is ‘books’.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38921-D861-4750-B68F-3DA205C17176}"/>
              </a:ext>
            </a:extLst>
          </p:cNvPr>
          <p:cNvSpPr txBox="1"/>
          <p:nvPr/>
        </p:nvSpPr>
        <p:spPr>
          <a:xfrm>
            <a:off x="261938" y="329113"/>
            <a:ext cx="11712575" cy="44494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Elliot and Elsie are trying to complete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Explain your answer.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9531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08BF2D-E581-4E55-993F-831A0CB9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EC51AE3-1942-4B3D-9D5E-55D677378485}"/>
              </a:ext>
            </a:extLst>
          </p:cNvPr>
          <p:cNvSpPr/>
          <p:nvPr/>
        </p:nvSpPr>
        <p:spPr>
          <a:xfrm>
            <a:off x="1887473" y="2245743"/>
            <a:ext cx="3458129" cy="1266467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The missing word is ‘book’.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A6081-64F1-400C-A9F2-BD33362B8BC1}"/>
              </a:ext>
            </a:extLst>
          </p:cNvPr>
          <p:cNvSpPr txBox="1"/>
          <p:nvPr/>
        </p:nvSpPr>
        <p:spPr>
          <a:xfrm>
            <a:off x="528166" y="3454643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Elliot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2B719-C531-45A4-8E05-8520AA42ED9F}"/>
              </a:ext>
            </a:extLst>
          </p:cNvPr>
          <p:cNvSpPr txBox="1"/>
          <p:nvPr/>
        </p:nvSpPr>
        <p:spPr>
          <a:xfrm>
            <a:off x="10233444" y="3454643"/>
            <a:ext cx="12865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Elsie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DD0FB21-E117-4030-9211-A7C180FBAF12}"/>
              </a:ext>
            </a:extLst>
          </p:cNvPr>
          <p:cNvSpPr txBox="1">
            <a:spLocks/>
          </p:cNvSpPr>
          <p:nvPr/>
        </p:nvSpPr>
        <p:spPr>
          <a:xfrm>
            <a:off x="261938" y="1024919"/>
            <a:ext cx="11712575" cy="5427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0" dirty="0">
                <a:latin typeface="Eyfsnew" panose="02000503000000000000" pitchFamily="2" charset="0"/>
              </a:rPr>
              <a:t>I like to read a                     before I go to sleep.</a:t>
            </a:r>
            <a:endParaRPr lang="en-GB" sz="4200" b="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6B479-1683-4B69-95C5-F4421B9DADA8}"/>
              </a:ext>
            </a:extLst>
          </p:cNvPr>
          <p:cNvSpPr txBox="1"/>
          <p:nvPr/>
        </p:nvSpPr>
        <p:spPr>
          <a:xfrm>
            <a:off x="3449122" y="127905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________________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F795ABE-3783-4B0C-A280-5556E6115BE6}"/>
              </a:ext>
            </a:extLst>
          </p:cNvPr>
          <p:cNvSpPr/>
          <p:nvPr/>
        </p:nvSpPr>
        <p:spPr>
          <a:xfrm flipH="1">
            <a:off x="6614005" y="2245743"/>
            <a:ext cx="3458129" cy="1266467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The missing word is ‘books’.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DDCB8-7E80-4362-869F-0BF650BB1094}"/>
              </a:ext>
            </a:extLst>
          </p:cNvPr>
          <p:cNvSpPr txBox="1"/>
          <p:nvPr/>
        </p:nvSpPr>
        <p:spPr>
          <a:xfrm>
            <a:off x="261938" y="329113"/>
            <a:ext cx="11712575" cy="52599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Elliot and Elsie are trying to complete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Elliot is correct because...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5379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F2642-C7E3-4BB9-9D6E-A3B8E165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59CD4-CE22-4800-BE2D-570F7C0B7B41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F66E8-4FA9-40D5-85E5-EDACAA8B43F0}"/>
              </a:ext>
            </a:extLst>
          </p:cNvPr>
          <p:cNvSpPr txBox="1"/>
          <p:nvPr/>
        </p:nvSpPr>
        <p:spPr>
          <a:xfrm>
            <a:off x="690929" y="1522889"/>
            <a:ext cx="10810142" cy="39087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naming word. It is the name of a person, animal, place or thing. For example: Lucy, mum, school, 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common noun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a naming word that is used for a person, animal, place or thing that doesn't have a specific name. It does not start with a capital letter. For example: book, dog, classroom, brother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proper noun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a specific name for a person, place or thing. It always starts with a capital letter. For example: John, Spain, Friday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Singular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when there is one of whatever is being named. For example: bus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3533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80F981-9593-46D2-B554-9C399A3C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EC51AE3-1942-4B3D-9D5E-55D677378485}"/>
              </a:ext>
            </a:extLst>
          </p:cNvPr>
          <p:cNvSpPr/>
          <p:nvPr/>
        </p:nvSpPr>
        <p:spPr>
          <a:xfrm>
            <a:off x="1887473" y="2245743"/>
            <a:ext cx="3458129" cy="1266467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The missing word is ‘book’.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A6081-64F1-400C-A9F2-BD33362B8BC1}"/>
              </a:ext>
            </a:extLst>
          </p:cNvPr>
          <p:cNvSpPr txBox="1"/>
          <p:nvPr/>
        </p:nvSpPr>
        <p:spPr>
          <a:xfrm>
            <a:off x="528166" y="3454643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Elliot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2B719-C531-45A4-8E05-8520AA42ED9F}"/>
              </a:ext>
            </a:extLst>
          </p:cNvPr>
          <p:cNvSpPr txBox="1"/>
          <p:nvPr/>
        </p:nvSpPr>
        <p:spPr>
          <a:xfrm>
            <a:off x="10233444" y="3454643"/>
            <a:ext cx="12865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Elsie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DD0FB21-E117-4030-9211-A7C180FBAF12}"/>
              </a:ext>
            </a:extLst>
          </p:cNvPr>
          <p:cNvSpPr txBox="1">
            <a:spLocks/>
          </p:cNvSpPr>
          <p:nvPr/>
        </p:nvSpPr>
        <p:spPr>
          <a:xfrm>
            <a:off x="261938" y="1024919"/>
            <a:ext cx="11712575" cy="5427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0" dirty="0">
                <a:latin typeface="Eyfsnew" panose="02000503000000000000" pitchFamily="2" charset="0"/>
              </a:rPr>
              <a:t>I like to read a                     before I go to sleep.</a:t>
            </a:r>
            <a:endParaRPr lang="en-GB" sz="4200" b="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6B479-1683-4B69-95C5-F4421B9DADA8}"/>
              </a:ext>
            </a:extLst>
          </p:cNvPr>
          <p:cNvSpPr txBox="1"/>
          <p:nvPr/>
        </p:nvSpPr>
        <p:spPr>
          <a:xfrm>
            <a:off x="3449122" y="127905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________________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F795ABE-3783-4B0C-A280-5556E6115BE6}"/>
              </a:ext>
            </a:extLst>
          </p:cNvPr>
          <p:cNvSpPr/>
          <p:nvPr/>
        </p:nvSpPr>
        <p:spPr>
          <a:xfrm flipH="1">
            <a:off x="6614005" y="2245743"/>
            <a:ext cx="3458129" cy="1266467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The missing word is ‘books’.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3325B-E416-4BAE-8B4A-63BA0F32E7F1}"/>
              </a:ext>
            </a:extLst>
          </p:cNvPr>
          <p:cNvSpPr txBox="1"/>
          <p:nvPr/>
        </p:nvSpPr>
        <p:spPr>
          <a:xfrm>
            <a:off x="261938" y="329113"/>
            <a:ext cx="11712575" cy="55369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Elliot and Elsie are trying to complete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Elliot is correct because the word ‘a’ shows that a singular noun is needed in this sentence. ‘Book’ is a singular noun.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6339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CA8E2-DC1C-4488-9895-FA3D2459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5F6E4D-DF43-4CE1-85D1-578CFB1E05C7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33249456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EC7254-3906-4995-B79B-2B538A11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628D9-EA8B-4550-8578-4B06DA0ABC8D}"/>
              </a:ext>
            </a:extLst>
          </p:cNvPr>
          <p:cNvSpPr/>
          <p:nvPr/>
        </p:nvSpPr>
        <p:spPr>
          <a:xfrm>
            <a:off x="600296" y="938271"/>
            <a:ext cx="3340655" cy="26026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8DEE35-3702-4D29-8065-3396BAF165BB}"/>
              </a:ext>
            </a:extLst>
          </p:cNvPr>
          <p:cNvSpPr/>
          <p:nvPr/>
        </p:nvSpPr>
        <p:spPr>
          <a:xfrm>
            <a:off x="8253559" y="938271"/>
            <a:ext cx="3340655" cy="26026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A7502-AB5D-4E53-9852-91015392EEFA}"/>
              </a:ext>
            </a:extLst>
          </p:cNvPr>
          <p:cNvSpPr/>
          <p:nvPr/>
        </p:nvSpPr>
        <p:spPr>
          <a:xfrm>
            <a:off x="4426928" y="938271"/>
            <a:ext cx="3340655" cy="26026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F313821-C709-4CCC-A30A-BB06C879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06689"/>
              </p:ext>
            </p:extLst>
          </p:nvPr>
        </p:nvGraphicFramePr>
        <p:xfrm>
          <a:off x="336000" y="4607098"/>
          <a:ext cx="1152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18013285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3937776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97286303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2609228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78952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brush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mop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buckets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bucket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map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59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5F9813-E9A5-4B3C-9C03-4E28525B7A8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4C4-69B0-49F2-B5D1-F133B908DF0B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picture to the correct singular noun.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6354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E6EF8A-23FA-4A7F-A947-263544475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628D9-EA8B-4550-8578-4B06DA0ABC8D}"/>
              </a:ext>
            </a:extLst>
          </p:cNvPr>
          <p:cNvSpPr/>
          <p:nvPr/>
        </p:nvSpPr>
        <p:spPr>
          <a:xfrm>
            <a:off x="600296" y="938271"/>
            <a:ext cx="3340655" cy="26026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8DEE35-3702-4D29-8065-3396BAF165BB}"/>
              </a:ext>
            </a:extLst>
          </p:cNvPr>
          <p:cNvSpPr/>
          <p:nvPr/>
        </p:nvSpPr>
        <p:spPr>
          <a:xfrm>
            <a:off x="8253559" y="938271"/>
            <a:ext cx="3340655" cy="26026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A7502-AB5D-4E53-9852-91015392EEFA}"/>
              </a:ext>
            </a:extLst>
          </p:cNvPr>
          <p:cNvSpPr/>
          <p:nvPr/>
        </p:nvSpPr>
        <p:spPr>
          <a:xfrm>
            <a:off x="4426928" y="938271"/>
            <a:ext cx="3340655" cy="26026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A3A96-05EE-4029-8A71-46F243A5F83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436914" y="3540872"/>
            <a:ext cx="833710" cy="1222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DFAF4D-3E94-4AD8-8497-4DCEE9CE6715}"/>
              </a:ext>
            </a:extLst>
          </p:cNvPr>
          <p:cNvCxnSpPr>
            <a:cxnSpLocks/>
          </p:cNvCxnSpPr>
          <p:nvPr/>
        </p:nvCxnSpPr>
        <p:spPr>
          <a:xfrm flipH="1">
            <a:off x="3828422" y="3540872"/>
            <a:ext cx="2267578" cy="1222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92BFED-B81F-4B6A-A18A-2E189D52BE84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400422" y="3540872"/>
            <a:ext cx="1523465" cy="1222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E395C240-423A-490F-A1E3-E2FC7F375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91486"/>
              </p:ext>
            </p:extLst>
          </p:nvPr>
        </p:nvGraphicFramePr>
        <p:xfrm>
          <a:off x="336000" y="4607098"/>
          <a:ext cx="1152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18013285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3937776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97286303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2609228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78952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brush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mop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buckets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bucket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map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59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8F6836-7FFA-47E4-9699-9CFBC74FFE49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F8D3A-0BD6-4105-9A08-F5AE12B37A69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picture to the correct singular noun.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0697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CA0D15-2E29-4948-90CD-A3F5E24E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CD9F706-683A-445B-B503-C232D8F4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75756"/>
              </p:ext>
            </p:extLst>
          </p:nvPr>
        </p:nvGraphicFramePr>
        <p:xfrm>
          <a:off x="239712" y="1994481"/>
          <a:ext cx="9664576" cy="366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4576">
                  <a:extLst>
                    <a:ext uri="{9D8B030D-6E8A-4147-A177-3AD203B41FA5}">
                      <a16:colId xmlns:a16="http://schemas.microsoft.com/office/drawing/2014/main" val="1142346883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dirty="0">
                          <a:latin typeface="Eyfsnew" panose="02000503000000000000" pitchFamily="2" charset="0"/>
                        </a:rPr>
                        <a:t>I go swimming every              .</a:t>
                      </a:r>
                      <a:endParaRPr lang="en-GB" sz="420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01610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8135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I take my fluffy              with me.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6059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111435"/>
                  </a:ext>
                </a:extLst>
              </a:tr>
              <a:tr h="8352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The              has shown me how to dive in.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467685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82589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8EAB8C-A090-491D-892F-8AF3F2492C08}"/>
              </a:ext>
            </a:extLst>
          </p:cNvPr>
          <p:cNvSpPr/>
          <p:nvPr/>
        </p:nvSpPr>
        <p:spPr>
          <a:xfrm>
            <a:off x="1106184" y="923962"/>
            <a:ext cx="10037852" cy="70891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Tuesday    teacher    towels    Tuesdays    towel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63AC0-19BA-4C6C-889C-D3516A0DD85D}"/>
              </a:ext>
            </a:extLst>
          </p:cNvPr>
          <p:cNvSpPr txBox="1"/>
          <p:nvPr/>
        </p:nvSpPr>
        <p:spPr>
          <a:xfrm>
            <a:off x="4161034" y="2265347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pc="-300" dirty="0"/>
              <a:t>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60665-ABFE-45A8-96B0-F9A4D47D3DA0}"/>
              </a:ext>
            </a:extLst>
          </p:cNvPr>
          <p:cNvSpPr txBox="1"/>
          <p:nvPr/>
        </p:nvSpPr>
        <p:spPr>
          <a:xfrm>
            <a:off x="3483846" y="3486915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pc="-300" dirty="0"/>
              <a:t>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98483-87C0-4D1E-B036-3AE508F36BF4}"/>
              </a:ext>
            </a:extLst>
          </p:cNvPr>
          <p:cNvSpPr txBox="1"/>
          <p:nvPr/>
        </p:nvSpPr>
        <p:spPr>
          <a:xfrm>
            <a:off x="1023990" y="4668443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pc="-300" dirty="0"/>
              <a:t>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6DB4A-382F-41E9-AF28-C8678F35729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9543D-091C-4957-BEF0-792C9F2B1924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singular nouns to the sentences below. Use the word bank to help you.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9265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50E20D-4905-43A5-BD4D-3AD22BA8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CD9F706-683A-445B-B503-C232D8F4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98259"/>
              </p:ext>
            </p:extLst>
          </p:nvPr>
        </p:nvGraphicFramePr>
        <p:xfrm>
          <a:off x="239712" y="1994481"/>
          <a:ext cx="9664576" cy="366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4576">
                  <a:extLst>
                    <a:ext uri="{9D8B030D-6E8A-4147-A177-3AD203B41FA5}">
                      <a16:colId xmlns:a16="http://schemas.microsoft.com/office/drawing/2014/main" val="1142346883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dirty="0">
                          <a:latin typeface="Eyfsnew" panose="02000503000000000000" pitchFamily="2" charset="0"/>
                        </a:rPr>
                        <a:t>I go swimming every 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Tuesday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.</a:t>
                      </a:r>
                      <a:endParaRPr lang="en-GB" sz="420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01610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8135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I take my fluffy 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towel</a:t>
                      </a:r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 with me.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6059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111435"/>
                  </a:ext>
                </a:extLst>
              </a:tr>
              <a:tr h="8352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The 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teacher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 has shown me how to dive in.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467685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82589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8EAB8C-A090-491D-892F-8AF3F2492C08}"/>
              </a:ext>
            </a:extLst>
          </p:cNvPr>
          <p:cNvSpPr/>
          <p:nvPr/>
        </p:nvSpPr>
        <p:spPr>
          <a:xfrm>
            <a:off x="1106184" y="923962"/>
            <a:ext cx="10037852" cy="70891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Tuesday    teacher    towels    Tuesdays    towel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416E6-FCCB-4DA7-8ABC-04F2235ED94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1A7A7-B9E4-4D45-898D-5A90E0D462E0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singular nouns to the sentences below. Use the word bank to help you.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27178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10AAC8-F99C-4FF9-9C0C-480E3607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3B188-E9A3-4D99-BBE6-77473257A9AB}"/>
              </a:ext>
            </a:extLst>
          </p:cNvPr>
          <p:cNvSpPr txBox="1"/>
          <p:nvPr/>
        </p:nvSpPr>
        <p:spPr>
          <a:xfrm>
            <a:off x="4951682" y="967695"/>
            <a:ext cx="224612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desk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computer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rubber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pencils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paintbrush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8EB5F-09BD-40F7-8321-AB379E30E12A}"/>
              </a:ext>
            </a:extLst>
          </p:cNvPr>
          <p:cNvSpPr txBox="1"/>
          <p:nvPr/>
        </p:nvSpPr>
        <p:spPr>
          <a:xfrm>
            <a:off x="261938" y="289357"/>
            <a:ext cx="11712575" cy="50475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Jess has written a list of singular nouns.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correct? 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C228D-3FAA-489A-A940-9364AB928A9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759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DD2BAD-7125-43B8-861C-8F5B341E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3B188-E9A3-4D99-BBE6-77473257A9AB}"/>
              </a:ext>
            </a:extLst>
          </p:cNvPr>
          <p:cNvSpPr txBox="1"/>
          <p:nvPr/>
        </p:nvSpPr>
        <p:spPr>
          <a:xfrm>
            <a:off x="4951682" y="967695"/>
            <a:ext cx="224612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desk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computer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rubber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pencils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paintbrush</a:t>
            </a:r>
            <a:br>
              <a:rPr lang="en-GB" sz="4200" dirty="0">
                <a:latin typeface="Eyfsnew" panose="02000503000000000000" pitchFamily="2" charset="0"/>
              </a:rPr>
            </a:br>
            <a:endParaRPr lang="en-GB" sz="4200" dirty="0">
              <a:latin typeface="Eyfsnew" panose="02000503000000000000" pitchFamily="2" charset="0"/>
            </a:endParaRPr>
          </a:p>
          <a:p>
            <a:br>
              <a:rPr lang="en-GB" sz="2200" dirty="0">
                <a:latin typeface="Eyfsnew" panose="02000503000000000000" pitchFamily="2" charset="0"/>
              </a:rPr>
            </a:br>
            <a:endParaRPr lang="en-GB" sz="2200" dirty="0">
              <a:latin typeface="Eyfsnew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C531D-40E3-45FA-A42B-407A893DCF7B}"/>
              </a:ext>
            </a:extLst>
          </p:cNvPr>
          <p:cNvSpPr txBox="1"/>
          <p:nvPr/>
        </p:nvSpPr>
        <p:spPr>
          <a:xfrm>
            <a:off x="4951682" y="967695"/>
            <a:ext cx="224612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desk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computer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rubber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pencils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paintbrush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86ABC-2831-47AF-8703-0FD1B51A7D61}"/>
              </a:ext>
            </a:extLst>
          </p:cNvPr>
          <p:cNvSpPr txBox="1"/>
          <p:nvPr/>
        </p:nvSpPr>
        <p:spPr>
          <a:xfrm>
            <a:off x="261938" y="289357"/>
            <a:ext cx="11712575" cy="535531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Jess has written a list of singular nouns.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correct? 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Jess is incorrect because...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0BE64-C0DA-41CE-BD27-79871B4AD62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5357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BB22BE-2C45-4ED7-BCEF-F2E033E4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CADEA-33D3-4545-AAD6-8836517D531A}"/>
              </a:ext>
            </a:extLst>
          </p:cNvPr>
          <p:cNvSpPr txBox="1"/>
          <p:nvPr/>
        </p:nvSpPr>
        <p:spPr>
          <a:xfrm>
            <a:off x="4951682" y="967695"/>
            <a:ext cx="224612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desk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computer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rubber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pencils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paintbrush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B284C-1F59-4CEE-BA4A-57C425B22CD9}"/>
              </a:ext>
            </a:extLst>
          </p:cNvPr>
          <p:cNvSpPr txBox="1"/>
          <p:nvPr/>
        </p:nvSpPr>
        <p:spPr>
          <a:xfrm>
            <a:off x="261938" y="289357"/>
            <a:ext cx="11712575" cy="566308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Jess has written a list of singular nouns.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correct? 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Jess is incorrect because a singular noun is a naming word for one thing. The word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‘pencils’ means more than one pencil.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8CF49-270D-4560-83C1-E94496A3E83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4177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EC6571-03BA-4432-A223-6E746C2C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19A2C-0F9E-4175-A75A-9BCE8B1D5AE0}"/>
              </a:ext>
            </a:extLst>
          </p:cNvPr>
          <p:cNvSpPr txBox="1"/>
          <p:nvPr/>
        </p:nvSpPr>
        <p:spPr>
          <a:xfrm>
            <a:off x="1614000" y="2736000"/>
            <a:ext cx="8964000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Let’s start with a question about nouns, which is linked to the new learning later in this lesson.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8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9F62FE3-F3F9-415D-8372-BEF555E6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266FD7-4E70-4881-8A78-CA8DA56CB26A}"/>
              </a:ext>
            </a:extLst>
          </p:cNvPr>
          <p:cNvSpPr/>
          <p:nvPr/>
        </p:nvSpPr>
        <p:spPr>
          <a:xfrm>
            <a:off x="523982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50DBB5-177C-4D60-A6D0-4ED4D0688E0A}"/>
              </a:ext>
            </a:extLst>
          </p:cNvPr>
          <p:cNvSpPr/>
          <p:nvPr/>
        </p:nvSpPr>
        <p:spPr>
          <a:xfrm>
            <a:off x="3357078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4A961F-D924-4F6A-8021-1E531FA0975E}"/>
              </a:ext>
            </a:extLst>
          </p:cNvPr>
          <p:cNvSpPr/>
          <p:nvPr/>
        </p:nvSpPr>
        <p:spPr>
          <a:xfrm>
            <a:off x="6190174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F589A4-5A02-4647-B358-395DF0F94C2F}"/>
              </a:ext>
            </a:extLst>
          </p:cNvPr>
          <p:cNvSpPr/>
          <p:nvPr/>
        </p:nvSpPr>
        <p:spPr>
          <a:xfrm>
            <a:off x="9023270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3AE305-14FC-48C4-A801-EB52E5F50A7B}"/>
              </a:ext>
            </a:extLst>
          </p:cNvPr>
          <p:cNvSpPr/>
          <p:nvPr/>
        </p:nvSpPr>
        <p:spPr>
          <a:xfrm>
            <a:off x="523982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boat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501A65-283E-44C0-B322-C80ECF8564CE}"/>
              </a:ext>
            </a:extLst>
          </p:cNvPr>
          <p:cNvSpPr/>
          <p:nvPr/>
        </p:nvSpPr>
        <p:spPr>
          <a:xfrm>
            <a:off x="2795211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bath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ABD84D-E9FC-46A4-9026-0D266779F135}"/>
              </a:ext>
            </a:extLst>
          </p:cNvPr>
          <p:cNvSpPr/>
          <p:nvPr/>
        </p:nvSpPr>
        <p:spPr>
          <a:xfrm>
            <a:off x="5066440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cot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ED0ED6-DE37-4832-9966-5AE268602154}"/>
              </a:ext>
            </a:extLst>
          </p:cNvPr>
          <p:cNvSpPr/>
          <p:nvPr/>
        </p:nvSpPr>
        <p:spPr>
          <a:xfrm>
            <a:off x="9608898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bin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CFDBF1-8C3D-409C-8054-C678BCB3FA82}"/>
              </a:ext>
            </a:extLst>
          </p:cNvPr>
          <p:cNvSpPr/>
          <p:nvPr/>
        </p:nvSpPr>
        <p:spPr>
          <a:xfrm>
            <a:off x="7337669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chair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96590-AE86-4EC1-93CE-D4FECB651EC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Match each image to the correct noun to find the odd one out.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956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0E1ED6E-1B63-4725-9010-E468C9CF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266FD7-4E70-4881-8A78-CA8DA56CB26A}"/>
              </a:ext>
            </a:extLst>
          </p:cNvPr>
          <p:cNvSpPr/>
          <p:nvPr/>
        </p:nvSpPr>
        <p:spPr>
          <a:xfrm>
            <a:off x="523982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50DBB5-177C-4D60-A6D0-4ED4D0688E0A}"/>
              </a:ext>
            </a:extLst>
          </p:cNvPr>
          <p:cNvSpPr/>
          <p:nvPr/>
        </p:nvSpPr>
        <p:spPr>
          <a:xfrm>
            <a:off x="3357078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4A961F-D924-4F6A-8021-1E531FA0975E}"/>
              </a:ext>
            </a:extLst>
          </p:cNvPr>
          <p:cNvSpPr/>
          <p:nvPr/>
        </p:nvSpPr>
        <p:spPr>
          <a:xfrm>
            <a:off x="6190174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F589A4-5A02-4647-B358-395DF0F94C2F}"/>
              </a:ext>
            </a:extLst>
          </p:cNvPr>
          <p:cNvSpPr/>
          <p:nvPr/>
        </p:nvSpPr>
        <p:spPr>
          <a:xfrm>
            <a:off x="9023270" y="891817"/>
            <a:ext cx="2640459" cy="19520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3AE305-14FC-48C4-A801-EB52E5F50A7B}"/>
              </a:ext>
            </a:extLst>
          </p:cNvPr>
          <p:cNvSpPr/>
          <p:nvPr/>
        </p:nvSpPr>
        <p:spPr>
          <a:xfrm>
            <a:off x="523982" y="3920651"/>
            <a:ext cx="2054831" cy="735576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boat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501A65-283E-44C0-B322-C80ECF8564CE}"/>
              </a:ext>
            </a:extLst>
          </p:cNvPr>
          <p:cNvSpPr/>
          <p:nvPr/>
        </p:nvSpPr>
        <p:spPr>
          <a:xfrm>
            <a:off x="2795211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bath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ABD84D-E9FC-46A4-9026-0D266779F135}"/>
              </a:ext>
            </a:extLst>
          </p:cNvPr>
          <p:cNvSpPr/>
          <p:nvPr/>
        </p:nvSpPr>
        <p:spPr>
          <a:xfrm>
            <a:off x="5066440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cot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ED0ED6-DE37-4832-9966-5AE268602154}"/>
              </a:ext>
            </a:extLst>
          </p:cNvPr>
          <p:cNvSpPr/>
          <p:nvPr/>
        </p:nvSpPr>
        <p:spPr>
          <a:xfrm>
            <a:off x="9608898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bin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CFDBF1-8C3D-409C-8054-C678BCB3FA82}"/>
              </a:ext>
            </a:extLst>
          </p:cNvPr>
          <p:cNvSpPr/>
          <p:nvPr/>
        </p:nvSpPr>
        <p:spPr>
          <a:xfrm>
            <a:off x="7337669" y="3920651"/>
            <a:ext cx="2054831" cy="73557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chair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D1B61-6686-4126-A2FA-E13A8FC643E9}"/>
              </a:ext>
            </a:extLst>
          </p:cNvPr>
          <p:cNvCxnSpPr>
            <a:stCxn id="3" idx="2"/>
            <a:endCxn id="10" idx="0"/>
          </p:cNvCxnSpPr>
          <p:nvPr/>
        </p:nvCxnSpPr>
        <p:spPr>
          <a:xfrm>
            <a:off x="1844212" y="2843907"/>
            <a:ext cx="1978415" cy="10767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3446D6-3A8C-49B8-BA9B-EC2ED2CED5DB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4677308" y="2843907"/>
            <a:ext cx="1416548" cy="10767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67ABF3-0D4F-4C3F-80D5-15BB7C6CB2A1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7510404" y="2843907"/>
            <a:ext cx="3125910" cy="10767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7618B3-FE8D-439C-8C01-AD5838C15D34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8365085" y="2843907"/>
            <a:ext cx="1978415" cy="10767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653C3F-00B5-47F7-AA9E-64497294436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Match each image to the correct noun to find the odd one out.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51252-EBE4-41E4-9086-9F3EFF1F7F5C}"/>
              </a:ext>
            </a:extLst>
          </p:cNvPr>
          <p:cNvSpPr txBox="1"/>
          <p:nvPr/>
        </p:nvSpPr>
        <p:spPr>
          <a:xfrm>
            <a:off x="261938" y="5231465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‘Boat’ is the odd one out.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0918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DE8BA2-B45F-42F9-A64F-761F966E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1B2D5-1E05-4A9E-8267-A67A5BD5FD00}"/>
              </a:ext>
            </a:extLst>
          </p:cNvPr>
          <p:cNvSpPr txBox="1"/>
          <p:nvPr/>
        </p:nvSpPr>
        <p:spPr>
          <a:xfrm>
            <a:off x="1614467" y="2736000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Now that we are ready to move on, we can learn about singular nouns.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4120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9464CF-927A-49B0-9310-F8AD9814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CBCE04-007D-4FFE-9A15-6F3FDDF1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95699"/>
              </p:ext>
            </p:extLst>
          </p:nvPr>
        </p:nvGraphicFramePr>
        <p:xfrm>
          <a:off x="577724" y="1207576"/>
          <a:ext cx="11016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8026092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30471296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8873898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65449374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80417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57043308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3087064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animal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91599"/>
                  </a:ext>
                </a:extLst>
              </a:tr>
              <a:tr h="3240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girl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man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baby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teacher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runner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cat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worm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bird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fish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snake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village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countryside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farm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town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book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tree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spoon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chair</a:t>
                      </a:r>
                    </a:p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620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E1404C-0C8A-4FB5-B8D2-1E1CC51109F4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common noun is a naming word for a type of person, animal, place or thing.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9208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E7363A-70B3-4D52-A0AB-F7AB666A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CBCE04-007D-4FFE-9A15-6F3FDDF1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85669"/>
              </p:ext>
            </p:extLst>
          </p:nvPr>
        </p:nvGraphicFramePr>
        <p:xfrm>
          <a:off x="577724" y="1207576"/>
          <a:ext cx="11016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8026092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30471296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8873898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65449374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80417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57043308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3087064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animal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91599"/>
                  </a:ext>
                </a:extLst>
              </a:tr>
              <a:tr h="3240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M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ax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E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mma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M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rs </a:t>
                      </a:r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S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mith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U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ncle </a:t>
                      </a:r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T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ed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K</a:t>
                      </a:r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ing</a:t>
                      </a:r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 H</a:t>
                      </a:r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enry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S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pot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P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atch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N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emo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R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over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R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ocky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L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ondon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S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cotland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S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pain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A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frica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M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ars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M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onday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M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arch</a:t>
                      </a:r>
                      <a:br>
                        <a:rPr lang="en-GB" sz="4200" dirty="0">
                          <a:latin typeface="Eyfsnew" panose="02000503000000000000" pitchFamily="2" charset="0"/>
                        </a:rPr>
                      </a:br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C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hristmas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B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ig </a:t>
                      </a:r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B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en</a:t>
                      </a:r>
                    </a:p>
                    <a:p>
                      <a:pPr algn="l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L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ondon </a:t>
                      </a:r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E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ye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620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4A21EE-0E50-4842-A0F5-9C32A6F2DCFA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proper noun is the specific name of a particular person, animal, place or thing.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4FB76-BB29-4B13-B31B-A17A854C1474}"/>
              </a:ext>
            </a:extLst>
          </p:cNvPr>
          <p:cNvSpPr txBox="1"/>
          <p:nvPr/>
        </p:nvSpPr>
        <p:spPr>
          <a:xfrm>
            <a:off x="261938" y="5800716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Proper nouns begin with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capital letters.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2671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9C45D2-4B2D-4F6C-9A54-C7430285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A706082-CE8E-411F-B378-546B50762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04237"/>
              </p:ext>
            </p:extLst>
          </p:nvPr>
        </p:nvGraphicFramePr>
        <p:xfrm>
          <a:off x="1651853" y="966244"/>
          <a:ext cx="8658000" cy="46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86108966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1940740033"/>
                    </a:ext>
                  </a:extLst>
                </a:gridCol>
              </a:tblGrid>
              <a:tr h="720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Singular noun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Not a singular noun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6213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pirate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pirates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chick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chicks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castle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castles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721923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book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books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1636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1133B7-C4C0-476B-85C7-BA1A45506A39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singular noun is a naming word for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person, animal, place or thing.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5890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86144f90-c7b6-48d0-aae5-f5e9e48cc3df"/>
    <ds:schemaRef ds:uri="http://schemas.openxmlformats.org/package/2006/metadata/core-properties"/>
    <ds:schemaRef ds:uri="0f0ae0ff-29c4-4766-b250-c1a9bee8d43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F6E0AD3-B155-4B99-AACA-DB12C85A94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989</Words>
  <Application>Microsoft Office PowerPoint</Application>
  <PresentationFormat>Widescreen</PresentationFormat>
  <Paragraphs>264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Century Gothic</vt:lpstr>
      <vt:lpstr>Arial</vt:lpstr>
      <vt:lpstr>Century Gothic Bold</vt:lpstr>
      <vt:lpstr>Eyfsnew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30</cp:revision>
  <dcterms:created xsi:type="dcterms:W3CDTF">2021-10-18T12:07:58Z</dcterms:created>
  <dcterms:modified xsi:type="dcterms:W3CDTF">2022-04-11T10:13:12Z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