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05" r:id="rId5"/>
    <p:sldId id="421" r:id="rId6"/>
    <p:sldId id="307" r:id="rId7"/>
    <p:sldId id="308" r:id="rId8"/>
    <p:sldId id="444" r:id="rId9"/>
    <p:sldId id="309" r:id="rId10"/>
    <p:sldId id="405" r:id="rId11"/>
    <p:sldId id="445" r:id="rId12"/>
    <p:sldId id="448" r:id="rId13"/>
    <p:sldId id="383" r:id="rId14"/>
    <p:sldId id="455" r:id="rId15"/>
    <p:sldId id="446" r:id="rId16"/>
    <p:sldId id="447" r:id="rId17"/>
    <p:sldId id="423" r:id="rId18"/>
    <p:sldId id="449" r:id="rId19"/>
    <p:sldId id="319" r:id="rId20"/>
    <p:sldId id="411" r:id="rId21"/>
    <p:sldId id="450" r:id="rId22"/>
    <p:sldId id="439" r:id="rId23"/>
    <p:sldId id="453" r:id="rId24"/>
    <p:sldId id="454" r:id="rId25"/>
    <p:sldId id="327" r:id="rId26"/>
    <p:sldId id="434" r:id="rId27"/>
    <p:sldId id="456" r:id="rId28"/>
    <p:sldId id="437" r:id="rId29"/>
    <p:sldId id="457" r:id="rId30"/>
    <p:sldId id="440" r:id="rId31"/>
    <p:sldId id="458" r:id="rId32"/>
    <p:sldId id="459" r:id="rId33"/>
  </p:sldIdLst>
  <p:sldSz cx="12192000" cy="6858000"/>
  <p:notesSz cx="6858000" cy="9144000"/>
  <p:embeddedFontLs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Century Gothic Bold" panose="020B0702020202020204" pitchFamily="34" charset="0"/>
      <p:bold r:id="rId38"/>
    </p:embeddedFont>
    <p:embeddedFont>
      <p:font typeface="Eyfsnew" panose="02000503000000000000" pitchFamily="2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756"/>
    <a:srgbClr val="00B2CE"/>
    <a:srgbClr val="1D619C"/>
    <a:srgbClr val="706F6F"/>
    <a:srgbClr val="FAD8D6"/>
    <a:srgbClr val="5D3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57833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C47A8D-C9FF-FFB7-9922-DFBD72363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746D45-BCC1-6444-727A-62D0718813F8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Prefixes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622F0-2D6A-997A-518D-8B9EBD309737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Removing ‘un’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7773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D09BF3-DCE8-E760-2248-2BA5D87E5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A706082-CE8E-411F-B378-546B50762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62145"/>
              </p:ext>
            </p:extLst>
          </p:nvPr>
        </p:nvGraphicFramePr>
        <p:xfrm>
          <a:off x="3598225" y="1125000"/>
          <a:ext cx="5040000" cy="46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341421803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13395737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Negative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Positive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62134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unclean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clean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66478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unsafe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safe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50886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unhealthy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healthy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21923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unfriendly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friendly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636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E31313-97AC-828B-E014-28F200AF0AAB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Often, removing the ‘un’ prefix changes a negative word to a positive word.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5890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272CB4-2C98-9F83-D80A-B8286BBE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5076578-C840-40C2-869E-CCE4512AE37C}"/>
              </a:ext>
            </a:extLst>
          </p:cNvPr>
          <p:cNvSpPr txBox="1">
            <a:spLocks/>
          </p:cNvSpPr>
          <p:nvPr/>
        </p:nvSpPr>
        <p:spPr>
          <a:xfrm>
            <a:off x="261938" y="4718656"/>
            <a:ext cx="11712575" cy="8635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In this example, although the word ‘under’ begins with ‘un’, it cannot be removed because ‘der’ is not a word.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8EDDD-F63D-0472-1D8E-B86CDFD56410}"/>
              </a:ext>
            </a:extLst>
          </p:cNvPr>
          <p:cNvSpPr txBox="1"/>
          <p:nvPr/>
        </p:nvSpPr>
        <p:spPr>
          <a:xfrm>
            <a:off x="261938" y="329114"/>
            <a:ext cx="11712575" cy="27104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some other words that have ‘un’ at the beginning, but it cannot be removed.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Max is hiding </a:t>
            </a:r>
            <a:r>
              <a:rPr kumimoji="0" lang="en-GB" sz="4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under</a:t>
            </a: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 his blanket. </a:t>
            </a:r>
            <a:endParaRPr kumimoji="0" lang="en-GB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72566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459A8B-5A1E-4846-5414-36A42E63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AB8F01B-7959-4887-8141-FF6049A23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0492"/>
              </p:ext>
            </p:extLst>
          </p:nvPr>
        </p:nvGraphicFramePr>
        <p:xfrm>
          <a:off x="1686000" y="1104374"/>
          <a:ext cx="8820000" cy="44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341421803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327678275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13395737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unafraid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not lucky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6647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926037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unfair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not afraid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508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87657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unlucky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not fair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2192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33564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unfriendly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not friendly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8709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A06006-6A95-67F2-34F6-AE7C17CB0AF1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Match each word to its meaning.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66405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FD2B66-BD4B-B08B-8B73-635183E34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AB8F01B-7959-4887-8141-FF6049A23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92476"/>
              </p:ext>
            </p:extLst>
          </p:nvPr>
        </p:nvGraphicFramePr>
        <p:xfrm>
          <a:off x="1686000" y="1104374"/>
          <a:ext cx="8820000" cy="44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341421803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327678275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13395737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unafraid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not lucky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6647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926037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unfair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not afraid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508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87657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unlucky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not fair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2192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33564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unfriendly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not friendly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870935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FD83D8-819D-4F59-9663-9AE0349DBEA0}"/>
              </a:ext>
            </a:extLst>
          </p:cNvPr>
          <p:cNvCxnSpPr>
            <a:cxnSpLocks/>
          </p:cNvCxnSpPr>
          <p:nvPr/>
        </p:nvCxnSpPr>
        <p:spPr>
          <a:xfrm>
            <a:off x="4068566" y="1520575"/>
            <a:ext cx="3200068" cy="12628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FFD122-071B-46D3-8F27-BF10A76E95D8}"/>
              </a:ext>
            </a:extLst>
          </p:cNvPr>
          <p:cNvCxnSpPr>
            <a:cxnSpLocks/>
          </p:cNvCxnSpPr>
          <p:nvPr/>
        </p:nvCxnSpPr>
        <p:spPr>
          <a:xfrm>
            <a:off x="4068566" y="2702103"/>
            <a:ext cx="3200068" cy="1246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2A574-E0F6-4AEB-92D8-355E12DE2119}"/>
              </a:ext>
            </a:extLst>
          </p:cNvPr>
          <p:cNvCxnSpPr>
            <a:cxnSpLocks/>
          </p:cNvCxnSpPr>
          <p:nvPr/>
        </p:nvCxnSpPr>
        <p:spPr>
          <a:xfrm flipV="1">
            <a:off x="4068566" y="1520575"/>
            <a:ext cx="3200068" cy="2428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6F8A2-E3E4-47ED-A4D0-78B75E64EFD5}"/>
              </a:ext>
            </a:extLst>
          </p:cNvPr>
          <p:cNvCxnSpPr/>
          <p:nvPr/>
        </p:nvCxnSpPr>
        <p:spPr>
          <a:xfrm>
            <a:off x="4074489" y="5101285"/>
            <a:ext cx="31941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146AA1-F3E4-1C15-8E5A-ED61D1F6E686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Match each word to its meaning.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9080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EDF9BF-703D-EF79-BE85-AE7AC161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D121EE8-31ED-42FB-9162-3A2FD402B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23974"/>
              </p:ext>
            </p:extLst>
          </p:nvPr>
        </p:nvGraphicFramePr>
        <p:xfrm>
          <a:off x="1708225" y="1104374"/>
          <a:ext cx="8820000" cy="42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341421803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327678275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133957373"/>
                    </a:ext>
                  </a:extLst>
                </a:gridCol>
              </a:tblGrid>
              <a:tr h="900000">
                <a:tc gridSpan="2"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The opposite of unafraid.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66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9260379"/>
                  </a:ext>
                </a:extLst>
              </a:tr>
              <a:tr h="900000">
                <a:tc gridSpan="2"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The opposite of unpack.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5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876573"/>
                  </a:ext>
                </a:extLst>
              </a:tr>
              <a:tr h="900000">
                <a:tc gridSpan="2"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The opposite of unfinished.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219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335643"/>
                  </a:ext>
                </a:extLst>
              </a:tr>
              <a:tr h="900000">
                <a:tc gridSpan="2"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The opposite of untrue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8709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DD50A2-D572-B2F1-F77F-548C59F258F7}"/>
              </a:ext>
            </a:extLst>
          </p:cNvPr>
          <p:cNvSpPr txBox="1"/>
          <p:nvPr/>
        </p:nvSpPr>
        <p:spPr>
          <a:xfrm>
            <a:off x="261938" y="329114"/>
            <a:ext cx="11712575" cy="862287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Remove ‘un’ to find the words that match the clues.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12671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16D5CB-C4CC-3FEC-2CEE-8EF42FFC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D121EE8-31ED-42FB-9162-3A2FD402B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51011"/>
              </p:ext>
            </p:extLst>
          </p:nvPr>
        </p:nvGraphicFramePr>
        <p:xfrm>
          <a:off x="1708225" y="1104374"/>
          <a:ext cx="8820000" cy="42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341421803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327678275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133957373"/>
                    </a:ext>
                  </a:extLst>
                </a:gridCol>
              </a:tblGrid>
              <a:tr h="900000">
                <a:tc gridSpan="2"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The opposite of unafraid.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afraid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66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9260379"/>
                  </a:ext>
                </a:extLst>
              </a:tr>
              <a:tr h="900000">
                <a:tc gridSpan="2"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The opposite of unpack.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pack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5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876573"/>
                  </a:ext>
                </a:extLst>
              </a:tr>
              <a:tr h="900000">
                <a:tc gridSpan="2"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The opposite of unfinished.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finished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219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335643"/>
                  </a:ext>
                </a:extLst>
              </a:tr>
              <a:tr h="900000">
                <a:tc gridSpan="2"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The opposite of untrue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C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true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8709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81EBCB-B575-14AD-EA11-9EE5F257BA9D}"/>
              </a:ext>
            </a:extLst>
          </p:cNvPr>
          <p:cNvSpPr txBox="1"/>
          <p:nvPr/>
        </p:nvSpPr>
        <p:spPr>
          <a:xfrm>
            <a:off x="261938" y="329114"/>
            <a:ext cx="11712575" cy="862287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Remove ‘un’ to find the words that match the clues.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54371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B87380-E515-7025-F8E7-F4946A7E3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DE896D-A8A6-BD10-ABCC-61DED8932577}"/>
              </a:ext>
            </a:extLst>
          </p:cNvPr>
          <p:cNvSpPr txBox="1"/>
          <p:nvPr/>
        </p:nvSpPr>
        <p:spPr>
          <a:xfrm>
            <a:off x="1614000" y="2736000"/>
            <a:ext cx="8964000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have learnt about removing ‘un’, let’s apply our learning to some application and reasoning questions.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50396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3FA45C-E27D-A352-9B11-7DE19B291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3B8F1A4-57FA-401C-B751-AE365DA432B4}"/>
              </a:ext>
            </a:extLst>
          </p:cNvPr>
          <p:cNvSpPr txBox="1">
            <a:spLocks/>
          </p:cNvSpPr>
          <p:nvPr/>
        </p:nvSpPr>
        <p:spPr>
          <a:xfrm>
            <a:off x="1202904" y="4001544"/>
            <a:ext cx="4464174" cy="735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b="0" dirty="0">
                <a:latin typeface="Eyfsnew" panose="02000503000000000000" pitchFamily="2" charset="0"/>
              </a:rPr>
              <a:t>The candles are unlit.</a:t>
            </a:r>
            <a:endParaRPr lang="en-GB" sz="4200" b="0" dirty="0">
              <a:latin typeface="Eyfsnew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851AD-C0A4-5A17-B519-9485E9E258BA}"/>
              </a:ext>
            </a:extLst>
          </p:cNvPr>
          <p:cNvSpPr txBox="1"/>
          <p:nvPr/>
        </p:nvSpPr>
        <p:spPr>
          <a:xfrm>
            <a:off x="261938" y="329113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Remove ‘un’ to write a sentence to match the second image.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5054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983F30-8FA4-46C7-C05E-DCFFFE20D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3B8F1A4-57FA-401C-B751-AE365DA432B4}"/>
              </a:ext>
            </a:extLst>
          </p:cNvPr>
          <p:cNvSpPr txBox="1">
            <a:spLocks/>
          </p:cNvSpPr>
          <p:nvPr/>
        </p:nvSpPr>
        <p:spPr>
          <a:xfrm>
            <a:off x="1202904" y="4001544"/>
            <a:ext cx="4464174" cy="735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b="0" dirty="0">
                <a:latin typeface="Eyfsnew" panose="02000503000000000000" pitchFamily="2" charset="0"/>
              </a:rPr>
              <a:t>The candles are unlit.</a:t>
            </a:r>
            <a:endParaRPr lang="en-GB" sz="4200" b="0" dirty="0">
              <a:latin typeface="Eyfsnew" panose="02000503000000000000" pitchFamily="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AAC9A11-0F54-48E9-99D5-0DE926D40442}"/>
              </a:ext>
            </a:extLst>
          </p:cNvPr>
          <p:cNvSpPr txBox="1">
            <a:spLocks/>
          </p:cNvSpPr>
          <p:nvPr/>
        </p:nvSpPr>
        <p:spPr>
          <a:xfrm>
            <a:off x="6524924" y="4001544"/>
            <a:ext cx="4464174" cy="735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b="0" dirty="0">
                <a:solidFill>
                  <a:srgbClr val="F76756"/>
                </a:solidFill>
                <a:latin typeface="Eyfsnew" panose="02000503000000000000" pitchFamily="2" charset="0"/>
              </a:rPr>
              <a:t>The candles are lit.</a:t>
            </a:r>
            <a:endParaRPr lang="en-GB" sz="4200" b="0" dirty="0">
              <a:solidFill>
                <a:srgbClr val="F76756"/>
              </a:solidFill>
              <a:latin typeface="Eyfsnew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C49FB-B230-16C0-E969-0B746D2F8739}"/>
              </a:ext>
            </a:extLst>
          </p:cNvPr>
          <p:cNvSpPr txBox="1"/>
          <p:nvPr/>
        </p:nvSpPr>
        <p:spPr>
          <a:xfrm>
            <a:off x="261938" y="329113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Remove ‘un’ to write a sentence to match the second image.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10049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0DA62-A5C8-FE60-774F-E0712716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72704-20B0-49A8-B4C4-FA55DD4F766A}"/>
              </a:ext>
            </a:extLst>
          </p:cNvPr>
          <p:cNvSpPr txBox="1"/>
          <p:nvPr/>
        </p:nvSpPr>
        <p:spPr>
          <a:xfrm>
            <a:off x="4951682" y="1035070"/>
            <a:ext cx="148951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well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ill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unwell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sick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poorly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0FF35-0DDE-515A-E558-A0B33692D025}"/>
              </a:ext>
            </a:extLst>
          </p:cNvPr>
          <p:cNvSpPr txBox="1"/>
          <p:nvPr/>
        </p:nvSpPr>
        <p:spPr>
          <a:xfrm>
            <a:off x="261938" y="289357"/>
            <a:ext cx="11712575" cy="535531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 the odd one out in the list of words below.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your answer.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759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B6E236-1088-3F73-BAD1-09A031CD8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4212D-8C7C-D3D8-0502-BB6ED036B8DA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effectLst/>
                <a:latin typeface="Century Gothic" panose="020B0502020202020204" pitchFamily="34" charset="0"/>
              </a:rPr>
              <a:t>Key Information</a:t>
            </a:r>
            <a:endParaRPr lang="en-GB" sz="2800">
              <a:latin typeface="Century Gothic" panose="020B0502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C7E9804-FB44-469E-B553-F023B861FAE8}"/>
              </a:ext>
            </a:extLst>
          </p:cNvPr>
          <p:cNvSpPr txBox="1">
            <a:spLocks/>
          </p:cNvSpPr>
          <p:nvPr/>
        </p:nvSpPr>
        <p:spPr>
          <a:xfrm>
            <a:off x="854529" y="2473065"/>
            <a:ext cx="10482943" cy="19118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US" dirty="0">
                <a:solidFill>
                  <a:srgbClr val="1D619C"/>
                </a:solidFill>
                <a:latin typeface="+mj-lt"/>
              </a:rPr>
              <a:t>prefix </a:t>
            </a:r>
            <a:r>
              <a:rPr lang="en-US" dirty="0">
                <a:latin typeface="+mj-lt"/>
              </a:rPr>
              <a:t>is a letter or a group of letters which are added to the front of a word to change its meaning. For example: 're-' added to 'do' makes 'redo’.</a:t>
            </a:r>
          </a:p>
          <a:p>
            <a:endParaRPr lang="en-US" dirty="0">
              <a:latin typeface="+mj-lt"/>
            </a:endParaRPr>
          </a:p>
          <a:p>
            <a:r>
              <a:rPr lang="en-US" dirty="0"/>
              <a:t>The </a:t>
            </a:r>
            <a:r>
              <a:rPr lang="en-US" dirty="0">
                <a:solidFill>
                  <a:srgbClr val="1D619C"/>
                </a:solidFill>
              </a:rPr>
              <a:t>root word </a:t>
            </a:r>
            <a:r>
              <a:rPr lang="en-US" dirty="0"/>
              <a:t>is the base form of a word when it has not been changed in any way. For example: The root word of ‘playing’ is ‘play’.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73533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E53766-E0B3-F593-5B1D-32AAB9D33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394A02-C9AB-4033-9D7E-9E62858DD6C2}"/>
              </a:ext>
            </a:extLst>
          </p:cNvPr>
          <p:cNvSpPr txBox="1"/>
          <p:nvPr/>
        </p:nvSpPr>
        <p:spPr>
          <a:xfrm>
            <a:off x="4951682" y="1035070"/>
            <a:ext cx="148951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well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ill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unwell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sick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poorly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2B6FE-DCA7-C9EC-EECA-AC4F04BAEB50}"/>
              </a:ext>
            </a:extLst>
          </p:cNvPr>
          <p:cNvSpPr txBox="1"/>
          <p:nvPr/>
        </p:nvSpPr>
        <p:spPr>
          <a:xfrm>
            <a:off x="261938" y="289357"/>
            <a:ext cx="11712575" cy="59708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 the odd one out in the list of words below.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your answer.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odd one out is ‘well’ because...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41884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1EA2B9-D15F-3E20-9358-5D5F7576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3B188-E9A3-4D99-BBE6-77473257A9AB}"/>
              </a:ext>
            </a:extLst>
          </p:cNvPr>
          <p:cNvSpPr txBox="1"/>
          <p:nvPr/>
        </p:nvSpPr>
        <p:spPr>
          <a:xfrm>
            <a:off x="4951682" y="1035070"/>
            <a:ext cx="148951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well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ill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unwell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sick</a:t>
            </a:r>
            <a:br>
              <a:rPr lang="en-GB" sz="4200" dirty="0">
                <a:latin typeface="Eyfsnew" panose="02000503000000000000" pitchFamily="2" charset="0"/>
              </a:rPr>
            </a:br>
            <a:r>
              <a:rPr lang="en-GB" sz="4200" dirty="0">
                <a:latin typeface="Eyfsnew" panose="02000503000000000000" pitchFamily="2" charset="0"/>
              </a:rPr>
              <a:t>poorly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05D0D-BED1-3CBB-8A88-1179A0358D1E}"/>
              </a:ext>
            </a:extLst>
          </p:cNvPr>
          <p:cNvSpPr txBox="1"/>
          <p:nvPr/>
        </p:nvSpPr>
        <p:spPr>
          <a:xfrm>
            <a:off x="261938" y="289357"/>
            <a:ext cx="11712575" cy="62786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 the odd one out in the list of words below.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your answer.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odd one out is ‘well’ because ‘unwell’, ‘ill’, ‘poorly’ and ‘sick’ all have a similar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meaning. ‘Well’ means the opposite of ‘unwell’.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303893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31964-955B-5784-8201-C4E1B474F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CCD38A-2152-B9EC-87AD-9EEC5498C6F6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233249456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D9E736-2B34-AAE2-FCBB-00AC1A04B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728D42-9485-4607-9B3E-503C0820F94C}"/>
              </a:ext>
            </a:extLst>
          </p:cNvPr>
          <p:cNvSpPr/>
          <p:nvPr/>
        </p:nvSpPr>
        <p:spPr>
          <a:xfrm>
            <a:off x="1873703" y="849470"/>
            <a:ext cx="2586349" cy="763345"/>
          </a:xfrm>
          <a:prstGeom prst="roundRect">
            <a:avLst/>
          </a:prstGeom>
          <a:noFill/>
          <a:ln w="19050">
            <a:solidFill>
              <a:srgbClr val="C5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unfinished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FA616D-D9E8-4606-82D0-89D3CEBE2228}"/>
              </a:ext>
            </a:extLst>
          </p:cNvPr>
          <p:cNvSpPr/>
          <p:nvPr/>
        </p:nvSpPr>
        <p:spPr>
          <a:xfrm>
            <a:off x="1873703" y="2221834"/>
            <a:ext cx="2586349" cy="763345"/>
          </a:xfrm>
          <a:prstGeom prst="roundRect">
            <a:avLst/>
          </a:prstGeom>
          <a:noFill/>
          <a:ln w="19050">
            <a:solidFill>
              <a:srgbClr val="C5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unfriendly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F32BC7-45FA-4486-84A2-DD57170DB0BC}"/>
              </a:ext>
            </a:extLst>
          </p:cNvPr>
          <p:cNvSpPr/>
          <p:nvPr/>
        </p:nvSpPr>
        <p:spPr>
          <a:xfrm>
            <a:off x="1873703" y="3594198"/>
            <a:ext cx="2586349" cy="763345"/>
          </a:xfrm>
          <a:prstGeom prst="roundRect">
            <a:avLst/>
          </a:prstGeom>
          <a:noFill/>
          <a:ln w="19050">
            <a:solidFill>
              <a:srgbClr val="C5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unfit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09D89-8426-4CAF-BA8A-244BA4A996B6}"/>
              </a:ext>
            </a:extLst>
          </p:cNvPr>
          <p:cNvSpPr/>
          <p:nvPr/>
        </p:nvSpPr>
        <p:spPr>
          <a:xfrm>
            <a:off x="1873703" y="4966561"/>
            <a:ext cx="2586349" cy="763345"/>
          </a:xfrm>
          <a:prstGeom prst="roundRect">
            <a:avLst/>
          </a:prstGeom>
          <a:noFill/>
          <a:ln w="19050">
            <a:solidFill>
              <a:srgbClr val="C5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unfair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6961C1-20E7-4BF9-A3EE-804CA94DB84C}"/>
              </a:ext>
            </a:extLst>
          </p:cNvPr>
          <p:cNvSpPr/>
          <p:nvPr/>
        </p:nvSpPr>
        <p:spPr>
          <a:xfrm>
            <a:off x="7558654" y="849470"/>
            <a:ext cx="2586349" cy="763345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friendly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A2A235F-4EB7-4772-97A5-712BC88FFA53}"/>
              </a:ext>
            </a:extLst>
          </p:cNvPr>
          <p:cNvSpPr/>
          <p:nvPr/>
        </p:nvSpPr>
        <p:spPr>
          <a:xfrm>
            <a:off x="7558654" y="3594198"/>
            <a:ext cx="2586349" cy="763345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fair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964073-3A54-48AD-A63D-D078E570930D}"/>
              </a:ext>
            </a:extLst>
          </p:cNvPr>
          <p:cNvSpPr/>
          <p:nvPr/>
        </p:nvSpPr>
        <p:spPr>
          <a:xfrm>
            <a:off x="7558654" y="2221834"/>
            <a:ext cx="2586349" cy="763345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finished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C096937-402B-4AA2-9826-08196767A02D}"/>
              </a:ext>
            </a:extLst>
          </p:cNvPr>
          <p:cNvSpPr/>
          <p:nvPr/>
        </p:nvSpPr>
        <p:spPr>
          <a:xfrm>
            <a:off x="7558654" y="4966561"/>
            <a:ext cx="2586349" cy="763345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ACB67-2327-DA42-39E2-B3059606A10A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D8F38-2A07-3089-6E7A-24FD113E5D5F}"/>
              </a:ext>
            </a:extLst>
          </p:cNvPr>
          <p:cNvSpPr txBox="1"/>
          <p:nvPr/>
        </p:nvSpPr>
        <p:spPr>
          <a:xfrm>
            <a:off x="239712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Remove ‘un’ from the words on the left and match them to the new words.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86354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A0F56A-81CA-72B7-2509-14809AC0C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728D42-9485-4607-9B3E-503C0820F94C}"/>
              </a:ext>
            </a:extLst>
          </p:cNvPr>
          <p:cNvSpPr/>
          <p:nvPr/>
        </p:nvSpPr>
        <p:spPr>
          <a:xfrm>
            <a:off x="1873703" y="849470"/>
            <a:ext cx="2586349" cy="763345"/>
          </a:xfrm>
          <a:prstGeom prst="roundRect">
            <a:avLst/>
          </a:prstGeom>
          <a:noFill/>
          <a:ln w="19050">
            <a:solidFill>
              <a:srgbClr val="C5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unfinished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FA616D-D9E8-4606-82D0-89D3CEBE2228}"/>
              </a:ext>
            </a:extLst>
          </p:cNvPr>
          <p:cNvSpPr/>
          <p:nvPr/>
        </p:nvSpPr>
        <p:spPr>
          <a:xfrm>
            <a:off x="1873703" y="2221834"/>
            <a:ext cx="2586349" cy="763345"/>
          </a:xfrm>
          <a:prstGeom prst="roundRect">
            <a:avLst/>
          </a:prstGeom>
          <a:noFill/>
          <a:ln w="19050">
            <a:solidFill>
              <a:srgbClr val="C5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unfriendly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F32BC7-45FA-4486-84A2-DD57170DB0BC}"/>
              </a:ext>
            </a:extLst>
          </p:cNvPr>
          <p:cNvSpPr/>
          <p:nvPr/>
        </p:nvSpPr>
        <p:spPr>
          <a:xfrm>
            <a:off x="1873703" y="3594198"/>
            <a:ext cx="2586349" cy="763345"/>
          </a:xfrm>
          <a:prstGeom prst="roundRect">
            <a:avLst/>
          </a:prstGeom>
          <a:noFill/>
          <a:ln w="19050">
            <a:solidFill>
              <a:srgbClr val="C5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unfit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09D89-8426-4CAF-BA8A-244BA4A996B6}"/>
              </a:ext>
            </a:extLst>
          </p:cNvPr>
          <p:cNvSpPr/>
          <p:nvPr/>
        </p:nvSpPr>
        <p:spPr>
          <a:xfrm>
            <a:off x="1873703" y="4966561"/>
            <a:ext cx="2586349" cy="763345"/>
          </a:xfrm>
          <a:prstGeom prst="roundRect">
            <a:avLst/>
          </a:prstGeom>
          <a:noFill/>
          <a:ln w="19050">
            <a:solidFill>
              <a:srgbClr val="C5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unfair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6961C1-20E7-4BF9-A3EE-804CA94DB84C}"/>
              </a:ext>
            </a:extLst>
          </p:cNvPr>
          <p:cNvSpPr/>
          <p:nvPr/>
        </p:nvSpPr>
        <p:spPr>
          <a:xfrm>
            <a:off x="7558654" y="849470"/>
            <a:ext cx="2586349" cy="763345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friendly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A2A235F-4EB7-4772-97A5-712BC88FFA53}"/>
              </a:ext>
            </a:extLst>
          </p:cNvPr>
          <p:cNvSpPr/>
          <p:nvPr/>
        </p:nvSpPr>
        <p:spPr>
          <a:xfrm>
            <a:off x="7558654" y="3594198"/>
            <a:ext cx="2586349" cy="763345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fair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964073-3A54-48AD-A63D-D078E570930D}"/>
              </a:ext>
            </a:extLst>
          </p:cNvPr>
          <p:cNvSpPr/>
          <p:nvPr/>
        </p:nvSpPr>
        <p:spPr>
          <a:xfrm>
            <a:off x="7558654" y="2221834"/>
            <a:ext cx="2586349" cy="763345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finished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C096937-402B-4AA2-9826-08196767A02D}"/>
              </a:ext>
            </a:extLst>
          </p:cNvPr>
          <p:cNvSpPr/>
          <p:nvPr/>
        </p:nvSpPr>
        <p:spPr>
          <a:xfrm>
            <a:off x="7558654" y="4966561"/>
            <a:ext cx="2586349" cy="763345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fit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4DE8A3-E492-4AAB-8920-121A9ED9D361}"/>
              </a:ext>
            </a:extLst>
          </p:cNvPr>
          <p:cNvCxnSpPr>
            <a:stCxn id="11" idx="3"/>
            <a:endCxn id="19" idx="1"/>
          </p:cNvCxnSpPr>
          <p:nvPr/>
        </p:nvCxnSpPr>
        <p:spPr>
          <a:xfrm>
            <a:off x="4460052" y="1231143"/>
            <a:ext cx="3098602" cy="13723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DEB4F4-F497-47A9-9777-F8D6480A1782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4460052" y="1231143"/>
            <a:ext cx="3098602" cy="13723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1A90A-3A1C-472F-B7B2-1B8E84F7C038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>
            <a:off x="4460052" y="3975871"/>
            <a:ext cx="3098602" cy="13723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08720B-8381-4143-89FB-2AAC4EE0F7C9}"/>
              </a:ext>
            </a:extLst>
          </p:cNvPr>
          <p:cNvCxnSpPr>
            <a:stCxn id="16" idx="3"/>
            <a:endCxn id="18" idx="1"/>
          </p:cNvCxnSpPr>
          <p:nvPr/>
        </p:nvCxnSpPr>
        <p:spPr>
          <a:xfrm flipV="1">
            <a:off x="4460052" y="3975871"/>
            <a:ext cx="3098602" cy="13723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BC6595-9AAE-2A53-6D22-CC738A144B13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E3625-6C48-CE3F-CCCB-67048F8C17BB}"/>
              </a:ext>
            </a:extLst>
          </p:cNvPr>
          <p:cNvSpPr txBox="1"/>
          <p:nvPr/>
        </p:nvSpPr>
        <p:spPr>
          <a:xfrm>
            <a:off x="239712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Remove ‘un’ from the words on the left and match them to the new words.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46789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C1DAC-F1D4-DD0D-C2DA-679C0BD2F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B8B599-D848-4D1B-95E7-6C228E18DDBC}"/>
              </a:ext>
            </a:extLst>
          </p:cNvPr>
          <p:cNvSpPr/>
          <p:nvPr/>
        </p:nvSpPr>
        <p:spPr>
          <a:xfrm>
            <a:off x="1832607" y="1456067"/>
            <a:ext cx="2586349" cy="763345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unafraid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D19446-BF60-4AA8-9037-86AF7C82E6E7}"/>
              </a:ext>
            </a:extLst>
          </p:cNvPr>
          <p:cNvSpPr/>
          <p:nvPr/>
        </p:nvSpPr>
        <p:spPr>
          <a:xfrm>
            <a:off x="7773044" y="1456067"/>
            <a:ext cx="2586349" cy="763345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unwrap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8372095-8B29-4E51-8337-DBE6F43D61B0}"/>
              </a:ext>
            </a:extLst>
          </p:cNvPr>
          <p:cNvSpPr/>
          <p:nvPr/>
        </p:nvSpPr>
        <p:spPr>
          <a:xfrm>
            <a:off x="4802825" y="1456067"/>
            <a:ext cx="2586349" cy="763345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unpack</a:t>
            </a:r>
          </a:p>
        </p:txBody>
      </p:sp>
      <p:graphicFrame>
        <p:nvGraphicFramePr>
          <p:cNvPr id="17" name="Table 18">
            <a:extLst>
              <a:ext uri="{FF2B5EF4-FFF2-40B4-BE49-F238E27FC236}">
                <a16:creationId xmlns:a16="http://schemas.microsoft.com/office/drawing/2014/main" id="{1AF1C22E-88C0-4C58-A31C-BD6585ADB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66127"/>
              </p:ext>
            </p:extLst>
          </p:nvPr>
        </p:nvGraphicFramePr>
        <p:xfrm>
          <a:off x="239711" y="2758792"/>
          <a:ext cx="11596117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6117">
                  <a:extLst>
                    <a:ext uri="{9D8B030D-6E8A-4147-A177-3AD203B41FA5}">
                      <a16:colId xmlns:a16="http://schemas.microsoft.com/office/drawing/2014/main" val="3747519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Mum is                   of spiders.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478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551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I will                  the birthday presents.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0980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772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I need to                  my school bag.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599775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60C314E-6BC5-40C0-A163-1F48A56F8796}"/>
              </a:ext>
            </a:extLst>
          </p:cNvPr>
          <p:cNvSpPr txBox="1"/>
          <p:nvPr/>
        </p:nvSpPr>
        <p:spPr>
          <a:xfrm>
            <a:off x="1574444" y="2929083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_____________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4BDC8D-99A2-4347-8077-E83537175E4E}"/>
              </a:ext>
            </a:extLst>
          </p:cNvPr>
          <p:cNvSpPr txBox="1"/>
          <p:nvPr/>
        </p:nvSpPr>
        <p:spPr>
          <a:xfrm>
            <a:off x="1347604" y="4060777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_____________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F9350E-D2DC-4667-8B58-176E40378F7D}"/>
              </a:ext>
            </a:extLst>
          </p:cNvPr>
          <p:cNvSpPr txBox="1"/>
          <p:nvPr/>
        </p:nvSpPr>
        <p:spPr>
          <a:xfrm>
            <a:off x="2107441" y="5155103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A0752-9FDD-1610-90B0-039D2578C90B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CD1D0-5454-9487-B92D-0D03A8194F59}"/>
              </a:ext>
            </a:extLst>
          </p:cNvPr>
          <p:cNvSpPr txBox="1"/>
          <p:nvPr/>
        </p:nvSpPr>
        <p:spPr>
          <a:xfrm>
            <a:off x="239712" y="289357"/>
            <a:ext cx="11712575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Remove ‘un’ from the words below and use the new words to complete the sentences.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90697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40EBD6-2FBD-178D-877F-456EF0F1E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17" name="Table 18">
            <a:extLst>
              <a:ext uri="{FF2B5EF4-FFF2-40B4-BE49-F238E27FC236}">
                <a16:creationId xmlns:a16="http://schemas.microsoft.com/office/drawing/2014/main" id="{1AF1C22E-88C0-4C58-A31C-BD6585ADB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15667"/>
              </p:ext>
            </p:extLst>
          </p:nvPr>
        </p:nvGraphicFramePr>
        <p:xfrm>
          <a:off x="239711" y="2758792"/>
          <a:ext cx="11596117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6117">
                  <a:extLst>
                    <a:ext uri="{9D8B030D-6E8A-4147-A177-3AD203B41FA5}">
                      <a16:colId xmlns:a16="http://schemas.microsoft.com/office/drawing/2014/main" val="3747519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Mum is 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afraid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 of spiders.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478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551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I will 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wrap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 the birthday presents.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0980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0" dirty="0">
                        <a:latin typeface="Eyfsnew" panose="020005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772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I need to 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pack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 my school bag.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5997755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A91420-D4A0-5CF3-17DD-AE5B7EBF1BC7}"/>
              </a:ext>
            </a:extLst>
          </p:cNvPr>
          <p:cNvSpPr/>
          <p:nvPr/>
        </p:nvSpPr>
        <p:spPr>
          <a:xfrm>
            <a:off x="1832607" y="1456067"/>
            <a:ext cx="2586349" cy="763345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unafraid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350369-E06B-54D3-76E8-F270794A6C6D}"/>
              </a:ext>
            </a:extLst>
          </p:cNvPr>
          <p:cNvSpPr/>
          <p:nvPr/>
        </p:nvSpPr>
        <p:spPr>
          <a:xfrm>
            <a:off x="7773044" y="1456067"/>
            <a:ext cx="2586349" cy="763345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unwrap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4381E4-C6B7-2978-F679-89EA91757ACF}"/>
              </a:ext>
            </a:extLst>
          </p:cNvPr>
          <p:cNvSpPr/>
          <p:nvPr/>
        </p:nvSpPr>
        <p:spPr>
          <a:xfrm>
            <a:off x="4802825" y="1456067"/>
            <a:ext cx="2586349" cy="763345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unpack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5AB81-9AA5-5A4A-A8E3-6C6AC50A0E5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3180A-A92D-2F94-0A9C-478FF04B24D0}"/>
              </a:ext>
            </a:extLst>
          </p:cNvPr>
          <p:cNvSpPr txBox="1"/>
          <p:nvPr/>
        </p:nvSpPr>
        <p:spPr>
          <a:xfrm>
            <a:off x="239712" y="289357"/>
            <a:ext cx="11712575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Remove ‘un’ from the words below and use the new words to complete the sentences.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346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7E33C8-5A46-DDF0-B352-D1FD213F6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1AD1DC2-B3A0-4CBE-8ED6-75CE14CE9B9A}"/>
              </a:ext>
            </a:extLst>
          </p:cNvPr>
          <p:cNvSpPr/>
          <p:nvPr/>
        </p:nvSpPr>
        <p:spPr>
          <a:xfrm flipH="1">
            <a:off x="2384970" y="2180491"/>
            <a:ext cx="5985305" cy="1497299"/>
          </a:xfrm>
          <a:prstGeom prst="wedgeRoundRectCallout">
            <a:avLst>
              <a:gd name="adj1" fmla="val 59460"/>
              <a:gd name="adj2" fmla="val 26235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72000" rtlCol="0" anchor="ctr"/>
          <a:lstStyle/>
          <a:p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If you remove ‘un’ from ‘uncle’, you get the word ‘</a:t>
            </a:r>
            <a:r>
              <a:rPr lang="en-GB" sz="4200" dirty="0" err="1">
                <a:solidFill>
                  <a:schemeClr val="tx1"/>
                </a:solidFill>
                <a:latin typeface="Eyfsnew" panose="02000503000000000000" pitchFamily="2" charset="0"/>
              </a:rPr>
              <a:t>cle</a:t>
            </a:r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’.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D612B-876C-3D4C-3ABA-0C0EAF0BF30B}"/>
              </a:ext>
            </a:extLst>
          </p:cNvPr>
          <p:cNvSpPr txBox="1"/>
          <p:nvPr/>
        </p:nvSpPr>
        <p:spPr>
          <a:xfrm>
            <a:off x="261938" y="289357"/>
            <a:ext cx="11712575" cy="51398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Amani is removing the prefix from words beginning with ‘un’.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says,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Amani correct? Explain your answer.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B1248-4672-E4E2-7617-95960BE194F6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53578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02B0EC-100D-D5FD-3C3B-19C7398DF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EE8E12D-9380-AF55-DA3C-C3FE421E5D28}"/>
              </a:ext>
            </a:extLst>
          </p:cNvPr>
          <p:cNvSpPr/>
          <p:nvPr/>
        </p:nvSpPr>
        <p:spPr>
          <a:xfrm flipH="1">
            <a:off x="2384970" y="2180491"/>
            <a:ext cx="5985305" cy="1497299"/>
          </a:xfrm>
          <a:prstGeom prst="wedgeRoundRectCallout">
            <a:avLst>
              <a:gd name="adj1" fmla="val 59460"/>
              <a:gd name="adj2" fmla="val 26235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72000" rtlCol="0" anchor="ctr"/>
          <a:lstStyle/>
          <a:p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If you remove ‘un’ from ‘uncle’, you get the word ‘</a:t>
            </a:r>
            <a:r>
              <a:rPr lang="en-GB" sz="4200" dirty="0" err="1">
                <a:solidFill>
                  <a:schemeClr val="tx1"/>
                </a:solidFill>
                <a:latin typeface="Eyfsnew" panose="02000503000000000000" pitchFamily="2" charset="0"/>
              </a:rPr>
              <a:t>cle</a:t>
            </a:r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’.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0B9D4-95FB-FFE3-88F7-DE274DAF37DA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F432F-40E7-C49A-2AD8-626A33A2357A}"/>
              </a:ext>
            </a:extLst>
          </p:cNvPr>
          <p:cNvSpPr txBox="1"/>
          <p:nvPr/>
        </p:nvSpPr>
        <p:spPr>
          <a:xfrm>
            <a:off x="261938" y="289357"/>
            <a:ext cx="11712575" cy="54476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Amani is removing the prefix from words beginning with ‘un’.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says,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Amani correct? Explain your answer.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Amani is incorrect because...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300393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B938F9-4B58-B81A-0C5E-979B930AD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B2EA5F9-E714-0F8C-279F-1962A04E9D8B}"/>
              </a:ext>
            </a:extLst>
          </p:cNvPr>
          <p:cNvSpPr/>
          <p:nvPr/>
        </p:nvSpPr>
        <p:spPr>
          <a:xfrm flipH="1">
            <a:off x="2384970" y="2180491"/>
            <a:ext cx="5985305" cy="1497299"/>
          </a:xfrm>
          <a:prstGeom prst="wedgeRoundRectCallout">
            <a:avLst>
              <a:gd name="adj1" fmla="val 59460"/>
              <a:gd name="adj2" fmla="val 26235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72000" rtlCol="0" anchor="ctr"/>
          <a:lstStyle/>
          <a:p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If you remove ‘un’ from ‘uncle’, you get the word ‘</a:t>
            </a:r>
            <a:r>
              <a:rPr lang="en-GB" sz="4200" dirty="0" err="1">
                <a:solidFill>
                  <a:schemeClr val="tx1"/>
                </a:solidFill>
                <a:latin typeface="Eyfsnew" panose="02000503000000000000" pitchFamily="2" charset="0"/>
              </a:rPr>
              <a:t>cle</a:t>
            </a:r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’.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8515-A9FE-69BC-6527-37CBE4ED44B8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600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Amani is removing the prefix from words beginning with ‘un’.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000" dirty="0">
                <a:solidFill>
                  <a:prstClr val="black"/>
                </a:solidFill>
              </a:rPr>
              <a:t>She says, 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000" dirty="0">
                <a:solidFill>
                  <a:prstClr val="black"/>
                </a:solidFill>
              </a:rPr>
              <a:t>Is Amani correct? Explain your answer.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Amani is incorrect because ‘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is not a word. You cannot remove ‘un’ from the word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76756"/>
                </a:solidFill>
              </a:rPr>
              <a:t>‘uncle’.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F1C57-29AF-5471-C925-A1D7018E1A93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97880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1826EE-F521-093E-6F12-5D813B9E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20DC1-04C7-7814-4EEB-5EFBE87ABC4F}"/>
              </a:ext>
            </a:extLst>
          </p:cNvPr>
          <p:cNvSpPr txBox="1"/>
          <p:nvPr/>
        </p:nvSpPr>
        <p:spPr>
          <a:xfrm>
            <a:off x="1614000" y="2736000"/>
            <a:ext cx="8964000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Let’s start with a question about using capital letters and full stops, which is linked to the new learning later in this lesson.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85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2B7A04-E45E-0445-D792-E8E67D067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1BE211-D879-4442-AA9E-3AD297560C45}"/>
              </a:ext>
            </a:extLst>
          </p:cNvPr>
          <p:cNvSpPr txBox="1"/>
          <p:nvPr/>
        </p:nvSpPr>
        <p:spPr>
          <a:xfrm>
            <a:off x="3074257" y="2597846"/>
            <a:ext cx="7877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the baby wants to get out of the cot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D085B-F9D5-3AE4-0C6D-9AE913C87486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Punctuate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956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D253E-25AC-CBBE-B2DB-7C0B4BAE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C979B0F-D8BD-4F37-9850-C1FE101C3AF0}"/>
              </a:ext>
            </a:extLst>
          </p:cNvPr>
          <p:cNvSpPr txBox="1">
            <a:spLocks/>
          </p:cNvSpPr>
          <p:nvPr/>
        </p:nvSpPr>
        <p:spPr>
          <a:xfrm>
            <a:off x="261938" y="5195155"/>
            <a:ext cx="11712575" cy="735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entury Gothic Bold" panose="020B0702020202020204" pitchFamily="34" charset="0"/>
              </a:rPr>
              <a:t>Sentences begin with a capital letter and end with a punctuation mark, like a full stop.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DCF0A-5E0F-ED32-8A96-840115CE5464}"/>
              </a:ext>
            </a:extLst>
          </p:cNvPr>
          <p:cNvSpPr txBox="1"/>
          <p:nvPr/>
        </p:nvSpPr>
        <p:spPr>
          <a:xfrm>
            <a:off x="3074257" y="2597846"/>
            <a:ext cx="7877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T</a:t>
            </a:r>
            <a:r>
              <a:rPr lang="en-GB" sz="4200" dirty="0">
                <a:latin typeface="Eyfsnew" panose="02000503000000000000" pitchFamily="2" charset="0"/>
              </a:rPr>
              <a:t>he baby wants to get out of the cot</a:t>
            </a:r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F6BCA-7B75-A433-A8C8-C8245C60D938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Punctuate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7827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10E02-C735-99B9-1241-1413DF96D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E8183-00D8-D91F-F25C-2A1CB05A0142}"/>
              </a:ext>
            </a:extLst>
          </p:cNvPr>
          <p:cNvSpPr txBox="1"/>
          <p:nvPr/>
        </p:nvSpPr>
        <p:spPr>
          <a:xfrm>
            <a:off x="1614467" y="2736000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Now that we are ready to move on, we can learn about removing ‘un’.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94120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1537E4-B817-7FC1-2FD8-0A010FBD7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B34343-2D22-4BA2-0614-2C50E484A7A3}"/>
              </a:ext>
            </a:extLst>
          </p:cNvPr>
          <p:cNvSpPr txBox="1"/>
          <p:nvPr/>
        </p:nvSpPr>
        <p:spPr>
          <a:xfrm>
            <a:off x="802749" y="4411640"/>
            <a:ext cx="2211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un</a:t>
            </a:r>
            <a:r>
              <a:rPr lang="en-GB" sz="4200" dirty="0">
                <a:latin typeface="Eyfsnew" panose="02000503000000000000" pitchFamily="2" charset="0"/>
              </a:rPr>
              <a:t>happy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BBA3C-6AA7-30D7-9956-5B281845A00F}"/>
              </a:ext>
            </a:extLst>
          </p:cNvPr>
          <p:cNvSpPr txBox="1"/>
          <p:nvPr/>
        </p:nvSpPr>
        <p:spPr>
          <a:xfrm>
            <a:off x="5044673" y="4411640"/>
            <a:ext cx="2211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un</a:t>
            </a:r>
            <a:r>
              <a:rPr lang="en-GB" sz="4200" dirty="0">
                <a:latin typeface="Eyfsnew" panose="02000503000000000000" pitchFamily="2" charset="0"/>
              </a:rPr>
              <a:t>well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488B55-38E3-157A-DBA0-878C27CE11E8}"/>
              </a:ext>
            </a:extLst>
          </p:cNvPr>
          <p:cNvSpPr txBox="1"/>
          <p:nvPr/>
        </p:nvSpPr>
        <p:spPr>
          <a:xfrm>
            <a:off x="9286598" y="4411640"/>
            <a:ext cx="2211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un</a:t>
            </a:r>
            <a:r>
              <a:rPr lang="en-GB" sz="4200" dirty="0">
                <a:latin typeface="Eyfsnew" panose="02000503000000000000" pitchFamily="2" charset="0"/>
              </a:rPr>
              <a:t>kind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C70F6-EF69-CF57-90D4-9DB73881BB8E}"/>
              </a:ext>
            </a:extLst>
          </p:cNvPr>
          <p:cNvSpPr txBox="1"/>
          <p:nvPr/>
        </p:nvSpPr>
        <p:spPr>
          <a:xfrm>
            <a:off x="261938" y="329114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prefix is a letter or a group of letters which are added to the front of a word. ‘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’ is an example of a prefix.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9208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D56342-8885-CFFA-0D30-DA95AE13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558715-3821-47E5-9C2B-8D8B47EB2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3763"/>
              </p:ext>
            </p:extLst>
          </p:nvPr>
        </p:nvGraphicFramePr>
        <p:xfrm>
          <a:off x="732000" y="1082108"/>
          <a:ext cx="10728000" cy="368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4000">
                  <a:extLst>
                    <a:ext uri="{9D8B030D-6E8A-4147-A177-3AD203B41FA5}">
                      <a16:colId xmlns:a16="http://schemas.microsoft.com/office/drawing/2014/main" val="3421563481"/>
                    </a:ext>
                  </a:extLst>
                </a:gridCol>
                <a:gridCol w="5364000">
                  <a:extLst>
                    <a:ext uri="{9D8B030D-6E8A-4147-A177-3AD203B41FA5}">
                      <a16:colId xmlns:a16="http://schemas.microsoft.com/office/drawing/2014/main" val="1399125132"/>
                    </a:ext>
                  </a:extLst>
                </a:gridCol>
              </a:tblGrid>
              <a:tr h="295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54351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00B2CE"/>
                          </a:solidFill>
                          <a:latin typeface="Eyfsnew" panose="02000503000000000000" pitchFamily="2" charset="0"/>
                        </a:rPr>
                        <a:t>un</a:t>
                      </a:r>
                      <a:r>
                        <a:rPr lang="en-GB" sz="420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tidy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latin typeface="Eyfsnew" panose="02000503000000000000" pitchFamily="2" charset="0"/>
                        </a:rPr>
                        <a:t>tidy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1612590"/>
                  </a:ext>
                </a:extLst>
              </a:tr>
            </a:tbl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CBAE295-F195-449D-A696-C23D68260277}"/>
              </a:ext>
            </a:extLst>
          </p:cNvPr>
          <p:cNvSpPr txBox="1">
            <a:spLocks/>
          </p:cNvSpPr>
          <p:nvPr/>
        </p:nvSpPr>
        <p:spPr>
          <a:xfrm>
            <a:off x="261938" y="5133202"/>
            <a:ext cx="11712575" cy="735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entury Gothic Bold" panose="020B0702020202020204" pitchFamily="34" charset="0"/>
              </a:rPr>
              <a:t>‘</a:t>
            </a:r>
            <a:r>
              <a:rPr lang="en-US" sz="2000" dirty="0">
                <a:solidFill>
                  <a:srgbClr val="00B2CE"/>
                </a:solidFill>
                <a:latin typeface="Century Gothic Bold" panose="020B0702020202020204" pitchFamily="34" charset="0"/>
              </a:rPr>
              <a:t>Un</a:t>
            </a:r>
            <a:r>
              <a:rPr lang="en-US" sz="2000" dirty="0">
                <a:latin typeface="Century Gothic Bold" panose="020B0702020202020204" pitchFamily="34" charset="0"/>
              </a:rPr>
              <a:t>’ means not. The first bedroom is not tidy, but the second bedroom is tidy.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46764-F6DC-8D19-0C6B-FCB048C6B5C6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prefix changes the meaning of a root word.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77465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CB5F35-3C79-D8DB-3520-AD0B6CB2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FC7AD59-8303-4027-B287-4CA0A594A981}"/>
              </a:ext>
            </a:extLst>
          </p:cNvPr>
          <p:cNvSpPr/>
          <p:nvPr/>
        </p:nvSpPr>
        <p:spPr>
          <a:xfrm>
            <a:off x="5541195" y="2034731"/>
            <a:ext cx="1109609" cy="307778"/>
          </a:xfrm>
          <a:prstGeom prst="rightArrow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131404D-F728-4128-8578-675FC507ABAB}"/>
              </a:ext>
            </a:extLst>
          </p:cNvPr>
          <p:cNvSpPr/>
          <p:nvPr/>
        </p:nvSpPr>
        <p:spPr>
          <a:xfrm>
            <a:off x="5541195" y="4361603"/>
            <a:ext cx="1109609" cy="307778"/>
          </a:xfrm>
          <a:prstGeom prst="rightArrow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A1127A-D621-4EDA-B9EA-331578A49E7A}"/>
              </a:ext>
            </a:extLst>
          </p:cNvPr>
          <p:cNvSpPr txBox="1"/>
          <p:nvPr/>
        </p:nvSpPr>
        <p:spPr>
          <a:xfrm>
            <a:off x="2752025" y="2538459"/>
            <a:ext cx="19351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unzipped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C9B6BC-A631-4D4C-A566-3E668AF692E3}"/>
              </a:ext>
            </a:extLst>
          </p:cNvPr>
          <p:cNvSpPr txBox="1"/>
          <p:nvPr/>
        </p:nvSpPr>
        <p:spPr>
          <a:xfrm>
            <a:off x="7715245" y="2538459"/>
            <a:ext cx="14590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zipped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1AF8D9-7727-4565-8424-F40100C34EB2}"/>
              </a:ext>
            </a:extLst>
          </p:cNvPr>
          <p:cNvSpPr txBox="1"/>
          <p:nvPr/>
        </p:nvSpPr>
        <p:spPr>
          <a:xfrm>
            <a:off x="2752025" y="5073069"/>
            <a:ext cx="19351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unlocked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F2127F-09C7-48AA-B9DA-CC61B82A17A4}"/>
              </a:ext>
            </a:extLst>
          </p:cNvPr>
          <p:cNvSpPr txBox="1"/>
          <p:nvPr/>
        </p:nvSpPr>
        <p:spPr>
          <a:xfrm>
            <a:off x="7715245" y="5073069"/>
            <a:ext cx="14590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locked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1A7FE-C497-EB20-A70F-B710B6B9F748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Removing the ‘un’ prefix from a word gives the new word an opposite meaning.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16948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D09122-8509-4DC8-8877-1E52BB616108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86144f90-c7b6-48d0-aae5-f5e9e48cc3df"/>
    <ds:schemaRef ds:uri="0f0ae0ff-29c4-4766-b250-c1a9bee8d430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AE1566-50D3-4052-B3B2-E25D3C6A1C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945</Words>
  <Application>Microsoft Office PowerPoint</Application>
  <PresentationFormat>Widescreen</PresentationFormat>
  <Paragraphs>262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Eyfsnew</vt:lpstr>
      <vt:lpstr>Arial</vt:lpstr>
      <vt:lpstr>Century Gothic</vt:lpstr>
      <vt:lpstr>Century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Nicola Dockerty</cp:lastModifiedBy>
  <cp:revision>33</cp:revision>
  <dcterms:created xsi:type="dcterms:W3CDTF">2021-10-18T12:07:58Z</dcterms:created>
  <dcterms:modified xsi:type="dcterms:W3CDTF">2022-05-04T12:17:40Z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