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8" r:id="rId5"/>
    <p:sldId id="256" r:id="rId6"/>
    <p:sldId id="391" r:id="rId7"/>
    <p:sldId id="390" r:id="rId8"/>
    <p:sldId id="361" r:id="rId9"/>
    <p:sldId id="392" r:id="rId10"/>
    <p:sldId id="360" r:id="rId11"/>
    <p:sldId id="409" r:id="rId12"/>
    <p:sldId id="394" r:id="rId13"/>
    <p:sldId id="395" r:id="rId14"/>
    <p:sldId id="396" r:id="rId15"/>
    <p:sldId id="410" r:id="rId16"/>
    <p:sldId id="398" r:id="rId17"/>
    <p:sldId id="411" r:id="rId18"/>
    <p:sldId id="386" r:id="rId19"/>
    <p:sldId id="402" r:id="rId20"/>
    <p:sldId id="406" r:id="rId21"/>
    <p:sldId id="407" r:id="rId22"/>
    <p:sldId id="412" r:id="rId23"/>
    <p:sldId id="400" r:id="rId24"/>
    <p:sldId id="404" r:id="rId25"/>
    <p:sldId id="40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1" d="100"/>
          <a:sy n="101" d="100"/>
        </p:scale>
        <p:origin x="942" y="102"/>
      </p:cViewPr>
      <p:guideLst/>
    </p:cSldViewPr>
  </p:slideViewPr>
  <p:notesTextViewPr>
    <p:cViewPr>
      <p:scale>
        <a:sx n="1" d="1"/>
        <a:sy n="1" d="1"/>
      </p:scale>
      <p:origin x="0" y="0"/>
    </p:cViewPr>
  </p:notesTextViewPr>
  <p:sorterViewPr>
    <p:cViewPr>
      <p:scale>
        <a:sx n="100" d="100"/>
        <a:sy n="100" d="100"/>
      </p:scale>
      <p:origin x="0" y="-26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925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08/06/2022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1G6.3"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classroomsecrets.co.uk/recognising-ing-ed-er-year-1-suffixes-free-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sp>
        <p:nvSpPr>
          <p:cNvPr id="11" name="TextBox 8">
            <a:extLst>
              <a:ext uri="{FF2B5EF4-FFF2-40B4-BE49-F238E27FC236}">
                <a16:creationId xmlns:a16="http://schemas.microsoft.com/office/drawing/2014/main" id="{E823E632-067E-4FD2-B67C-F1A52C9671C6}"/>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91FA54DD-D21A-B730-C998-054C64FA32E5}"/>
              </a:ext>
            </a:extLst>
          </p:cNvPr>
          <p:cNvPicPr>
            <a:picLocks noChangeAspect="1"/>
          </p:cNvPicPr>
          <p:nvPr/>
        </p:nvPicPr>
        <p:blipFill>
          <a:blip r:embed="rId4"/>
          <a:stretch>
            <a:fillRect/>
          </a:stretch>
        </p:blipFill>
        <p:spPr>
          <a:xfrm>
            <a:off x="0" y="0"/>
            <a:ext cx="9144000" cy="6857999"/>
          </a:xfrm>
          <a:prstGeom prst="rect">
            <a:avLst/>
          </a:prstGeom>
        </p:spPr>
      </p:pic>
    </p:spTree>
    <p:extLst>
      <p:ext uri="{BB962C8B-B14F-4D97-AF65-F5344CB8AC3E}">
        <p14:creationId xmlns:p14="http://schemas.microsoft.com/office/powerpoint/2010/main" val="2043205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 with a suffix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Lydia is </a:t>
            </a:r>
            <a:r>
              <a:rPr lang="en-GB" sz="2800" b="1" dirty="0">
                <a:solidFill>
                  <a:srgbClr val="FF0000"/>
                </a:solidFill>
                <a:latin typeface="Century Gothic" panose="020B0502020202020204" pitchFamily="34" charset="0"/>
              </a:rPr>
              <a:t>mending</a:t>
            </a:r>
            <a:r>
              <a:rPr lang="en-GB" sz="2800" b="1" dirty="0">
                <a:solidFill>
                  <a:schemeClr val="tx1"/>
                </a:solidFill>
                <a:latin typeface="Century Gothic" panose="020B0502020202020204" pitchFamily="34" charset="0"/>
              </a:rPr>
              <a:t> the bike.</a:t>
            </a: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8" name="Oval 7">
            <a:extLst>
              <a:ext uri="{FF2B5EF4-FFF2-40B4-BE49-F238E27FC236}">
                <a16:creationId xmlns:a16="http://schemas.microsoft.com/office/drawing/2014/main" id="{43106481-B291-4D97-BAEF-D3653D3B687E}"/>
              </a:ext>
            </a:extLst>
          </p:cNvPr>
          <p:cNvSpPr/>
          <p:nvPr/>
        </p:nvSpPr>
        <p:spPr>
          <a:xfrm>
            <a:off x="1677184" y="2890587"/>
            <a:ext cx="1652526" cy="7165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FAE7CBF1-4D30-59DC-2E71-3C218A4846D1}"/>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35398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words with the ‘-ed’ suffix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I brushed my teeth and then I got dressed.</a:t>
            </a: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DA333D97-EE1B-4FB9-CFC1-FF0260C5B8FA}"/>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76158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words with the ‘-ed’ suffix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I </a:t>
            </a:r>
            <a:r>
              <a:rPr lang="en-GB" sz="2800" b="1" u="sng" dirty="0">
                <a:solidFill>
                  <a:srgbClr val="FF0000"/>
                </a:solidFill>
                <a:latin typeface="Century Gothic" panose="020B0502020202020204" pitchFamily="34" charset="0"/>
              </a:rPr>
              <a:t>brushed</a:t>
            </a:r>
            <a:r>
              <a:rPr lang="en-GB" sz="2800" b="1" dirty="0">
                <a:solidFill>
                  <a:schemeClr val="tx1"/>
                </a:solidFill>
                <a:latin typeface="Century Gothic" panose="020B0502020202020204" pitchFamily="34" charset="0"/>
              </a:rPr>
              <a:t> my teeth and then I got </a:t>
            </a:r>
            <a:r>
              <a:rPr lang="en-GB" sz="2800" b="1" u="sng" dirty="0">
                <a:solidFill>
                  <a:srgbClr val="FF0000"/>
                </a:solidFill>
                <a:latin typeface="Century Gothic" panose="020B0502020202020204" pitchFamily="34" charset="0"/>
              </a:rPr>
              <a:t>dressed</a:t>
            </a:r>
            <a:r>
              <a:rPr lang="en-GB" sz="2800" b="1" dirty="0">
                <a:solidFill>
                  <a:schemeClr val="tx1"/>
                </a:solidFill>
                <a:latin typeface="Century Gothic" panose="020B0502020202020204" pitchFamily="34" charset="0"/>
              </a:rPr>
              <a:t>.</a:t>
            </a: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C14C819B-E2FA-73CD-FB24-951E5759649B}"/>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57861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correct word to complete the sentence below.</a:t>
            </a:r>
          </a:p>
          <a:p>
            <a:endParaRPr lang="en-GB" sz="2000" b="1" dirty="0">
              <a:solidFill>
                <a:schemeClr val="tx1"/>
              </a:solidFill>
              <a:latin typeface="Century Gothic" panose="020B0502020202020204" pitchFamily="34" charset="0"/>
            </a:endParaRPr>
          </a:p>
          <a:p>
            <a:r>
              <a:rPr lang="en-GB" sz="2800" b="1" spc="-300" dirty="0">
                <a:solidFill>
                  <a:schemeClr val="tx1"/>
                </a:solidFill>
                <a:latin typeface="Century Gothic" panose="020B0502020202020204" pitchFamily="34" charset="0"/>
              </a:rPr>
              <a:t>I  __________  </a:t>
            </a:r>
            <a:r>
              <a:rPr lang="en-GB" sz="2800" b="1" dirty="0">
                <a:solidFill>
                  <a:schemeClr val="tx1"/>
                </a:solidFill>
                <a:latin typeface="Century Gothic" panose="020B0502020202020204" pitchFamily="34" charset="0"/>
              </a:rPr>
              <a:t>the light off and went to sleep.</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3" name="Table 2">
            <a:extLst>
              <a:ext uri="{FF2B5EF4-FFF2-40B4-BE49-F238E27FC236}">
                <a16:creationId xmlns:a16="http://schemas.microsoft.com/office/drawing/2014/main" id="{917791CC-AC68-42F9-B675-39DCA7BF101A}"/>
              </a:ext>
            </a:extLst>
          </p:cNvPr>
          <p:cNvGraphicFramePr>
            <a:graphicFrameLocks noGrp="1"/>
          </p:cNvGraphicFramePr>
          <p:nvPr>
            <p:extLst>
              <p:ext uri="{D42A27DB-BD31-4B8C-83A1-F6EECF244321}">
                <p14:modId xmlns:p14="http://schemas.microsoft.com/office/powerpoint/2010/main" val="4186380822"/>
              </p:ext>
            </p:extLst>
          </p:nvPr>
        </p:nvGraphicFramePr>
        <p:xfrm>
          <a:off x="3385690" y="2526649"/>
          <a:ext cx="2372621" cy="1548720"/>
        </p:xfrm>
        <a:graphic>
          <a:graphicData uri="http://schemas.openxmlformats.org/drawingml/2006/table">
            <a:tbl>
              <a:tblPr firstRow="1" bandRow="1">
                <a:tableStyleId>{5940675A-B579-460E-94D1-54222C63F5DA}</a:tableStyleId>
              </a:tblPr>
              <a:tblGrid>
                <a:gridCol w="1976621">
                  <a:extLst>
                    <a:ext uri="{9D8B030D-6E8A-4147-A177-3AD203B41FA5}">
                      <a16:colId xmlns:a16="http://schemas.microsoft.com/office/drawing/2014/main" val="430053075"/>
                    </a:ext>
                  </a:extLst>
                </a:gridCol>
                <a:gridCol w="396000">
                  <a:extLst>
                    <a:ext uri="{9D8B030D-6E8A-4147-A177-3AD203B41FA5}">
                      <a16:colId xmlns:a16="http://schemas.microsoft.com/office/drawing/2014/main" val="1494618741"/>
                    </a:ext>
                  </a:extLst>
                </a:gridCol>
              </a:tblGrid>
              <a:tr h="360000">
                <a:tc>
                  <a:txBody>
                    <a:bodyPr/>
                    <a:lstStyle/>
                    <a:p>
                      <a:pPr algn="ctr"/>
                      <a:r>
                        <a:rPr lang="en-GB" sz="2000" b="1" dirty="0">
                          <a:latin typeface="Century Gothic" panose="020B0502020202020204" pitchFamily="34" charset="0"/>
                        </a:rPr>
                        <a:t>turning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346002955"/>
                  </a:ext>
                </a:extLst>
              </a:tr>
              <a:tr h="180000">
                <a:tc>
                  <a:txBody>
                    <a:bodyPr/>
                    <a:lstStyle/>
                    <a:p>
                      <a:pPr algn="ctr"/>
                      <a:endParaRPr lang="en-GB" sz="1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909127435"/>
                  </a:ext>
                </a:extLst>
              </a:tr>
              <a:tr h="360000">
                <a:tc>
                  <a:txBody>
                    <a:bodyPr/>
                    <a:lstStyle/>
                    <a:p>
                      <a:pPr algn="ctr"/>
                      <a:r>
                        <a:rPr lang="en-GB" sz="2000" b="1" dirty="0">
                          <a:latin typeface="Century Gothic" panose="020B0502020202020204" pitchFamily="34" charset="0"/>
                        </a:rPr>
                        <a:t>turner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296744653"/>
                  </a:ext>
                </a:extLst>
              </a:tr>
              <a:tr h="180000">
                <a:tc>
                  <a:txBody>
                    <a:bodyPr/>
                    <a:lstStyle/>
                    <a:p>
                      <a:pPr algn="ctr"/>
                      <a:endParaRPr lang="en-GB" sz="1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20333678"/>
                  </a:ext>
                </a:extLst>
              </a:tr>
              <a:tr h="360000">
                <a:tc>
                  <a:txBody>
                    <a:bodyPr/>
                    <a:lstStyle/>
                    <a:p>
                      <a:pPr algn="ctr"/>
                      <a:r>
                        <a:rPr lang="en-GB" sz="2000" b="1" dirty="0">
                          <a:latin typeface="Century Gothic" panose="020B0502020202020204" pitchFamily="34" charset="0"/>
                        </a:rPr>
                        <a:t>turned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046205182"/>
                  </a:ext>
                </a:extLst>
              </a:tr>
            </a:tbl>
          </a:graphicData>
        </a:graphic>
      </p:graphicFrame>
      <p:pic>
        <p:nvPicPr>
          <p:cNvPr id="4" name="Picture 3">
            <a:extLst>
              <a:ext uri="{FF2B5EF4-FFF2-40B4-BE49-F238E27FC236}">
                <a16:creationId xmlns:a16="http://schemas.microsoft.com/office/drawing/2014/main" id="{CF9EAEC2-0D09-213C-9E2F-6B5E5075ADEE}"/>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75737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correct word to complete the sentence below.</a:t>
            </a:r>
          </a:p>
          <a:p>
            <a:endParaRPr lang="en-GB" sz="2000" b="1" dirty="0">
              <a:solidFill>
                <a:schemeClr val="tx1"/>
              </a:solidFill>
              <a:latin typeface="Century Gothic" panose="020B0502020202020204" pitchFamily="34" charset="0"/>
            </a:endParaRPr>
          </a:p>
          <a:p>
            <a:r>
              <a:rPr lang="en-GB" sz="2800" b="1" spc="-300" dirty="0">
                <a:solidFill>
                  <a:schemeClr val="tx1"/>
                </a:solidFill>
                <a:latin typeface="Century Gothic" panose="020B0502020202020204" pitchFamily="34" charset="0"/>
              </a:rPr>
              <a:t>I  __________  </a:t>
            </a:r>
            <a:r>
              <a:rPr lang="en-GB" sz="2800" b="1" dirty="0">
                <a:solidFill>
                  <a:schemeClr val="tx1"/>
                </a:solidFill>
                <a:latin typeface="Century Gothic" panose="020B0502020202020204" pitchFamily="34" charset="0"/>
              </a:rPr>
              <a:t>the light off and went to sleep.</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3" name="Table 2">
            <a:extLst>
              <a:ext uri="{FF2B5EF4-FFF2-40B4-BE49-F238E27FC236}">
                <a16:creationId xmlns:a16="http://schemas.microsoft.com/office/drawing/2014/main" id="{917791CC-AC68-42F9-B675-39DCA7BF101A}"/>
              </a:ext>
            </a:extLst>
          </p:cNvPr>
          <p:cNvGraphicFramePr>
            <a:graphicFrameLocks noGrp="1"/>
          </p:cNvGraphicFramePr>
          <p:nvPr>
            <p:extLst>
              <p:ext uri="{D42A27DB-BD31-4B8C-83A1-F6EECF244321}">
                <p14:modId xmlns:p14="http://schemas.microsoft.com/office/powerpoint/2010/main" val="2133881079"/>
              </p:ext>
            </p:extLst>
          </p:nvPr>
        </p:nvGraphicFramePr>
        <p:xfrm>
          <a:off x="3385690" y="2526649"/>
          <a:ext cx="2372621" cy="1548720"/>
        </p:xfrm>
        <a:graphic>
          <a:graphicData uri="http://schemas.openxmlformats.org/drawingml/2006/table">
            <a:tbl>
              <a:tblPr firstRow="1" bandRow="1">
                <a:tableStyleId>{5940675A-B579-460E-94D1-54222C63F5DA}</a:tableStyleId>
              </a:tblPr>
              <a:tblGrid>
                <a:gridCol w="1976621">
                  <a:extLst>
                    <a:ext uri="{9D8B030D-6E8A-4147-A177-3AD203B41FA5}">
                      <a16:colId xmlns:a16="http://schemas.microsoft.com/office/drawing/2014/main" val="430053075"/>
                    </a:ext>
                  </a:extLst>
                </a:gridCol>
                <a:gridCol w="396000">
                  <a:extLst>
                    <a:ext uri="{9D8B030D-6E8A-4147-A177-3AD203B41FA5}">
                      <a16:colId xmlns:a16="http://schemas.microsoft.com/office/drawing/2014/main" val="1494618741"/>
                    </a:ext>
                  </a:extLst>
                </a:gridCol>
              </a:tblGrid>
              <a:tr h="360000">
                <a:tc>
                  <a:txBody>
                    <a:bodyPr/>
                    <a:lstStyle/>
                    <a:p>
                      <a:pPr algn="ctr"/>
                      <a:r>
                        <a:rPr lang="en-GB" sz="2000" b="1" dirty="0">
                          <a:solidFill>
                            <a:srgbClr val="7F7F7F"/>
                          </a:solidFill>
                          <a:latin typeface="Century Gothic" panose="020B0502020202020204" pitchFamily="34" charset="0"/>
                        </a:rPr>
                        <a:t>turning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346002955"/>
                  </a:ext>
                </a:extLst>
              </a:tr>
              <a:tr h="180000">
                <a:tc>
                  <a:txBody>
                    <a:bodyPr/>
                    <a:lstStyle/>
                    <a:p>
                      <a:pPr algn="ctr"/>
                      <a:endParaRPr lang="en-GB" sz="1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909127435"/>
                  </a:ext>
                </a:extLst>
              </a:tr>
              <a:tr h="360000">
                <a:tc>
                  <a:txBody>
                    <a:bodyPr/>
                    <a:lstStyle/>
                    <a:p>
                      <a:pPr algn="ctr"/>
                      <a:r>
                        <a:rPr lang="en-GB" sz="2000" b="1" dirty="0">
                          <a:solidFill>
                            <a:srgbClr val="7F7F7F"/>
                          </a:solidFill>
                          <a:latin typeface="Century Gothic" panose="020B0502020202020204" pitchFamily="34" charset="0"/>
                        </a:rPr>
                        <a:t>turner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296744653"/>
                  </a:ext>
                </a:extLst>
              </a:tr>
              <a:tr h="180000">
                <a:tc>
                  <a:txBody>
                    <a:bodyPr/>
                    <a:lstStyle/>
                    <a:p>
                      <a:pPr algn="ctr"/>
                      <a:endParaRPr lang="en-GB" sz="1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20333678"/>
                  </a:ext>
                </a:extLst>
              </a:tr>
              <a:tr h="360000">
                <a:tc>
                  <a:txBody>
                    <a:bodyPr/>
                    <a:lstStyle/>
                    <a:p>
                      <a:pPr algn="ctr"/>
                      <a:r>
                        <a:rPr lang="en-GB" sz="2000" b="1" dirty="0">
                          <a:solidFill>
                            <a:srgbClr val="FF0000"/>
                          </a:solidFill>
                          <a:latin typeface="Century Gothic" panose="020B0502020202020204" pitchFamily="34" charset="0"/>
                        </a:rPr>
                        <a:t>turned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046205182"/>
                  </a:ext>
                </a:extLst>
              </a:tr>
            </a:tbl>
          </a:graphicData>
        </a:graphic>
      </p:graphicFrame>
      <p:pic>
        <p:nvPicPr>
          <p:cNvPr id="4" name="Picture 3">
            <a:extLst>
              <a:ext uri="{FF2B5EF4-FFF2-40B4-BE49-F238E27FC236}">
                <a16:creationId xmlns:a16="http://schemas.microsoft.com/office/drawing/2014/main" id="{0DBBF806-3EA3-7CA5-F0C5-56758EBA330C}"/>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331678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odd one out.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reasoning.</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1" name="TextBox 8">
            <a:extLst>
              <a:ext uri="{FF2B5EF4-FFF2-40B4-BE49-F238E27FC236}">
                <a16:creationId xmlns:a16="http://schemas.microsoft.com/office/drawing/2014/main" id="{4A98F2BD-15C2-459C-9750-2D4FF49AD33C}"/>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9" name="Table 8">
            <a:extLst>
              <a:ext uri="{FF2B5EF4-FFF2-40B4-BE49-F238E27FC236}">
                <a16:creationId xmlns:a16="http://schemas.microsoft.com/office/drawing/2014/main" id="{6423200C-D486-42F2-B21E-BD2C133BD1C7}"/>
              </a:ext>
            </a:extLst>
          </p:cNvPr>
          <p:cNvGraphicFramePr>
            <a:graphicFrameLocks noGrp="1"/>
          </p:cNvGraphicFramePr>
          <p:nvPr>
            <p:extLst>
              <p:ext uri="{D42A27DB-BD31-4B8C-83A1-F6EECF244321}">
                <p14:modId xmlns:p14="http://schemas.microsoft.com/office/powerpoint/2010/main" val="4035576609"/>
              </p:ext>
            </p:extLst>
          </p:nvPr>
        </p:nvGraphicFramePr>
        <p:xfrm>
          <a:off x="1524000" y="1305138"/>
          <a:ext cx="6096000" cy="2880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502147005"/>
                    </a:ext>
                  </a:extLst>
                </a:gridCol>
                <a:gridCol w="2032000">
                  <a:extLst>
                    <a:ext uri="{9D8B030D-6E8A-4147-A177-3AD203B41FA5}">
                      <a16:colId xmlns:a16="http://schemas.microsoft.com/office/drawing/2014/main" val="4156600764"/>
                    </a:ext>
                  </a:extLst>
                </a:gridCol>
                <a:gridCol w="2032000">
                  <a:extLst>
                    <a:ext uri="{9D8B030D-6E8A-4147-A177-3AD203B41FA5}">
                      <a16:colId xmlns:a16="http://schemas.microsoft.com/office/drawing/2014/main" val="3330055812"/>
                    </a:ext>
                  </a:extLst>
                </a:gridCol>
              </a:tblGrid>
              <a:tr h="1440000">
                <a:tc>
                  <a:txBody>
                    <a:bodyPr/>
                    <a:lstStyle/>
                    <a:p>
                      <a:pPr algn="ctr"/>
                      <a:r>
                        <a:rPr lang="en-GB" sz="2000" b="1" dirty="0">
                          <a:latin typeface="Century Gothic" panose="020B0502020202020204" pitchFamily="34" charset="0"/>
                        </a:rPr>
                        <a:t>sending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tester</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err="1">
                          <a:latin typeface="Century Gothic" panose="020B0502020202020204" pitchFamily="34" charset="0"/>
                        </a:rPr>
                        <a:t>sended</a:t>
                      </a: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5377924"/>
                  </a:ext>
                </a:extLst>
              </a:tr>
              <a:tr h="1440000">
                <a:tc>
                  <a:txBody>
                    <a:bodyPr/>
                    <a:lstStyle/>
                    <a:p>
                      <a:pPr algn="ctr"/>
                      <a:r>
                        <a:rPr lang="en-GB" sz="2000" b="1" dirty="0">
                          <a:latin typeface="Century Gothic" panose="020B0502020202020204" pitchFamily="34" charset="0"/>
                        </a:rPr>
                        <a:t>sender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testing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tested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4177478"/>
                  </a:ext>
                </a:extLst>
              </a:tr>
            </a:tbl>
          </a:graphicData>
        </a:graphic>
      </p:graphicFrame>
      <p:pic>
        <p:nvPicPr>
          <p:cNvPr id="3" name="Picture 2">
            <a:extLst>
              <a:ext uri="{FF2B5EF4-FFF2-40B4-BE49-F238E27FC236}">
                <a16:creationId xmlns:a16="http://schemas.microsoft.com/office/drawing/2014/main" id="{60BEB28A-F561-C6C5-55A3-7D313B559CE0}"/>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1098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odd one out.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reasoning.</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t>
            </a:r>
            <a:r>
              <a:rPr lang="en-GB" sz="2000" b="1" dirty="0" err="1">
                <a:solidFill>
                  <a:schemeClr val="tx1"/>
                </a:solidFill>
                <a:latin typeface="Century Gothic" panose="020B0502020202020204" pitchFamily="34" charset="0"/>
              </a:rPr>
              <a:t>Sended</a:t>
            </a:r>
            <a:r>
              <a:rPr lang="en-GB" sz="2000" b="1" dirty="0">
                <a:solidFill>
                  <a:schemeClr val="tx1"/>
                </a:solidFill>
                <a:latin typeface="Century Gothic" panose="020B0502020202020204" pitchFamily="34" charset="0"/>
              </a:rPr>
              <a:t>’ is the odd one out because…</a:t>
            </a: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1" name="TextBox 8">
            <a:extLst>
              <a:ext uri="{FF2B5EF4-FFF2-40B4-BE49-F238E27FC236}">
                <a16:creationId xmlns:a16="http://schemas.microsoft.com/office/drawing/2014/main" id="{4A98F2BD-15C2-459C-9750-2D4FF49AD33C}"/>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13" name="Oval 12">
            <a:extLst>
              <a:ext uri="{FF2B5EF4-FFF2-40B4-BE49-F238E27FC236}">
                <a16:creationId xmlns:a16="http://schemas.microsoft.com/office/drawing/2014/main" id="{BFB39FA7-6997-48F2-A08C-F63E6B48AE30}"/>
              </a:ext>
            </a:extLst>
          </p:cNvPr>
          <p:cNvSpPr/>
          <p:nvPr/>
        </p:nvSpPr>
        <p:spPr>
          <a:xfrm>
            <a:off x="5932628" y="1721109"/>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a:extLst>
              <a:ext uri="{FF2B5EF4-FFF2-40B4-BE49-F238E27FC236}">
                <a16:creationId xmlns:a16="http://schemas.microsoft.com/office/drawing/2014/main" id="{3120210B-FA48-46ED-9670-69A6AFA8FCE8}"/>
              </a:ext>
            </a:extLst>
          </p:cNvPr>
          <p:cNvGraphicFramePr>
            <a:graphicFrameLocks noGrp="1"/>
          </p:cNvGraphicFramePr>
          <p:nvPr>
            <p:extLst>
              <p:ext uri="{D42A27DB-BD31-4B8C-83A1-F6EECF244321}">
                <p14:modId xmlns:p14="http://schemas.microsoft.com/office/powerpoint/2010/main" val="3433045160"/>
              </p:ext>
            </p:extLst>
          </p:nvPr>
        </p:nvGraphicFramePr>
        <p:xfrm>
          <a:off x="1524000" y="1305138"/>
          <a:ext cx="6096000" cy="2880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502147005"/>
                    </a:ext>
                  </a:extLst>
                </a:gridCol>
                <a:gridCol w="2032000">
                  <a:extLst>
                    <a:ext uri="{9D8B030D-6E8A-4147-A177-3AD203B41FA5}">
                      <a16:colId xmlns:a16="http://schemas.microsoft.com/office/drawing/2014/main" val="4156600764"/>
                    </a:ext>
                  </a:extLst>
                </a:gridCol>
                <a:gridCol w="2032000">
                  <a:extLst>
                    <a:ext uri="{9D8B030D-6E8A-4147-A177-3AD203B41FA5}">
                      <a16:colId xmlns:a16="http://schemas.microsoft.com/office/drawing/2014/main" val="3330055812"/>
                    </a:ext>
                  </a:extLst>
                </a:gridCol>
              </a:tblGrid>
              <a:tr h="1440000">
                <a:tc>
                  <a:txBody>
                    <a:bodyPr/>
                    <a:lstStyle/>
                    <a:p>
                      <a:pPr algn="ctr"/>
                      <a:r>
                        <a:rPr lang="en-GB" sz="2000" b="1" dirty="0">
                          <a:solidFill>
                            <a:schemeClr val="bg1">
                              <a:lumMod val="50000"/>
                            </a:schemeClr>
                          </a:solidFill>
                          <a:latin typeface="Century Gothic" panose="020B0502020202020204" pitchFamily="34" charset="0"/>
                        </a:rPr>
                        <a:t>sending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tester</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err="1">
                          <a:solidFill>
                            <a:srgbClr val="FF0000"/>
                          </a:solidFill>
                          <a:latin typeface="Century Gothic" panose="020B0502020202020204" pitchFamily="34" charset="0"/>
                        </a:rPr>
                        <a:t>sended</a:t>
                      </a:r>
                      <a:endParaRPr lang="en-GB" sz="2000"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5377924"/>
                  </a:ext>
                </a:extLst>
              </a:tr>
              <a:tr h="1440000">
                <a:tc>
                  <a:txBody>
                    <a:bodyPr/>
                    <a:lstStyle/>
                    <a:p>
                      <a:pPr algn="ctr"/>
                      <a:r>
                        <a:rPr lang="en-GB" sz="2000" b="1" dirty="0">
                          <a:solidFill>
                            <a:schemeClr val="bg1">
                              <a:lumMod val="50000"/>
                            </a:schemeClr>
                          </a:solidFill>
                          <a:latin typeface="Century Gothic" panose="020B0502020202020204" pitchFamily="34" charset="0"/>
                        </a:rPr>
                        <a:t>sender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testing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tested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4177478"/>
                  </a:ext>
                </a:extLst>
              </a:tr>
            </a:tbl>
          </a:graphicData>
        </a:graphic>
      </p:graphicFrame>
      <p:pic>
        <p:nvPicPr>
          <p:cNvPr id="3" name="Picture 2">
            <a:extLst>
              <a:ext uri="{FF2B5EF4-FFF2-40B4-BE49-F238E27FC236}">
                <a16:creationId xmlns:a16="http://schemas.microsoft.com/office/drawing/2014/main" id="{EBAC7762-9BB1-10A8-C36D-923BE2FB1EB1}"/>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31132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odd one out.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reasoning.</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t>
            </a:r>
            <a:r>
              <a:rPr lang="en-GB" sz="2000" b="1" dirty="0" err="1">
                <a:solidFill>
                  <a:srgbClr val="FF0000"/>
                </a:solidFill>
                <a:latin typeface="Century Gothic" panose="020B0502020202020204" pitchFamily="34" charset="0"/>
              </a:rPr>
              <a:t>Sended</a:t>
            </a:r>
            <a:r>
              <a:rPr lang="en-GB" sz="2000" b="1" dirty="0">
                <a:solidFill>
                  <a:srgbClr val="FF0000"/>
                </a:solidFill>
                <a:latin typeface="Century Gothic" panose="020B0502020202020204" pitchFamily="34" charset="0"/>
              </a:rPr>
              <a:t>’ is the odd one out because it is not a real word. The -ed suffix has been added incorrectly.</a:t>
            </a:r>
          </a:p>
          <a:p>
            <a:r>
              <a:rPr lang="en-GB" sz="2000" b="1" dirty="0">
                <a:solidFill>
                  <a:srgbClr val="FF0000"/>
                </a:solidFill>
                <a:latin typeface="Century Gothic" panose="020B0502020202020204" pitchFamily="34" charset="0"/>
              </a:rPr>
              <a:t> </a:t>
            </a: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1" name="TextBox 8">
            <a:extLst>
              <a:ext uri="{FF2B5EF4-FFF2-40B4-BE49-F238E27FC236}">
                <a16:creationId xmlns:a16="http://schemas.microsoft.com/office/drawing/2014/main" id="{4A98F2BD-15C2-459C-9750-2D4FF49AD33C}"/>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13" name="Oval 12">
            <a:extLst>
              <a:ext uri="{FF2B5EF4-FFF2-40B4-BE49-F238E27FC236}">
                <a16:creationId xmlns:a16="http://schemas.microsoft.com/office/drawing/2014/main" id="{BFB39FA7-6997-48F2-A08C-F63E6B48AE30}"/>
              </a:ext>
            </a:extLst>
          </p:cNvPr>
          <p:cNvSpPr/>
          <p:nvPr/>
        </p:nvSpPr>
        <p:spPr>
          <a:xfrm>
            <a:off x="5932628" y="1721109"/>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a:extLst>
              <a:ext uri="{FF2B5EF4-FFF2-40B4-BE49-F238E27FC236}">
                <a16:creationId xmlns:a16="http://schemas.microsoft.com/office/drawing/2014/main" id="{3120210B-FA48-46ED-9670-69A6AFA8FCE8}"/>
              </a:ext>
            </a:extLst>
          </p:cNvPr>
          <p:cNvGraphicFramePr>
            <a:graphicFrameLocks noGrp="1"/>
          </p:cNvGraphicFramePr>
          <p:nvPr>
            <p:extLst>
              <p:ext uri="{D42A27DB-BD31-4B8C-83A1-F6EECF244321}">
                <p14:modId xmlns:p14="http://schemas.microsoft.com/office/powerpoint/2010/main" val="522529019"/>
              </p:ext>
            </p:extLst>
          </p:nvPr>
        </p:nvGraphicFramePr>
        <p:xfrm>
          <a:off x="1524000" y="1305138"/>
          <a:ext cx="6096000" cy="2880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502147005"/>
                    </a:ext>
                  </a:extLst>
                </a:gridCol>
                <a:gridCol w="2032000">
                  <a:extLst>
                    <a:ext uri="{9D8B030D-6E8A-4147-A177-3AD203B41FA5}">
                      <a16:colId xmlns:a16="http://schemas.microsoft.com/office/drawing/2014/main" val="4156600764"/>
                    </a:ext>
                  </a:extLst>
                </a:gridCol>
                <a:gridCol w="2032000">
                  <a:extLst>
                    <a:ext uri="{9D8B030D-6E8A-4147-A177-3AD203B41FA5}">
                      <a16:colId xmlns:a16="http://schemas.microsoft.com/office/drawing/2014/main" val="3330055812"/>
                    </a:ext>
                  </a:extLst>
                </a:gridCol>
              </a:tblGrid>
              <a:tr h="1440000">
                <a:tc>
                  <a:txBody>
                    <a:bodyPr/>
                    <a:lstStyle/>
                    <a:p>
                      <a:pPr algn="ctr"/>
                      <a:r>
                        <a:rPr lang="en-GB" sz="2000" b="1" dirty="0">
                          <a:solidFill>
                            <a:schemeClr val="bg1">
                              <a:lumMod val="50000"/>
                            </a:schemeClr>
                          </a:solidFill>
                          <a:latin typeface="Century Gothic" panose="020B0502020202020204" pitchFamily="34" charset="0"/>
                        </a:rPr>
                        <a:t>sending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tester</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err="1">
                          <a:solidFill>
                            <a:srgbClr val="FF0000"/>
                          </a:solidFill>
                          <a:latin typeface="Century Gothic" panose="020B0502020202020204" pitchFamily="34" charset="0"/>
                        </a:rPr>
                        <a:t>sended</a:t>
                      </a:r>
                      <a:endParaRPr lang="en-GB" sz="2000"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5377924"/>
                  </a:ext>
                </a:extLst>
              </a:tr>
              <a:tr h="1440000">
                <a:tc>
                  <a:txBody>
                    <a:bodyPr/>
                    <a:lstStyle/>
                    <a:p>
                      <a:pPr algn="ctr"/>
                      <a:r>
                        <a:rPr lang="en-GB" sz="2000" b="1" dirty="0">
                          <a:solidFill>
                            <a:schemeClr val="bg1">
                              <a:lumMod val="50000"/>
                            </a:schemeClr>
                          </a:solidFill>
                          <a:latin typeface="Century Gothic" panose="020B0502020202020204" pitchFamily="34" charset="0"/>
                        </a:rPr>
                        <a:t>sender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testing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tested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4177478"/>
                  </a:ext>
                </a:extLst>
              </a:tr>
            </a:tbl>
          </a:graphicData>
        </a:graphic>
      </p:graphicFrame>
      <p:pic>
        <p:nvPicPr>
          <p:cNvPr id="3" name="Picture 2">
            <a:extLst>
              <a:ext uri="{FF2B5EF4-FFF2-40B4-BE49-F238E27FC236}">
                <a16:creationId xmlns:a16="http://schemas.microsoft.com/office/drawing/2014/main" id="{D80E7AF5-F378-4011-823B-82EC72DE92E7}"/>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74186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correct words to complete each sentence.</a:t>
            </a:r>
          </a:p>
          <a:p>
            <a:pPr lvl="0" defTabSz="685800">
              <a:defRPr/>
            </a:pPr>
            <a:endParaRPr lang="en-GB" sz="2000" b="1" dirty="0">
              <a:solidFill>
                <a:schemeClr val="tx1"/>
              </a:solidFill>
              <a:latin typeface="Century Gothic" panose="020B0502020202020204" pitchFamily="34" charset="0"/>
            </a:endParaRPr>
          </a:p>
          <a:p>
            <a:pPr lvl="0" defTabSz="514350">
              <a:lnSpc>
                <a:spcPct val="200000"/>
              </a:lnSpc>
              <a:defRPr/>
            </a:pPr>
            <a:r>
              <a:rPr lang="en-GB" sz="2400" b="1" dirty="0">
                <a:solidFill>
                  <a:schemeClr val="tx1"/>
                </a:solidFill>
                <a:latin typeface="Century Gothic" panose="020B0502020202020204" pitchFamily="34" charset="0"/>
              </a:rPr>
              <a:t>The food was </a:t>
            </a:r>
            <a:r>
              <a:rPr lang="en-GB" sz="2400" b="1" u="sng" dirty="0">
                <a:solidFill>
                  <a:schemeClr val="bg1">
                    <a:lumMod val="50000"/>
                  </a:schemeClr>
                </a:solidFill>
                <a:latin typeface="Century Gothic" panose="020B0502020202020204" pitchFamily="34" charset="0"/>
              </a:rPr>
              <a:t>burner</a:t>
            </a:r>
            <a:r>
              <a:rPr lang="en-GB" sz="2400" b="1" dirty="0">
                <a:solidFill>
                  <a:schemeClr val="tx1"/>
                </a:solidFill>
                <a:latin typeface="Century Gothic" panose="020B0502020202020204" pitchFamily="34" charset="0"/>
              </a:rPr>
              <a:t> / </a:t>
            </a:r>
            <a:r>
              <a:rPr lang="en-GB" sz="2400" b="1" u="sng" dirty="0">
                <a:solidFill>
                  <a:schemeClr val="bg1">
                    <a:lumMod val="50000"/>
                  </a:schemeClr>
                </a:solidFill>
                <a:latin typeface="Century Gothic" panose="020B0502020202020204" pitchFamily="34" charset="0"/>
              </a:rPr>
              <a:t>burning</a:t>
            </a:r>
            <a:r>
              <a:rPr lang="en-GB" sz="2400" b="1" dirty="0">
                <a:solidFill>
                  <a:schemeClr val="tx1"/>
                </a:solidFill>
                <a:latin typeface="Century Gothic" panose="020B0502020202020204" pitchFamily="34" charset="0"/>
              </a:rPr>
              <a:t>  because the pan was still being </a:t>
            </a:r>
            <a:r>
              <a:rPr lang="en-GB" sz="2400" b="1" u="sng" dirty="0">
                <a:solidFill>
                  <a:schemeClr val="bg1">
                    <a:lumMod val="50000"/>
                  </a:schemeClr>
                </a:solidFill>
                <a:latin typeface="Century Gothic" panose="020B0502020202020204" pitchFamily="34" charset="0"/>
              </a:rPr>
              <a:t>heating</a:t>
            </a:r>
            <a:r>
              <a:rPr lang="en-GB" sz="2400" b="1" dirty="0">
                <a:solidFill>
                  <a:schemeClr val="tx1"/>
                </a:solidFill>
                <a:latin typeface="Century Gothic" panose="020B0502020202020204" pitchFamily="34" charset="0"/>
              </a:rPr>
              <a:t> / </a:t>
            </a:r>
            <a:r>
              <a:rPr lang="en-GB" sz="2400" b="1" u="sng" dirty="0">
                <a:solidFill>
                  <a:schemeClr val="bg1">
                    <a:lumMod val="50000"/>
                  </a:schemeClr>
                </a:solidFill>
                <a:latin typeface="Century Gothic" panose="020B0502020202020204" pitchFamily="34" charset="0"/>
              </a:rPr>
              <a:t>heated</a:t>
            </a:r>
            <a:r>
              <a:rPr lang="en-GB" sz="2400" b="1" dirty="0">
                <a:solidFill>
                  <a:schemeClr val="tx1"/>
                </a:solidFill>
                <a:latin typeface="Century Gothic" panose="020B0502020202020204" pitchFamily="34" charset="0"/>
              </a:rPr>
              <a:t>.</a:t>
            </a:r>
          </a:p>
          <a:p>
            <a:pPr lvl="0" defTabSz="514350">
              <a:lnSpc>
                <a:spcPct val="200000"/>
              </a:lnSpc>
              <a:defRPr/>
            </a:pPr>
            <a:endParaRPr lang="en-GB" sz="2000" b="1" dirty="0">
              <a:solidFill>
                <a:schemeClr val="tx1"/>
              </a:solidFill>
              <a:latin typeface="Century Gothic" panose="020B0502020202020204" pitchFamily="34" charset="0"/>
            </a:endParaRPr>
          </a:p>
          <a:p>
            <a:pPr lvl="0" defTabSz="514350">
              <a:lnSpc>
                <a:spcPct val="200000"/>
              </a:lnSpc>
              <a:defRPr/>
            </a:pPr>
            <a:r>
              <a:rPr lang="en-GB" sz="2400" b="1" dirty="0">
                <a:solidFill>
                  <a:schemeClr val="tx1"/>
                </a:solidFill>
                <a:latin typeface="Century Gothic" panose="020B0502020202020204" pitchFamily="34" charset="0"/>
              </a:rPr>
              <a:t>Christian is </a:t>
            </a:r>
            <a:r>
              <a:rPr lang="en-GB" sz="2400" b="1" u="sng" dirty="0">
                <a:solidFill>
                  <a:schemeClr val="bg1">
                    <a:lumMod val="50000"/>
                  </a:schemeClr>
                </a:solidFill>
                <a:latin typeface="Century Gothic" panose="020B0502020202020204" pitchFamily="34" charset="0"/>
              </a:rPr>
              <a:t>asking</a:t>
            </a:r>
            <a:r>
              <a:rPr lang="en-GB" sz="2400" b="1" dirty="0">
                <a:solidFill>
                  <a:schemeClr val="tx1"/>
                </a:solidFill>
                <a:latin typeface="Century Gothic" panose="020B0502020202020204" pitchFamily="34" charset="0"/>
              </a:rPr>
              <a:t> / </a:t>
            </a:r>
            <a:r>
              <a:rPr lang="en-GB" sz="2400" b="1" u="sng" dirty="0">
                <a:solidFill>
                  <a:schemeClr val="bg1">
                    <a:lumMod val="50000"/>
                  </a:schemeClr>
                </a:solidFill>
                <a:latin typeface="Century Gothic" panose="020B0502020202020204" pitchFamily="34" charset="0"/>
              </a:rPr>
              <a:t>asked</a:t>
            </a:r>
            <a:r>
              <a:rPr lang="en-GB" sz="2400" b="1" dirty="0">
                <a:solidFill>
                  <a:schemeClr val="tx1"/>
                </a:solidFill>
                <a:latin typeface="Century Gothic" panose="020B0502020202020204" pitchFamily="34" charset="0"/>
              </a:rPr>
              <a:t> the teacher if he can be a classroom </a:t>
            </a:r>
            <a:r>
              <a:rPr lang="en-GB" sz="2400" b="1" u="sng" dirty="0">
                <a:solidFill>
                  <a:schemeClr val="bg1">
                    <a:lumMod val="50000"/>
                  </a:schemeClr>
                </a:solidFill>
                <a:latin typeface="Century Gothic" panose="020B0502020202020204" pitchFamily="34" charset="0"/>
              </a:rPr>
              <a:t>helper</a:t>
            </a:r>
            <a:r>
              <a:rPr lang="en-GB" sz="2400" b="1" dirty="0">
                <a:solidFill>
                  <a:schemeClr val="tx1"/>
                </a:solidFill>
                <a:latin typeface="Century Gothic" panose="020B0502020202020204" pitchFamily="34" charset="0"/>
              </a:rPr>
              <a:t> / </a:t>
            </a:r>
            <a:r>
              <a:rPr lang="en-GB" sz="2400" b="1" u="sng" dirty="0">
                <a:solidFill>
                  <a:schemeClr val="bg1">
                    <a:lumMod val="50000"/>
                  </a:schemeClr>
                </a:solidFill>
                <a:latin typeface="Century Gothic" panose="020B0502020202020204" pitchFamily="34" charset="0"/>
              </a:rPr>
              <a:t>helping</a:t>
            </a:r>
            <a:r>
              <a:rPr lang="en-GB" sz="2400" b="1" dirty="0">
                <a:solidFill>
                  <a:schemeClr val="tx1"/>
                </a:solidFill>
                <a:latin typeface="Century Gothic" panose="020B0502020202020204" pitchFamily="34" charset="0"/>
              </a:rPr>
              <a:t>.</a:t>
            </a:r>
          </a:p>
        </p:txBody>
      </p:sp>
      <p:sp>
        <p:nvSpPr>
          <p:cNvPr id="10" name="TextBox 8">
            <a:extLst>
              <a:ext uri="{FF2B5EF4-FFF2-40B4-BE49-F238E27FC236}">
                <a16:creationId xmlns:a16="http://schemas.microsoft.com/office/drawing/2014/main" id="{B620EC66-E214-4234-96C9-691339C41891}"/>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CE793DFD-30C6-5493-6565-D11B03E34FA8}"/>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38879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correct words to complete each sentence.</a:t>
            </a:r>
          </a:p>
          <a:p>
            <a:pPr lvl="0" defTabSz="685800">
              <a:defRPr/>
            </a:pPr>
            <a:endParaRPr lang="en-GB" sz="2000" b="1" dirty="0">
              <a:solidFill>
                <a:schemeClr val="tx1"/>
              </a:solidFill>
              <a:latin typeface="Century Gothic" panose="020B0502020202020204" pitchFamily="34" charset="0"/>
            </a:endParaRPr>
          </a:p>
          <a:p>
            <a:pPr lvl="0" defTabSz="514350">
              <a:lnSpc>
                <a:spcPct val="200000"/>
              </a:lnSpc>
              <a:defRPr/>
            </a:pPr>
            <a:r>
              <a:rPr lang="en-GB" sz="2400" b="1" dirty="0">
                <a:solidFill>
                  <a:schemeClr val="tx1"/>
                </a:solidFill>
                <a:latin typeface="Century Gothic" panose="020B0502020202020204" pitchFamily="34" charset="0"/>
              </a:rPr>
              <a:t>The food was </a:t>
            </a:r>
            <a:r>
              <a:rPr lang="en-GB" sz="2400" b="1" u="sng" dirty="0">
                <a:solidFill>
                  <a:schemeClr val="bg1">
                    <a:lumMod val="50000"/>
                  </a:schemeClr>
                </a:solidFill>
                <a:latin typeface="Century Gothic" panose="020B0502020202020204" pitchFamily="34" charset="0"/>
              </a:rPr>
              <a:t>burner</a:t>
            </a:r>
            <a:r>
              <a:rPr lang="en-GB" sz="2400" b="1" dirty="0">
                <a:solidFill>
                  <a:schemeClr val="tx1"/>
                </a:solidFill>
                <a:latin typeface="Century Gothic" panose="020B0502020202020204" pitchFamily="34" charset="0"/>
              </a:rPr>
              <a:t> / </a:t>
            </a:r>
            <a:r>
              <a:rPr lang="en-GB" sz="2400" b="1" u="sng" dirty="0">
                <a:solidFill>
                  <a:srgbClr val="FF0000"/>
                </a:solidFill>
                <a:latin typeface="Century Gothic" panose="020B0502020202020204" pitchFamily="34" charset="0"/>
              </a:rPr>
              <a:t>burning</a:t>
            </a:r>
            <a:r>
              <a:rPr lang="en-GB" sz="2400" b="1" dirty="0">
                <a:solidFill>
                  <a:schemeClr val="tx1"/>
                </a:solidFill>
                <a:latin typeface="Century Gothic" panose="020B0502020202020204" pitchFamily="34" charset="0"/>
              </a:rPr>
              <a:t>  because the pan was still being </a:t>
            </a:r>
            <a:r>
              <a:rPr lang="en-GB" sz="2400" b="1" u="sng" dirty="0">
                <a:solidFill>
                  <a:schemeClr val="bg1">
                    <a:lumMod val="50000"/>
                  </a:schemeClr>
                </a:solidFill>
                <a:latin typeface="Century Gothic" panose="020B0502020202020204" pitchFamily="34" charset="0"/>
              </a:rPr>
              <a:t>heating</a:t>
            </a:r>
            <a:r>
              <a:rPr lang="en-GB" sz="2400" b="1" dirty="0">
                <a:solidFill>
                  <a:schemeClr val="tx1"/>
                </a:solidFill>
                <a:latin typeface="Century Gothic" panose="020B0502020202020204" pitchFamily="34" charset="0"/>
              </a:rPr>
              <a:t> / </a:t>
            </a:r>
            <a:r>
              <a:rPr lang="en-GB" sz="2400" b="1" u="sng" dirty="0">
                <a:solidFill>
                  <a:srgbClr val="FF0000"/>
                </a:solidFill>
                <a:latin typeface="Century Gothic" panose="020B0502020202020204" pitchFamily="34" charset="0"/>
              </a:rPr>
              <a:t>heated</a:t>
            </a:r>
            <a:r>
              <a:rPr lang="en-GB" sz="2400" b="1" dirty="0">
                <a:solidFill>
                  <a:srgbClr val="FF0000"/>
                </a:solidFill>
                <a:latin typeface="Century Gothic" panose="020B0502020202020204" pitchFamily="34" charset="0"/>
              </a:rPr>
              <a:t>.</a:t>
            </a:r>
          </a:p>
          <a:p>
            <a:pPr lvl="0" defTabSz="514350">
              <a:lnSpc>
                <a:spcPct val="200000"/>
              </a:lnSpc>
              <a:defRPr/>
            </a:pPr>
            <a:endParaRPr lang="en-GB" sz="2000" b="1" dirty="0">
              <a:solidFill>
                <a:schemeClr val="tx1"/>
              </a:solidFill>
              <a:latin typeface="Century Gothic" panose="020B0502020202020204" pitchFamily="34" charset="0"/>
            </a:endParaRPr>
          </a:p>
          <a:p>
            <a:pPr lvl="0" defTabSz="514350">
              <a:lnSpc>
                <a:spcPct val="200000"/>
              </a:lnSpc>
              <a:defRPr/>
            </a:pPr>
            <a:r>
              <a:rPr lang="en-GB" sz="2400" b="1" dirty="0">
                <a:solidFill>
                  <a:schemeClr val="tx1"/>
                </a:solidFill>
                <a:latin typeface="Century Gothic" panose="020B0502020202020204" pitchFamily="34" charset="0"/>
              </a:rPr>
              <a:t>Christian is </a:t>
            </a:r>
            <a:r>
              <a:rPr lang="en-GB" sz="2400" b="1" u="sng" dirty="0">
                <a:solidFill>
                  <a:srgbClr val="FF0000"/>
                </a:solidFill>
                <a:latin typeface="Century Gothic" panose="020B0502020202020204" pitchFamily="34" charset="0"/>
              </a:rPr>
              <a:t>asking</a:t>
            </a:r>
            <a:r>
              <a:rPr lang="en-GB" sz="2400" b="1" dirty="0">
                <a:solidFill>
                  <a:schemeClr val="tx1"/>
                </a:solidFill>
                <a:latin typeface="Century Gothic" panose="020B0502020202020204" pitchFamily="34" charset="0"/>
              </a:rPr>
              <a:t> / </a:t>
            </a:r>
            <a:r>
              <a:rPr lang="en-GB" sz="2400" b="1" u="sng" dirty="0">
                <a:solidFill>
                  <a:schemeClr val="bg1">
                    <a:lumMod val="50000"/>
                  </a:schemeClr>
                </a:solidFill>
                <a:latin typeface="Century Gothic" panose="020B0502020202020204" pitchFamily="34" charset="0"/>
              </a:rPr>
              <a:t>asked</a:t>
            </a:r>
            <a:r>
              <a:rPr lang="en-GB" sz="2400" b="1" dirty="0">
                <a:solidFill>
                  <a:schemeClr val="tx1"/>
                </a:solidFill>
                <a:latin typeface="Century Gothic" panose="020B0502020202020204" pitchFamily="34" charset="0"/>
              </a:rPr>
              <a:t> the teacher if he can be a classroom </a:t>
            </a:r>
            <a:r>
              <a:rPr lang="en-GB" sz="2400" b="1" u="sng" dirty="0">
                <a:solidFill>
                  <a:srgbClr val="FF0000"/>
                </a:solidFill>
                <a:latin typeface="Century Gothic" panose="020B0502020202020204" pitchFamily="34" charset="0"/>
              </a:rPr>
              <a:t>helper</a:t>
            </a:r>
            <a:r>
              <a:rPr lang="en-GB" sz="2400" b="1" dirty="0">
                <a:solidFill>
                  <a:schemeClr val="tx1"/>
                </a:solidFill>
                <a:latin typeface="Century Gothic" panose="020B0502020202020204" pitchFamily="34" charset="0"/>
              </a:rPr>
              <a:t> / </a:t>
            </a:r>
            <a:r>
              <a:rPr lang="en-GB" sz="2400" b="1" u="sng" dirty="0">
                <a:solidFill>
                  <a:schemeClr val="bg1">
                    <a:lumMod val="50000"/>
                  </a:schemeClr>
                </a:solidFill>
                <a:latin typeface="Century Gothic" panose="020B0502020202020204" pitchFamily="34" charset="0"/>
              </a:rPr>
              <a:t>helping</a:t>
            </a:r>
            <a:r>
              <a:rPr lang="en-GB" sz="2400" b="1" dirty="0">
                <a:solidFill>
                  <a:schemeClr val="tx1"/>
                </a:solidFill>
                <a:latin typeface="Century Gothic" panose="020B0502020202020204" pitchFamily="34" charset="0"/>
              </a:rPr>
              <a:t>.</a:t>
            </a:r>
          </a:p>
        </p:txBody>
      </p:sp>
      <p:sp>
        <p:nvSpPr>
          <p:cNvPr id="10" name="TextBox 8">
            <a:extLst>
              <a:ext uri="{FF2B5EF4-FFF2-40B4-BE49-F238E27FC236}">
                <a16:creationId xmlns:a16="http://schemas.microsoft.com/office/drawing/2014/main" id="{B620EC66-E214-4234-96C9-691339C41891}"/>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6" name="Oval 5">
            <a:extLst>
              <a:ext uri="{FF2B5EF4-FFF2-40B4-BE49-F238E27FC236}">
                <a16:creationId xmlns:a16="http://schemas.microsoft.com/office/drawing/2014/main" id="{07A0C237-DA6F-153F-FC7F-116F6D71B984}"/>
              </a:ext>
            </a:extLst>
          </p:cNvPr>
          <p:cNvSpPr/>
          <p:nvPr/>
        </p:nvSpPr>
        <p:spPr>
          <a:xfrm>
            <a:off x="3568823" y="1645916"/>
            <a:ext cx="1288742" cy="6045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E91DA6C-3964-3AD3-362E-BB3AB521F5CB}"/>
              </a:ext>
            </a:extLst>
          </p:cNvPr>
          <p:cNvSpPr/>
          <p:nvPr/>
        </p:nvSpPr>
        <p:spPr>
          <a:xfrm>
            <a:off x="2638994" y="2375364"/>
            <a:ext cx="1288742" cy="6045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C901EA0-D0ED-BE66-FDFF-9B13772225E2}"/>
              </a:ext>
            </a:extLst>
          </p:cNvPr>
          <p:cNvSpPr/>
          <p:nvPr/>
        </p:nvSpPr>
        <p:spPr>
          <a:xfrm>
            <a:off x="1938489" y="3719521"/>
            <a:ext cx="1119307" cy="6045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1F3FC00-EA7A-FABA-DCA0-B9B1549CD03F}"/>
              </a:ext>
            </a:extLst>
          </p:cNvPr>
          <p:cNvSpPr/>
          <p:nvPr/>
        </p:nvSpPr>
        <p:spPr>
          <a:xfrm>
            <a:off x="1855432" y="4423626"/>
            <a:ext cx="1119307" cy="6045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319FE4C-5282-36E5-2A31-7FA159B2854C}"/>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31623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8">
            <a:extLst>
              <a:ext uri="{FF2B5EF4-FFF2-40B4-BE49-F238E27FC236}">
                <a16:creationId xmlns:a16="http://schemas.microsoft.com/office/drawing/2014/main" id="{0F18B4CD-798D-4EA5-92CF-7A4BB6DD981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fontAlgn="base"/>
            <a:r>
              <a:rPr lang="en-GB" sz="1600" b="1" u="sng" dirty="0">
                <a:solidFill>
                  <a:srgbClr val="E7E6E6">
                    <a:lumMod val="50000"/>
                  </a:srgbClr>
                </a:solidFill>
                <a:latin typeface="Century Gothic" panose="020B0502020202020204" pitchFamily="34" charset="0"/>
              </a:rPr>
              <a:t>Year 1 – Summer Block 4 – Suffixes </a:t>
            </a:r>
            <a:r>
              <a:rPr lang="en-GB" sz="1600" b="1" u="sng" dirty="0">
                <a:solidFill>
                  <a:schemeClr val="bg1">
                    <a:lumMod val="50000"/>
                  </a:schemeClr>
                </a:solidFill>
                <a:latin typeface="Century Gothic" panose="020B0502020202020204" pitchFamily="34" charset="0"/>
              </a:rPr>
              <a:t>– </a:t>
            </a:r>
            <a:r>
              <a:rPr lang="en-US" sz="1600" b="1" u="sng" dirty="0" err="1">
                <a:solidFill>
                  <a:schemeClr val="bg1">
                    <a:lumMod val="50000"/>
                  </a:schemeClr>
                </a:solidFill>
                <a:latin typeface="Century Gothic" panose="020B0502020202020204" pitchFamily="34" charset="0"/>
              </a:rPr>
              <a:t>Recognising</a:t>
            </a:r>
            <a:r>
              <a:rPr lang="en-US" sz="1600" b="1" u="sng" dirty="0">
                <a:solidFill>
                  <a:schemeClr val="bg1">
                    <a:lumMod val="50000"/>
                  </a:schemeClr>
                </a:solidFill>
                <a:latin typeface="Century Gothic" panose="020B0502020202020204" pitchFamily="34" charset="0"/>
              </a:rPr>
              <a:t> ‘-</a:t>
            </a:r>
            <a:r>
              <a:rPr lang="en-US" sz="1600" b="1" u="sng" dirty="0" err="1">
                <a:solidFill>
                  <a:schemeClr val="bg1">
                    <a:lumMod val="50000"/>
                  </a:schemeClr>
                </a:solidFill>
                <a:latin typeface="Century Gothic" panose="020B0502020202020204" pitchFamily="34" charset="0"/>
              </a:rPr>
              <a:t>ing</a:t>
            </a:r>
            <a:r>
              <a:rPr lang="en-US" sz="1600" b="1" u="sng" dirty="0">
                <a:solidFill>
                  <a:schemeClr val="bg1">
                    <a:lumMod val="50000"/>
                  </a:schemeClr>
                </a:solidFill>
                <a:latin typeface="Century Gothic" panose="020B0502020202020204" pitchFamily="34" charset="0"/>
              </a:rPr>
              <a:t>’ ‘-ed’ ‘-</a:t>
            </a:r>
            <a:r>
              <a:rPr lang="en-US" sz="1600" b="1" u="sng" dirty="0" err="1">
                <a:solidFill>
                  <a:schemeClr val="bg1">
                    <a:lumMod val="50000"/>
                  </a:schemeClr>
                </a:solidFill>
                <a:latin typeface="Century Gothic" panose="020B0502020202020204" pitchFamily="34" charset="0"/>
              </a:rPr>
              <a:t>er</a:t>
            </a:r>
            <a:r>
              <a:rPr lang="en-US" sz="1600" b="1" u="sng" dirty="0">
                <a:solidFill>
                  <a:schemeClr val="bg1">
                    <a:lumMod val="50000"/>
                  </a:schemeClr>
                </a:solidFill>
                <a:latin typeface="Century Gothic" panose="020B0502020202020204" pitchFamily="34" charset="0"/>
              </a:rPr>
              <a:t>’</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US" sz="1200" b="1" dirty="0">
                <a:solidFill>
                  <a:schemeClr val="tx1"/>
                </a:solidFill>
                <a:latin typeface="Century Gothic" panose="020B0502020202020204" pitchFamily="34" charset="0"/>
              </a:rPr>
              <a:t>English Year 1: (1G6.3) </a:t>
            </a:r>
            <a:r>
              <a:rPr lang="en-US" sz="1200" b="1" dirty="0">
                <a:latin typeface="Century Gothic" panose="020B0502020202020204" pitchFamily="34" charset="0"/>
                <a:hlinkClick r:id="rId2"/>
              </a:rPr>
              <a:t>Suffixes that can be added to verbs where no change is needed in the spelling of root words (e.g. helping, helped, helper)</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pic>
        <p:nvPicPr>
          <p:cNvPr id="3" name="Picture 2">
            <a:extLst>
              <a:ext uri="{FF2B5EF4-FFF2-40B4-BE49-F238E27FC236}">
                <a16:creationId xmlns:a16="http://schemas.microsoft.com/office/drawing/2014/main" id="{6B87C2E8-EEC0-A413-85B2-5CE7CAE80365}"/>
              </a:ext>
            </a:extLst>
          </p:cNvPr>
          <p:cNvPicPr>
            <a:picLocks noChangeAspect="1"/>
          </p:cNvPicPr>
          <p:nvPr/>
        </p:nvPicPr>
        <p:blipFill>
          <a:blip r:embed="rId5"/>
          <a:stretch>
            <a:fillRect/>
          </a:stretch>
        </p:blipFill>
        <p:spPr>
          <a:xfrm>
            <a:off x="0" y="0"/>
            <a:ext cx="9144000" cy="6857999"/>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Poppy has been writing some words. </a:t>
            </a:r>
          </a:p>
          <a:p>
            <a:r>
              <a:rPr lang="en-GB" sz="2000" b="1" dirty="0">
                <a:solidFill>
                  <a:schemeClr val="tx1"/>
                </a:solidFill>
                <a:latin typeface="Century Gothic" panose="020B0502020202020204" pitchFamily="34" charset="0"/>
              </a:rPr>
              <a:t>Is she 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1" name="TextBox 8">
            <a:extLst>
              <a:ext uri="{FF2B5EF4-FFF2-40B4-BE49-F238E27FC236}">
                <a16:creationId xmlns:a16="http://schemas.microsoft.com/office/drawing/2014/main" id="{4A98F2BD-15C2-459C-9750-2D4FF49AD33C}"/>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7" name="Table 6">
            <a:extLst>
              <a:ext uri="{FF2B5EF4-FFF2-40B4-BE49-F238E27FC236}">
                <a16:creationId xmlns:a16="http://schemas.microsoft.com/office/drawing/2014/main" id="{C896C331-8A9B-4310-9604-5C2772B43155}"/>
              </a:ext>
            </a:extLst>
          </p:cNvPr>
          <p:cNvGraphicFramePr>
            <a:graphicFrameLocks noGrp="1"/>
          </p:cNvGraphicFramePr>
          <p:nvPr>
            <p:extLst>
              <p:ext uri="{D42A27DB-BD31-4B8C-83A1-F6EECF244321}">
                <p14:modId xmlns:p14="http://schemas.microsoft.com/office/powerpoint/2010/main" val="949107997"/>
              </p:ext>
            </p:extLst>
          </p:nvPr>
        </p:nvGraphicFramePr>
        <p:xfrm>
          <a:off x="3108441" y="1774841"/>
          <a:ext cx="2927118" cy="2196000"/>
        </p:xfrm>
        <a:graphic>
          <a:graphicData uri="http://schemas.openxmlformats.org/drawingml/2006/table">
            <a:tbl>
              <a:tblPr firstRow="1" bandRow="1">
                <a:tableStyleId>{5C22544A-7EE6-4342-B048-85BDC9FD1C3A}</a:tableStyleId>
              </a:tblPr>
              <a:tblGrid>
                <a:gridCol w="473679">
                  <a:extLst>
                    <a:ext uri="{9D8B030D-6E8A-4147-A177-3AD203B41FA5}">
                      <a16:colId xmlns:a16="http://schemas.microsoft.com/office/drawing/2014/main" val="1725118633"/>
                    </a:ext>
                  </a:extLst>
                </a:gridCol>
                <a:gridCol w="2453439">
                  <a:extLst>
                    <a:ext uri="{9D8B030D-6E8A-4147-A177-3AD203B41FA5}">
                      <a16:colId xmlns:a16="http://schemas.microsoft.com/office/drawing/2014/main" val="339840925"/>
                    </a:ext>
                  </a:extLst>
                </a:gridCol>
              </a:tblGrid>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2000" b="1" dirty="0">
                          <a:solidFill>
                            <a:schemeClr val="tx1"/>
                          </a:solidFill>
                          <a:latin typeface="Century Gothic" panose="020B0502020202020204" pitchFamily="34" charset="0"/>
                        </a:rPr>
                        <a:t>sounded</a:t>
                      </a:r>
                    </a:p>
                  </a:txBody>
                  <a:tcPr marL="72000" marR="0" marT="0" marB="0" anchor="b">
                    <a:lnL w="12700" cap="flat" cmpd="sng" algn="ctr">
                      <a:solidFill>
                        <a:srgbClr val="FF8BFF"/>
                      </a:solidFill>
                      <a:prstDash val="solid"/>
                      <a:round/>
                      <a:headEnd type="none" w="med" len="med"/>
                      <a:tailEnd type="none" w="med" len="med"/>
                    </a:lnL>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08352837"/>
                  </a:ext>
                </a:extLst>
              </a:tr>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2000" b="1" dirty="0" err="1">
                          <a:solidFill>
                            <a:schemeClr val="tx1"/>
                          </a:solidFill>
                          <a:latin typeface="Century Gothic" panose="020B0502020202020204" pitchFamily="34" charset="0"/>
                        </a:rPr>
                        <a:t>sinked</a:t>
                      </a:r>
                      <a:endParaRPr lang="en-GB" sz="2000" b="1" dirty="0">
                        <a:solidFill>
                          <a:schemeClr val="tx1"/>
                        </a:solidFill>
                        <a:latin typeface="Century Gothic" panose="020B0502020202020204" pitchFamily="34" charset="0"/>
                      </a:endParaRPr>
                    </a:p>
                  </a:txBody>
                  <a:tcPr marL="72000" marR="0" marT="0" marB="0" anchor="b">
                    <a:lnL w="12700" cap="flat" cmpd="sng" algn="ctr">
                      <a:solidFill>
                        <a:srgbClr val="FF8BFF"/>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40540485"/>
                  </a:ext>
                </a:extLst>
              </a:tr>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2000" b="1" dirty="0">
                          <a:solidFill>
                            <a:schemeClr val="tx1"/>
                          </a:solidFill>
                          <a:latin typeface="Century Gothic" panose="020B0502020202020204" pitchFamily="34" charset="0"/>
                        </a:rPr>
                        <a:t>buzzed</a:t>
                      </a:r>
                    </a:p>
                  </a:txBody>
                  <a:tcPr marL="72000" marR="0" marT="0" marB="0" anchor="b">
                    <a:lnL w="12700" cap="flat" cmpd="sng" algn="ctr">
                      <a:solidFill>
                        <a:srgbClr val="FF8BFF"/>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8295461"/>
                  </a:ext>
                </a:extLst>
              </a:tr>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solidFill>
                      <a:schemeClr val="bg1"/>
                    </a:solidFill>
                  </a:tcPr>
                </a:tc>
                <a:tc>
                  <a:txBody>
                    <a:bodyPr/>
                    <a:lstStyle/>
                    <a:p>
                      <a:r>
                        <a:rPr lang="en-GB" sz="2000" b="1" dirty="0">
                          <a:solidFill>
                            <a:schemeClr val="tx1"/>
                          </a:solidFill>
                          <a:latin typeface="Century Gothic" panose="020B0502020202020204" pitchFamily="34" charset="0"/>
                        </a:rPr>
                        <a:t>cleaned</a:t>
                      </a:r>
                    </a:p>
                  </a:txBody>
                  <a:tcPr marL="72000" marR="0" marT="0" marB="0" anchor="b">
                    <a:lnL w="12700" cap="flat" cmpd="sng" algn="ctr">
                      <a:solidFill>
                        <a:srgbClr val="FF8BFF"/>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975494037"/>
                  </a:ext>
                </a:extLst>
              </a:tr>
            </a:tbl>
          </a:graphicData>
        </a:graphic>
      </p:graphicFrame>
      <p:pic>
        <p:nvPicPr>
          <p:cNvPr id="3" name="Picture 2">
            <a:extLst>
              <a:ext uri="{FF2B5EF4-FFF2-40B4-BE49-F238E27FC236}">
                <a16:creationId xmlns:a16="http://schemas.microsoft.com/office/drawing/2014/main" id="{12F17617-B7FA-164D-7F10-D6E867F3DA81}"/>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37877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Poppy has been writing some words. </a:t>
            </a:r>
          </a:p>
          <a:p>
            <a:r>
              <a:rPr lang="en-GB" sz="2000" b="1" dirty="0">
                <a:solidFill>
                  <a:schemeClr val="tx1"/>
                </a:solidFill>
                <a:latin typeface="Century Gothic" panose="020B0502020202020204" pitchFamily="34" charset="0"/>
              </a:rPr>
              <a:t>Is she 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r>
              <a:rPr lang="en-GB" sz="2000" b="1" dirty="0">
                <a:solidFill>
                  <a:schemeClr val="tx1"/>
                </a:solidFill>
                <a:latin typeface="Century Gothic" panose="020B0502020202020204" pitchFamily="34" charset="0"/>
              </a:rPr>
              <a:t>Poppy is incorrect because…</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1" name="TextBox 8">
            <a:extLst>
              <a:ext uri="{FF2B5EF4-FFF2-40B4-BE49-F238E27FC236}">
                <a16:creationId xmlns:a16="http://schemas.microsoft.com/office/drawing/2014/main" id="{4A98F2BD-15C2-459C-9750-2D4FF49AD33C}"/>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13" name="Table 12">
            <a:extLst>
              <a:ext uri="{FF2B5EF4-FFF2-40B4-BE49-F238E27FC236}">
                <a16:creationId xmlns:a16="http://schemas.microsoft.com/office/drawing/2014/main" id="{57735724-B488-4E73-AE4B-F1F4FAEDD7F0}"/>
              </a:ext>
            </a:extLst>
          </p:cNvPr>
          <p:cNvGraphicFramePr>
            <a:graphicFrameLocks noGrp="1"/>
          </p:cNvGraphicFramePr>
          <p:nvPr>
            <p:extLst>
              <p:ext uri="{D42A27DB-BD31-4B8C-83A1-F6EECF244321}">
                <p14:modId xmlns:p14="http://schemas.microsoft.com/office/powerpoint/2010/main" val="1540003233"/>
              </p:ext>
            </p:extLst>
          </p:nvPr>
        </p:nvGraphicFramePr>
        <p:xfrm>
          <a:off x="3108441" y="1774841"/>
          <a:ext cx="2927118" cy="2196000"/>
        </p:xfrm>
        <a:graphic>
          <a:graphicData uri="http://schemas.openxmlformats.org/drawingml/2006/table">
            <a:tbl>
              <a:tblPr firstRow="1" bandRow="1">
                <a:tableStyleId>{5C22544A-7EE6-4342-B048-85BDC9FD1C3A}</a:tableStyleId>
              </a:tblPr>
              <a:tblGrid>
                <a:gridCol w="473679">
                  <a:extLst>
                    <a:ext uri="{9D8B030D-6E8A-4147-A177-3AD203B41FA5}">
                      <a16:colId xmlns:a16="http://schemas.microsoft.com/office/drawing/2014/main" val="1725118633"/>
                    </a:ext>
                  </a:extLst>
                </a:gridCol>
                <a:gridCol w="2453439">
                  <a:extLst>
                    <a:ext uri="{9D8B030D-6E8A-4147-A177-3AD203B41FA5}">
                      <a16:colId xmlns:a16="http://schemas.microsoft.com/office/drawing/2014/main" val="339840925"/>
                    </a:ext>
                  </a:extLst>
                </a:gridCol>
              </a:tblGrid>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2000" b="1" dirty="0">
                          <a:solidFill>
                            <a:schemeClr val="tx1"/>
                          </a:solidFill>
                          <a:latin typeface="Century Gothic" panose="020B0502020202020204" pitchFamily="34" charset="0"/>
                        </a:rPr>
                        <a:t>sounded</a:t>
                      </a:r>
                    </a:p>
                  </a:txBody>
                  <a:tcPr marL="72000" marR="0" marT="0" marB="0" anchor="b">
                    <a:lnL w="12700" cap="flat" cmpd="sng" algn="ctr">
                      <a:solidFill>
                        <a:srgbClr val="FF8BFF"/>
                      </a:solidFill>
                      <a:prstDash val="solid"/>
                      <a:round/>
                      <a:headEnd type="none" w="med" len="med"/>
                      <a:tailEnd type="none" w="med" len="med"/>
                    </a:lnL>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08352837"/>
                  </a:ext>
                </a:extLst>
              </a:tr>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2000" b="1" dirty="0" err="1">
                          <a:solidFill>
                            <a:schemeClr val="tx1"/>
                          </a:solidFill>
                          <a:latin typeface="Century Gothic" panose="020B0502020202020204" pitchFamily="34" charset="0"/>
                        </a:rPr>
                        <a:t>sinked</a:t>
                      </a:r>
                      <a:endParaRPr lang="en-GB" sz="2000" b="1" dirty="0">
                        <a:solidFill>
                          <a:schemeClr val="tx1"/>
                        </a:solidFill>
                        <a:latin typeface="Century Gothic" panose="020B0502020202020204" pitchFamily="34" charset="0"/>
                      </a:endParaRPr>
                    </a:p>
                  </a:txBody>
                  <a:tcPr marL="72000" marR="0" marT="0" marB="0" anchor="b">
                    <a:lnL w="12700" cap="flat" cmpd="sng" algn="ctr">
                      <a:solidFill>
                        <a:srgbClr val="FF8BFF"/>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40540485"/>
                  </a:ext>
                </a:extLst>
              </a:tr>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2000" b="1" dirty="0">
                          <a:solidFill>
                            <a:schemeClr val="tx1"/>
                          </a:solidFill>
                          <a:latin typeface="Century Gothic" panose="020B0502020202020204" pitchFamily="34" charset="0"/>
                        </a:rPr>
                        <a:t>buzzed</a:t>
                      </a:r>
                    </a:p>
                  </a:txBody>
                  <a:tcPr marL="72000" marR="0" marT="0" marB="0" anchor="b">
                    <a:lnL w="12700" cap="flat" cmpd="sng" algn="ctr">
                      <a:solidFill>
                        <a:srgbClr val="FF8BFF"/>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8295461"/>
                  </a:ext>
                </a:extLst>
              </a:tr>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solidFill>
                      <a:schemeClr val="bg1"/>
                    </a:solidFill>
                  </a:tcPr>
                </a:tc>
                <a:tc>
                  <a:txBody>
                    <a:bodyPr/>
                    <a:lstStyle/>
                    <a:p>
                      <a:r>
                        <a:rPr lang="en-GB" sz="2000" b="1" dirty="0">
                          <a:solidFill>
                            <a:schemeClr val="tx1"/>
                          </a:solidFill>
                          <a:latin typeface="Century Gothic" panose="020B0502020202020204" pitchFamily="34" charset="0"/>
                        </a:rPr>
                        <a:t>cleaned</a:t>
                      </a:r>
                    </a:p>
                  </a:txBody>
                  <a:tcPr marL="72000" marR="0" marT="0" marB="0" anchor="b">
                    <a:lnL w="12700" cap="flat" cmpd="sng" algn="ctr">
                      <a:solidFill>
                        <a:srgbClr val="FF8BFF"/>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975494037"/>
                  </a:ext>
                </a:extLst>
              </a:tr>
            </a:tbl>
          </a:graphicData>
        </a:graphic>
      </p:graphicFrame>
      <p:pic>
        <p:nvPicPr>
          <p:cNvPr id="3" name="Picture 2">
            <a:extLst>
              <a:ext uri="{FF2B5EF4-FFF2-40B4-BE49-F238E27FC236}">
                <a16:creationId xmlns:a16="http://schemas.microsoft.com/office/drawing/2014/main" id="{60925524-3532-1434-09EC-405EFCC46DBB}"/>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99470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Poppy has been writing some words. </a:t>
            </a:r>
          </a:p>
          <a:p>
            <a:r>
              <a:rPr lang="en-GB" sz="2000" b="1" dirty="0">
                <a:solidFill>
                  <a:schemeClr val="tx1"/>
                </a:solidFill>
                <a:latin typeface="Century Gothic" panose="020B0502020202020204" pitchFamily="34" charset="0"/>
              </a:rPr>
              <a:t>Is she 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r>
              <a:rPr lang="en-GB" sz="2000" b="1" dirty="0">
                <a:solidFill>
                  <a:srgbClr val="FF0000"/>
                </a:solidFill>
                <a:latin typeface="Century Gothic" panose="020B0502020202020204" pitchFamily="34" charset="0"/>
              </a:rPr>
              <a:t>Poppy is incorrect because ‘</a:t>
            </a:r>
            <a:r>
              <a:rPr lang="en-GB" sz="2000" b="1" dirty="0" err="1">
                <a:solidFill>
                  <a:srgbClr val="FF0000"/>
                </a:solidFill>
                <a:latin typeface="Century Gothic" panose="020B0502020202020204" pitchFamily="34" charset="0"/>
              </a:rPr>
              <a:t>sinked</a:t>
            </a:r>
            <a:r>
              <a:rPr lang="en-GB" sz="2000" b="1" dirty="0">
                <a:solidFill>
                  <a:srgbClr val="FF0000"/>
                </a:solidFill>
                <a:latin typeface="Century Gothic" panose="020B0502020202020204" pitchFamily="34" charset="0"/>
              </a:rPr>
              <a:t>’ is not a word. She has added the -ed suffix incorrectly.</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1" name="TextBox 8">
            <a:extLst>
              <a:ext uri="{FF2B5EF4-FFF2-40B4-BE49-F238E27FC236}">
                <a16:creationId xmlns:a16="http://schemas.microsoft.com/office/drawing/2014/main" id="{4A98F2BD-15C2-459C-9750-2D4FF49AD33C}"/>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13" name="Table 12">
            <a:extLst>
              <a:ext uri="{FF2B5EF4-FFF2-40B4-BE49-F238E27FC236}">
                <a16:creationId xmlns:a16="http://schemas.microsoft.com/office/drawing/2014/main" id="{1308B889-DEC6-4BBF-94C6-3C012C7CBAC4}"/>
              </a:ext>
            </a:extLst>
          </p:cNvPr>
          <p:cNvGraphicFramePr>
            <a:graphicFrameLocks noGrp="1"/>
          </p:cNvGraphicFramePr>
          <p:nvPr>
            <p:extLst>
              <p:ext uri="{D42A27DB-BD31-4B8C-83A1-F6EECF244321}">
                <p14:modId xmlns:p14="http://schemas.microsoft.com/office/powerpoint/2010/main" val="2692254793"/>
              </p:ext>
            </p:extLst>
          </p:nvPr>
        </p:nvGraphicFramePr>
        <p:xfrm>
          <a:off x="3108441" y="1774841"/>
          <a:ext cx="2927118" cy="2196000"/>
        </p:xfrm>
        <a:graphic>
          <a:graphicData uri="http://schemas.openxmlformats.org/drawingml/2006/table">
            <a:tbl>
              <a:tblPr firstRow="1" bandRow="1">
                <a:tableStyleId>{5C22544A-7EE6-4342-B048-85BDC9FD1C3A}</a:tableStyleId>
              </a:tblPr>
              <a:tblGrid>
                <a:gridCol w="473679">
                  <a:extLst>
                    <a:ext uri="{9D8B030D-6E8A-4147-A177-3AD203B41FA5}">
                      <a16:colId xmlns:a16="http://schemas.microsoft.com/office/drawing/2014/main" val="1725118633"/>
                    </a:ext>
                  </a:extLst>
                </a:gridCol>
                <a:gridCol w="2453439">
                  <a:extLst>
                    <a:ext uri="{9D8B030D-6E8A-4147-A177-3AD203B41FA5}">
                      <a16:colId xmlns:a16="http://schemas.microsoft.com/office/drawing/2014/main" val="339840925"/>
                    </a:ext>
                  </a:extLst>
                </a:gridCol>
              </a:tblGrid>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2000" b="1" dirty="0">
                          <a:solidFill>
                            <a:srgbClr val="7F7F7F"/>
                          </a:solidFill>
                          <a:latin typeface="Century Gothic" panose="020B0502020202020204" pitchFamily="34" charset="0"/>
                        </a:rPr>
                        <a:t>sounded</a:t>
                      </a:r>
                    </a:p>
                  </a:txBody>
                  <a:tcPr marL="72000" marR="0" marT="0" marB="0" anchor="b">
                    <a:lnL w="12700" cap="flat" cmpd="sng" algn="ctr">
                      <a:solidFill>
                        <a:srgbClr val="FF8BFF"/>
                      </a:solidFill>
                      <a:prstDash val="solid"/>
                      <a:round/>
                      <a:headEnd type="none" w="med" len="med"/>
                      <a:tailEnd type="none" w="med" len="med"/>
                    </a:lnL>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08352837"/>
                  </a:ext>
                </a:extLst>
              </a:tr>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2000" b="1" dirty="0" err="1">
                          <a:solidFill>
                            <a:srgbClr val="FF0000"/>
                          </a:solidFill>
                          <a:latin typeface="Century Gothic" panose="020B0502020202020204" pitchFamily="34" charset="0"/>
                        </a:rPr>
                        <a:t>sinked</a:t>
                      </a:r>
                      <a:endParaRPr lang="en-GB" sz="2000" b="1" dirty="0">
                        <a:solidFill>
                          <a:srgbClr val="FF0000"/>
                        </a:solidFill>
                        <a:latin typeface="Century Gothic" panose="020B0502020202020204" pitchFamily="34" charset="0"/>
                      </a:endParaRPr>
                    </a:p>
                  </a:txBody>
                  <a:tcPr marL="72000" marR="0" marT="0" marB="0" anchor="b">
                    <a:lnL w="12700" cap="flat" cmpd="sng" algn="ctr">
                      <a:solidFill>
                        <a:srgbClr val="FF8BFF"/>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40540485"/>
                  </a:ext>
                </a:extLst>
              </a:tr>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2000" b="1" dirty="0">
                          <a:solidFill>
                            <a:schemeClr val="bg1">
                              <a:lumMod val="50000"/>
                            </a:schemeClr>
                          </a:solidFill>
                          <a:latin typeface="Century Gothic" panose="020B0502020202020204" pitchFamily="34" charset="0"/>
                        </a:rPr>
                        <a:t>buzzed</a:t>
                      </a:r>
                    </a:p>
                  </a:txBody>
                  <a:tcPr marL="72000" marR="0" marT="0" marB="0" anchor="b">
                    <a:lnL w="12700" cap="flat" cmpd="sng" algn="ctr">
                      <a:solidFill>
                        <a:srgbClr val="FF8BFF"/>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8295461"/>
                  </a:ext>
                </a:extLst>
              </a:tr>
              <a:tr h="549000">
                <a:tc>
                  <a:txBody>
                    <a:bodyPr/>
                    <a:lstStyle/>
                    <a:p>
                      <a:endParaRPr lang="en-GB" sz="2000" b="1" dirty="0">
                        <a:solidFill>
                          <a:schemeClr val="tx1"/>
                        </a:solidFill>
                        <a:latin typeface="Century Gothic" panose="020B0502020202020204" pitchFamily="34" charset="0"/>
                      </a:endParaRPr>
                    </a:p>
                  </a:txBody>
                  <a:tcPr>
                    <a:lnR w="12700" cap="flat" cmpd="sng" algn="ctr">
                      <a:solidFill>
                        <a:srgbClr val="FF8B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solidFill>
                      <a:schemeClr val="bg1"/>
                    </a:solidFill>
                  </a:tcPr>
                </a:tc>
                <a:tc>
                  <a:txBody>
                    <a:bodyPr/>
                    <a:lstStyle/>
                    <a:p>
                      <a:r>
                        <a:rPr lang="en-GB" sz="2000" b="1" dirty="0">
                          <a:solidFill>
                            <a:schemeClr val="bg1">
                              <a:lumMod val="50000"/>
                            </a:schemeClr>
                          </a:solidFill>
                          <a:latin typeface="Century Gothic" panose="020B0502020202020204" pitchFamily="34" charset="0"/>
                        </a:rPr>
                        <a:t>cleaned</a:t>
                      </a:r>
                    </a:p>
                  </a:txBody>
                  <a:tcPr marL="72000" marR="0" marT="0" marB="0" anchor="b">
                    <a:lnL w="12700" cap="flat" cmpd="sng" algn="ctr">
                      <a:solidFill>
                        <a:srgbClr val="FF8BFF"/>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975494037"/>
                  </a:ext>
                </a:extLst>
              </a:tr>
            </a:tbl>
          </a:graphicData>
        </a:graphic>
      </p:graphicFrame>
      <p:pic>
        <p:nvPicPr>
          <p:cNvPr id="3" name="Picture 2">
            <a:extLst>
              <a:ext uri="{FF2B5EF4-FFF2-40B4-BE49-F238E27FC236}">
                <a16:creationId xmlns:a16="http://schemas.microsoft.com/office/drawing/2014/main" id="{CAE9F441-75E7-7A7E-724D-A80452616817}"/>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55651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fontAlgn="base"/>
            <a:r>
              <a:rPr lang="en-GB" sz="1600" b="1" u="sng" dirty="0">
                <a:solidFill>
                  <a:srgbClr val="E7E6E6">
                    <a:lumMod val="50000"/>
                  </a:srgbClr>
                </a:solidFill>
                <a:latin typeface="Century Gothic" panose="020B0502020202020204" pitchFamily="34" charset="0"/>
              </a:rPr>
              <a:t>Year 1 – Summer Block 4 – Suffixes </a:t>
            </a:r>
            <a:r>
              <a:rPr lang="en-GB" sz="1600" b="1" u="sng" dirty="0">
                <a:solidFill>
                  <a:schemeClr val="bg1">
                    <a:lumMod val="50000"/>
                  </a:schemeClr>
                </a:solidFill>
                <a:latin typeface="Century Gothic" panose="020B0502020202020204" pitchFamily="34" charset="0"/>
              </a:rPr>
              <a:t>– </a:t>
            </a:r>
            <a:r>
              <a:rPr lang="en-US" sz="1600" b="1" u="sng" dirty="0" err="1">
                <a:solidFill>
                  <a:schemeClr val="bg1">
                    <a:lumMod val="50000"/>
                  </a:schemeClr>
                </a:solidFill>
                <a:latin typeface="Century Gothic" panose="020B0502020202020204" pitchFamily="34" charset="0"/>
              </a:rPr>
              <a:t>Recognising</a:t>
            </a:r>
            <a:r>
              <a:rPr lang="en-US" sz="1600" b="1" u="sng" dirty="0">
                <a:solidFill>
                  <a:schemeClr val="bg1">
                    <a:lumMod val="50000"/>
                  </a:schemeClr>
                </a:solidFill>
                <a:latin typeface="Century Gothic" panose="020B0502020202020204" pitchFamily="34" charset="0"/>
              </a:rPr>
              <a:t> ‘-</a:t>
            </a:r>
            <a:r>
              <a:rPr lang="en-US" sz="1600" b="1" u="sng" dirty="0" err="1">
                <a:solidFill>
                  <a:schemeClr val="bg1">
                    <a:lumMod val="50000"/>
                  </a:schemeClr>
                </a:solidFill>
                <a:latin typeface="Century Gothic" panose="020B0502020202020204" pitchFamily="34" charset="0"/>
              </a:rPr>
              <a:t>ing</a:t>
            </a:r>
            <a:r>
              <a:rPr lang="en-US" sz="1600" b="1" u="sng" dirty="0">
                <a:solidFill>
                  <a:schemeClr val="bg1">
                    <a:lumMod val="50000"/>
                  </a:schemeClr>
                </a:solidFill>
                <a:latin typeface="Century Gothic" panose="020B0502020202020204" pitchFamily="34" charset="0"/>
              </a:rPr>
              <a:t>’ ‘-ed’ ‘-</a:t>
            </a:r>
            <a:r>
              <a:rPr lang="en-US" sz="1600" b="1" u="sng" dirty="0" err="1">
                <a:solidFill>
                  <a:schemeClr val="bg1">
                    <a:lumMod val="50000"/>
                  </a:schemeClr>
                </a:solidFill>
                <a:latin typeface="Century Gothic" panose="020B0502020202020204" pitchFamily="34" charset="0"/>
              </a:rPr>
              <a:t>er</a:t>
            </a:r>
            <a:r>
              <a:rPr lang="en-US" sz="1600" b="1" u="sng" dirty="0">
                <a:solidFill>
                  <a:schemeClr val="bg1">
                    <a:lumMod val="50000"/>
                  </a:schemeClr>
                </a:solidFill>
                <a:latin typeface="Century Gothic" panose="020B0502020202020204" pitchFamily="34" charset="0"/>
              </a:rPr>
              <a:t>’</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the previous block, children learnt about the prefix ‘un’.</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be introduced to suffixes and learn that they are added to the end of a word to alter the word’s meaning.</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the suffixes ‘-</a:t>
            </a:r>
            <a:r>
              <a:rPr lang="en-US" sz="1200" b="1" dirty="0" err="1">
                <a:solidFill>
                  <a:schemeClr val="tx1"/>
                </a:solidFill>
                <a:latin typeface="Century Gothic" panose="020B0502020202020204" pitchFamily="34" charset="0"/>
              </a:rPr>
              <a:t>ing</a:t>
            </a:r>
            <a:r>
              <a:rPr lang="en-US" sz="1200" b="1" dirty="0">
                <a:solidFill>
                  <a:schemeClr val="tx1"/>
                </a:solidFill>
                <a:latin typeface="Century Gothic" panose="020B0502020202020204" pitchFamily="34" charset="0"/>
              </a:rPr>
              <a:t>’, ‘-ed’ and ‘-er’.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work on </a:t>
            </a:r>
            <a:r>
              <a:rPr lang="en-US" sz="1200" b="1" dirty="0" err="1">
                <a:solidFill>
                  <a:schemeClr val="tx1"/>
                </a:solidFill>
                <a:latin typeface="Century Gothic" panose="020B0502020202020204" pitchFamily="34" charset="0"/>
              </a:rPr>
              <a:t>recognising</a:t>
            </a:r>
            <a:r>
              <a:rPr lang="en-US" sz="1200" b="1" dirty="0">
                <a:solidFill>
                  <a:schemeClr val="tx1"/>
                </a:solidFill>
                <a:latin typeface="Century Gothic" panose="020B0502020202020204" pitchFamily="34" charset="0"/>
              </a:rPr>
              <a:t> changes to verbs made by adding ‘-</a:t>
            </a:r>
            <a:r>
              <a:rPr lang="en-US" sz="1200" b="1" dirty="0" err="1">
                <a:solidFill>
                  <a:schemeClr val="tx1"/>
                </a:solidFill>
                <a:latin typeface="Century Gothic" panose="020B0502020202020204" pitchFamily="34" charset="0"/>
              </a:rPr>
              <a:t>ing</a:t>
            </a:r>
            <a:r>
              <a:rPr lang="en-US" sz="1200" b="1" dirty="0">
                <a:solidFill>
                  <a:schemeClr val="tx1"/>
                </a:solidFill>
                <a:latin typeface="Century Gothic" panose="020B0502020202020204" pitchFamily="34" charset="0"/>
              </a:rPr>
              <a:t>’ for example,</a:t>
            </a:r>
            <a:r>
              <a:rPr lang="en-US" sz="1200" b="1" i="1" dirty="0">
                <a:solidFill>
                  <a:schemeClr val="tx1"/>
                </a:solidFill>
                <a:latin typeface="Century Gothic" panose="020B0502020202020204" pitchFamily="34" charset="0"/>
              </a:rPr>
              <a:t> help/helping;</a:t>
            </a:r>
            <a:r>
              <a:rPr lang="en-US" sz="1200" b="1" dirty="0">
                <a:solidFill>
                  <a:schemeClr val="tx1"/>
                </a:solidFill>
                <a:latin typeface="Century Gothic" panose="020B0502020202020204" pitchFamily="34" charset="0"/>
              </a:rPr>
              <a:t> adding ‘-ed’ for example,</a:t>
            </a:r>
            <a:r>
              <a:rPr lang="en-US" sz="1200" b="1" i="1" dirty="0">
                <a:solidFill>
                  <a:schemeClr val="tx1"/>
                </a:solidFill>
                <a:latin typeface="Century Gothic" panose="020B0502020202020204" pitchFamily="34" charset="0"/>
              </a:rPr>
              <a:t> help/helped</a:t>
            </a:r>
            <a:r>
              <a:rPr lang="en-US" sz="1200" b="1" dirty="0">
                <a:solidFill>
                  <a:schemeClr val="tx1"/>
                </a:solidFill>
                <a:latin typeface="Century Gothic" panose="020B0502020202020204" pitchFamily="34" charset="0"/>
              </a:rPr>
              <a:t>; and adding ‘-er’ for example, </a:t>
            </a:r>
            <a:r>
              <a:rPr lang="en-US" sz="1200" b="1" i="1" dirty="0">
                <a:solidFill>
                  <a:schemeClr val="tx1"/>
                </a:solidFill>
                <a:latin typeface="Century Gothic" panose="020B0502020202020204" pitchFamily="34" charset="0"/>
              </a:rPr>
              <a:t>paint</a:t>
            </a:r>
            <a:r>
              <a:rPr lang="en-US" sz="1200" b="1" dirty="0">
                <a:solidFill>
                  <a:schemeClr val="tx1"/>
                </a:solidFill>
                <a:latin typeface="Century Gothic" panose="020B0502020202020204" pitchFamily="34" charset="0"/>
              </a:rPr>
              <a:t> becomes </a:t>
            </a:r>
            <a:r>
              <a:rPr lang="en-US" sz="1200" b="1" i="1" dirty="0">
                <a:solidFill>
                  <a:schemeClr val="tx1"/>
                </a:solidFill>
                <a:latin typeface="Century Gothic" panose="020B0502020202020204" pitchFamily="34" charset="0"/>
              </a:rPr>
              <a:t>painter</a:t>
            </a:r>
            <a:r>
              <a:rPr lang="en-US" sz="1200" b="1" dirty="0">
                <a:solidFill>
                  <a:schemeClr val="tx1"/>
                </a:solidFill>
                <a:latin typeface="Century Gothic" panose="020B0502020202020204" pitchFamily="34" charset="0"/>
              </a:rPr>
              <a:t>.</a:t>
            </a:r>
            <a:endParaRPr lang="en-US" sz="1200" b="1" strike="sngStrike" dirty="0">
              <a:solidFill>
                <a:schemeClr val="tx1"/>
              </a:solidFill>
              <a:latin typeface="Century Gothic" panose="020B0502020202020204" pitchFamily="34" charset="0"/>
            </a:endParaRPr>
          </a:p>
          <a:p>
            <a:pPr fontAlgn="base"/>
            <a:endParaRPr lang="en-US" sz="1200" b="1" dirty="0">
              <a:solidFill>
                <a:schemeClr val="tx1"/>
              </a:solidFill>
              <a:highlight>
                <a:srgbClr val="FFFF00"/>
              </a:highlight>
              <a:latin typeface="Century Gothic" panose="020B0502020202020204" pitchFamily="34" charset="0"/>
            </a:endParaRPr>
          </a:p>
          <a:p>
            <a:pPr fontAlgn="base"/>
            <a:endParaRPr lang="en-US" sz="1200" b="1" dirty="0">
              <a:solidFill>
                <a:schemeClr val="tx1"/>
              </a:solidFill>
              <a:highlight>
                <a:srgbClr val="FFFF00"/>
              </a:highlight>
              <a:latin typeface="Century Gothic" panose="020B0502020202020204" pitchFamily="34" charset="0"/>
            </a:endParaRPr>
          </a:p>
          <a:p>
            <a:pPr fontAlgn="base"/>
            <a:r>
              <a:rPr lang="en-US" sz="20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Which word in this sentence has had a suffix added to it?</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Underline the words with the suffix ‘-</a:t>
            </a:r>
            <a:r>
              <a:rPr lang="en-US" sz="1200" b="1" dirty="0" err="1">
                <a:solidFill>
                  <a:schemeClr val="tx1"/>
                </a:solidFill>
                <a:latin typeface="Century Gothic" panose="020B0502020202020204" pitchFamily="34" charset="0"/>
              </a:rPr>
              <a:t>ing</a:t>
            </a:r>
            <a:r>
              <a:rPr lang="en-US" sz="1200" b="1" dirty="0">
                <a:solidFill>
                  <a:schemeClr val="tx1"/>
                </a:solidFill>
                <a:latin typeface="Century Gothic" panose="020B0502020202020204" pitchFamily="34" charset="0"/>
              </a:rPr>
              <a:t>’ / ‘-</a:t>
            </a:r>
            <a:r>
              <a:rPr lang="en-US" sz="1200" b="1" dirty="0" err="1">
                <a:solidFill>
                  <a:schemeClr val="tx1"/>
                </a:solidFill>
                <a:latin typeface="Century Gothic" panose="020B0502020202020204" pitchFamily="34" charset="0"/>
              </a:rPr>
              <a:t>er</a:t>
            </a:r>
            <a:r>
              <a:rPr lang="en-US" sz="1200" b="1" dirty="0">
                <a:solidFill>
                  <a:schemeClr val="tx1"/>
                </a:solidFill>
                <a:latin typeface="Century Gothic" panose="020B0502020202020204" pitchFamily="34" charset="0"/>
              </a:rPr>
              <a:t>’ / ‘-ed’.</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sp>
        <p:nvSpPr>
          <p:cNvPr id="10" name="TextBox 8">
            <a:extLst>
              <a:ext uri="{FF2B5EF4-FFF2-40B4-BE49-F238E27FC236}">
                <a16:creationId xmlns:a16="http://schemas.microsoft.com/office/drawing/2014/main" id="{4C78D4A2-C74C-43ED-91DF-5F1C20B4ADD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BED1690D-BC34-3C8D-33A8-290425885872}"/>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Suffixes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a:t>
            </a:r>
            <a:r>
              <a:rPr lang="en-US" sz="4800" b="1" dirty="0" err="1">
                <a:solidFill>
                  <a:schemeClr val="bg2">
                    <a:lumMod val="25000"/>
                  </a:schemeClr>
                </a:solidFill>
                <a:latin typeface="Century Gothic" panose="020B0502020202020204" pitchFamily="34" charset="0"/>
              </a:rPr>
              <a:t>Recognising</a:t>
            </a:r>
            <a:r>
              <a:rPr lang="en-US" sz="4800" b="1" dirty="0">
                <a:solidFill>
                  <a:schemeClr val="bg2">
                    <a:lumMod val="25000"/>
                  </a:schemeClr>
                </a:solidFill>
                <a:latin typeface="Century Gothic" panose="020B0502020202020204" pitchFamily="34" charset="0"/>
              </a:rPr>
              <a:t> ‘-</a:t>
            </a:r>
            <a:r>
              <a:rPr lang="en-US" sz="4800" b="1" dirty="0" err="1">
                <a:solidFill>
                  <a:schemeClr val="bg2">
                    <a:lumMod val="25000"/>
                  </a:schemeClr>
                </a:solidFill>
                <a:latin typeface="Century Gothic" panose="020B0502020202020204" pitchFamily="34" charset="0"/>
              </a:rPr>
              <a:t>ing</a:t>
            </a:r>
            <a:r>
              <a:rPr lang="en-US" sz="4800" b="1" dirty="0">
                <a:solidFill>
                  <a:schemeClr val="bg2">
                    <a:lumMod val="25000"/>
                  </a:schemeClr>
                </a:solidFill>
                <a:latin typeface="Century Gothic" panose="020B0502020202020204" pitchFamily="34" charset="0"/>
              </a:rPr>
              <a:t>’</a:t>
            </a:r>
          </a:p>
          <a:p>
            <a:pPr algn="ctr"/>
            <a:r>
              <a:rPr lang="en-US" sz="4800" b="1" dirty="0">
                <a:solidFill>
                  <a:schemeClr val="bg2">
                    <a:lumMod val="25000"/>
                  </a:schemeClr>
                </a:solidFill>
                <a:latin typeface="Century Gothic" panose="020B0502020202020204" pitchFamily="34" charset="0"/>
              </a:rPr>
              <a:t>‘-ed’ ‘-</a:t>
            </a:r>
            <a:r>
              <a:rPr lang="en-US" sz="4800" b="1" dirty="0" err="1">
                <a:solidFill>
                  <a:schemeClr val="bg2">
                    <a:lumMod val="25000"/>
                  </a:schemeClr>
                </a:solidFill>
                <a:latin typeface="Century Gothic" panose="020B0502020202020204" pitchFamily="34" charset="0"/>
              </a:rPr>
              <a:t>er</a:t>
            </a:r>
            <a:r>
              <a:rPr lang="en-US" sz="4800" b="1" dirty="0">
                <a:solidFill>
                  <a:schemeClr val="bg2">
                    <a:lumMod val="25000"/>
                  </a:schemeClr>
                </a:solidFill>
                <a:latin typeface="Century Gothic" panose="020B0502020202020204" pitchFamily="34" charset="0"/>
              </a:rPr>
              <a:t>’</a:t>
            </a:r>
          </a:p>
          <a:p>
            <a:pPr lvl="0" algn="ctr"/>
            <a:endParaRPr lang="en-GB" sz="1200" b="1" dirty="0">
              <a:solidFill>
                <a:prstClr val="black"/>
              </a:solidFill>
              <a:latin typeface="Century Gothic" panose="020B0502020202020204" pitchFamily="34" charset="0"/>
            </a:endParaRPr>
          </a:p>
        </p:txBody>
      </p:sp>
      <p:sp>
        <p:nvSpPr>
          <p:cNvPr id="11" name="TextBox 8">
            <a:extLst>
              <a:ext uri="{FF2B5EF4-FFF2-40B4-BE49-F238E27FC236}">
                <a16:creationId xmlns:a16="http://schemas.microsoft.com/office/drawing/2014/main" id="{499638CB-398B-423D-B03B-9CAF5F20615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0FA422DF-53F3-ED0C-0FE3-B25843745605}"/>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words with the correct prefix.</a:t>
            </a:r>
          </a:p>
        </p:txBody>
      </p:sp>
      <p:sp>
        <p:nvSpPr>
          <p:cNvPr id="12" name="TextBox 8">
            <a:extLst>
              <a:ext uri="{FF2B5EF4-FFF2-40B4-BE49-F238E27FC236}">
                <a16:creationId xmlns:a16="http://schemas.microsoft.com/office/drawing/2014/main" id="{0508FB50-C3B6-4B43-A784-2CD30C78BB4E}"/>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8" name="Table 7">
            <a:extLst>
              <a:ext uri="{FF2B5EF4-FFF2-40B4-BE49-F238E27FC236}">
                <a16:creationId xmlns:a16="http://schemas.microsoft.com/office/drawing/2014/main" id="{9F44EC8D-7A04-4CDE-A579-DB5F01934157}"/>
              </a:ext>
            </a:extLst>
          </p:cNvPr>
          <p:cNvGraphicFramePr>
            <a:graphicFrameLocks noGrp="1"/>
          </p:cNvGraphicFramePr>
          <p:nvPr>
            <p:extLst>
              <p:ext uri="{D42A27DB-BD31-4B8C-83A1-F6EECF244321}">
                <p14:modId xmlns:p14="http://schemas.microsoft.com/office/powerpoint/2010/main" val="3799991769"/>
              </p:ext>
            </p:extLst>
          </p:nvPr>
        </p:nvGraphicFramePr>
        <p:xfrm>
          <a:off x="1512000" y="1596790"/>
          <a:ext cx="6120000" cy="3960000"/>
        </p:xfrm>
        <a:graphic>
          <a:graphicData uri="http://schemas.openxmlformats.org/drawingml/2006/table">
            <a:tbl>
              <a:tblPr firstRow="1" bandRow="1">
                <a:tableStyleId>{5940675A-B579-460E-94D1-54222C63F5DA}</a:tableStyleId>
              </a:tblPr>
              <a:tblGrid>
                <a:gridCol w="2040000">
                  <a:extLst>
                    <a:ext uri="{9D8B030D-6E8A-4147-A177-3AD203B41FA5}">
                      <a16:colId xmlns:a16="http://schemas.microsoft.com/office/drawing/2014/main" val="606528673"/>
                    </a:ext>
                  </a:extLst>
                </a:gridCol>
                <a:gridCol w="2040000">
                  <a:extLst>
                    <a:ext uri="{9D8B030D-6E8A-4147-A177-3AD203B41FA5}">
                      <a16:colId xmlns:a16="http://schemas.microsoft.com/office/drawing/2014/main" val="3511405208"/>
                    </a:ext>
                  </a:extLst>
                </a:gridCol>
                <a:gridCol w="2040000">
                  <a:extLst>
                    <a:ext uri="{9D8B030D-6E8A-4147-A177-3AD203B41FA5}">
                      <a16:colId xmlns:a16="http://schemas.microsoft.com/office/drawing/2014/main" val="3227717662"/>
                    </a:ext>
                  </a:extLst>
                </a:gridCol>
              </a:tblGrid>
              <a:tr h="990000">
                <a:tc>
                  <a:txBody>
                    <a:bodyPr/>
                    <a:lstStyle/>
                    <a:p>
                      <a:pPr algn="ctr"/>
                      <a:r>
                        <a:rPr lang="en-GB" sz="2000" b="1" dirty="0">
                          <a:latin typeface="Century Gothic" panose="020B0502020202020204" pitchFamily="34" charset="0"/>
                        </a:rPr>
                        <a:t>unclip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untidy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unlike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5056691"/>
                  </a:ext>
                </a:extLst>
              </a:tr>
              <a:tr h="990000">
                <a:tc>
                  <a:txBody>
                    <a:bodyPr/>
                    <a:lstStyle/>
                    <a:p>
                      <a:pPr algn="ctr"/>
                      <a:r>
                        <a:rPr lang="en-GB" sz="2000" b="1" dirty="0">
                          <a:latin typeface="Century Gothic" panose="020B0502020202020204" pitchFamily="34" charset="0"/>
                        </a:rPr>
                        <a:t>unhelp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err="1">
                          <a:latin typeface="Century Gothic" panose="020B0502020202020204" pitchFamily="34" charset="0"/>
                        </a:rPr>
                        <a:t>unhat</a:t>
                      </a: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unscrew</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9228617"/>
                  </a:ext>
                </a:extLst>
              </a:tr>
              <a:tr h="990000">
                <a:tc>
                  <a:txBody>
                    <a:bodyPr/>
                    <a:lstStyle/>
                    <a:p>
                      <a:pPr algn="ctr"/>
                      <a:r>
                        <a:rPr lang="en-GB" sz="2000" b="1" dirty="0" err="1">
                          <a:latin typeface="Century Gothic" panose="020B0502020202020204" pitchFamily="34" charset="0"/>
                        </a:rPr>
                        <a:t>unbig</a:t>
                      </a: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unkind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undo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9391964"/>
                  </a:ext>
                </a:extLst>
              </a:tr>
              <a:tr h="990000">
                <a:tc>
                  <a:txBody>
                    <a:bodyPr/>
                    <a:lstStyle/>
                    <a:p>
                      <a:pPr algn="ctr"/>
                      <a:r>
                        <a:rPr lang="en-GB" sz="2000" b="1" dirty="0">
                          <a:latin typeface="Century Gothic" panose="020B0502020202020204" pitchFamily="34" charset="0"/>
                        </a:rPr>
                        <a:t>unsafe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err="1">
                          <a:latin typeface="Century Gothic" panose="020B0502020202020204" pitchFamily="34" charset="0"/>
                        </a:rPr>
                        <a:t>unlook</a:t>
                      </a: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unload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2093393"/>
                  </a:ext>
                </a:extLst>
              </a:tr>
            </a:tbl>
          </a:graphicData>
        </a:graphic>
      </p:graphicFrame>
      <p:pic>
        <p:nvPicPr>
          <p:cNvPr id="3" name="Picture 2">
            <a:extLst>
              <a:ext uri="{FF2B5EF4-FFF2-40B4-BE49-F238E27FC236}">
                <a16:creationId xmlns:a16="http://schemas.microsoft.com/office/drawing/2014/main" id="{510C9F23-420E-F748-8F36-80DB67A883EF}"/>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words with the correct prefix.</a:t>
            </a:r>
          </a:p>
        </p:txBody>
      </p:sp>
      <p:sp>
        <p:nvSpPr>
          <p:cNvPr id="12" name="TextBox 8">
            <a:extLst>
              <a:ext uri="{FF2B5EF4-FFF2-40B4-BE49-F238E27FC236}">
                <a16:creationId xmlns:a16="http://schemas.microsoft.com/office/drawing/2014/main" id="{0508FB50-C3B6-4B43-A784-2CD30C78BB4E}"/>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9" name="Table 8">
            <a:extLst>
              <a:ext uri="{FF2B5EF4-FFF2-40B4-BE49-F238E27FC236}">
                <a16:creationId xmlns:a16="http://schemas.microsoft.com/office/drawing/2014/main" id="{2F526D7A-B4E3-49D5-913C-46010B5E491D}"/>
              </a:ext>
            </a:extLst>
          </p:cNvPr>
          <p:cNvGraphicFramePr>
            <a:graphicFrameLocks noGrp="1"/>
          </p:cNvGraphicFramePr>
          <p:nvPr>
            <p:extLst>
              <p:ext uri="{D42A27DB-BD31-4B8C-83A1-F6EECF244321}">
                <p14:modId xmlns:p14="http://schemas.microsoft.com/office/powerpoint/2010/main" val="3524290652"/>
              </p:ext>
            </p:extLst>
          </p:nvPr>
        </p:nvGraphicFramePr>
        <p:xfrm>
          <a:off x="1512000" y="1596790"/>
          <a:ext cx="6120000" cy="3960000"/>
        </p:xfrm>
        <a:graphic>
          <a:graphicData uri="http://schemas.openxmlformats.org/drawingml/2006/table">
            <a:tbl>
              <a:tblPr firstRow="1" bandRow="1">
                <a:tableStyleId>{5940675A-B579-460E-94D1-54222C63F5DA}</a:tableStyleId>
              </a:tblPr>
              <a:tblGrid>
                <a:gridCol w="2040000">
                  <a:extLst>
                    <a:ext uri="{9D8B030D-6E8A-4147-A177-3AD203B41FA5}">
                      <a16:colId xmlns:a16="http://schemas.microsoft.com/office/drawing/2014/main" val="606528673"/>
                    </a:ext>
                  </a:extLst>
                </a:gridCol>
                <a:gridCol w="2040000">
                  <a:extLst>
                    <a:ext uri="{9D8B030D-6E8A-4147-A177-3AD203B41FA5}">
                      <a16:colId xmlns:a16="http://schemas.microsoft.com/office/drawing/2014/main" val="3511405208"/>
                    </a:ext>
                  </a:extLst>
                </a:gridCol>
                <a:gridCol w="2040000">
                  <a:extLst>
                    <a:ext uri="{9D8B030D-6E8A-4147-A177-3AD203B41FA5}">
                      <a16:colId xmlns:a16="http://schemas.microsoft.com/office/drawing/2014/main" val="3227717662"/>
                    </a:ext>
                  </a:extLst>
                </a:gridCol>
              </a:tblGrid>
              <a:tr h="990000">
                <a:tc>
                  <a:txBody>
                    <a:bodyPr/>
                    <a:lstStyle/>
                    <a:p>
                      <a:pPr algn="ctr"/>
                      <a:r>
                        <a:rPr lang="en-GB" sz="2000" b="1" dirty="0">
                          <a:solidFill>
                            <a:srgbClr val="FF0000"/>
                          </a:solidFill>
                          <a:latin typeface="Century Gothic" panose="020B0502020202020204" pitchFamily="34" charset="0"/>
                        </a:rPr>
                        <a:t>unclip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rgbClr val="FF0000"/>
                          </a:solidFill>
                          <a:latin typeface="Century Gothic" panose="020B0502020202020204" pitchFamily="34" charset="0"/>
                        </a:rPr>
                        <a:t>untidy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unlike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5056691"/>
                  </a:ext>
                </a:extLst>
              </a:tr>
              <a:tr h="990000">
                <a:tc>
                  <a:txBody>
                    <a:bodyPr/>
                    <a:lstStyle/>
                    <a:p>
                      <a:pPr algn="ctr"/>
                      <a:r>
                        <a:rPr lang="en-GB" sz="2000" b="1" dirty="0">
                          <a:solidFill>
                            <a:schemeClr val="bg1">
                              <a:lumMod val="50000"/>
                            </a:schemeClr>
                          </a:solidFill>
                          <a:latin typeface="Century Gothic" panose="020B0502020202020204" pitchFamily="34" charset="0"/>
                        </a:rPr>
                        <a:t>unhelp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err="1">
                          <a:solidFill>
                            <a:schemeClr val="bg1">
                              <a:lumMod val="50000"/>
                            </a:schemeClr>
                          </a:solidFill>
                          <a:latin typeface="Century Gothic" panose="020B0502020202020204" pitchFamily="34" charset="0"/>
                        </a:rPr>
                        <a:t>unhat</a:t>
                      </a:r>
                      <a:endParaRPr lang="en-GB" sz="2000" b="1" dirty="0">
                        <a:solidFill>
                          <a:schemeClr val="bg1">
                            <a:lumMod val="50000"/>
                          </a:schemeClr>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unscrew</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9228617"/>
                  </a:ext>
                </a:extLst>
              </a:tr>
              <a:tr h="990000">
                <a:tc>
                  <a:txBody>
                    <a:bodyPr/>
                    <a:lstStyle/>
                    <a:p>
                      <a:pPr algn="ctr"/>
                      <a:r>
                        <a:rPr lang="en-GB" sz="2000" b="1" dirty="0" err="1">
                          <a:solidFill>
                            <a:schemeClr val="bg1">
                              <a:lumMod val="50000"/>
                            </a:schemeClr>
                          </a:solidFill>
                          <a:latin typeface="Century Gothic" panose="020B0502020202020204" pitchFamily="34" charset="0"/>
                        </a:rPr>
                        <a:t>unbig</a:t>
                      </a:r>
                      <a:endParaRPr lang="en-GB" sz="2000" b="1" dirty="0">
                        <a:solidFill>
                          <a:schemeClr val="bg1">
                            <a:lumMod val="50000"/>
                          </a:schemeClr>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rgbClr val="FF0000"/>
                          </a:solidFill>
                          <a:latin typeface="Century Gothic" panose="020B0502020202020204" pitchFamily="34" charset="0"/>
                        </a:rPr>
                        <a:t>unkind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rgbClr val="FF0000"/>
                          </a:solidFill>
                          <a:latin typeface="Century Gothic" panose="020B0502020202020204" pitchFamily="34" charset="0"/>
                        </a:rPr>
                        <a:t>undo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9391964"/>
                  </a:ext>
                </a:extLst>
              </a:tr>
              <a:tr h="990000">
                <a:tc>
                  <a:txBody>
                    <a:bodyPr/>
                    <a:lstStyle/>
                    <a:p>
                      <a:pPr algn="ctr"/>
                      <a:r>
                        <a:rPr lang="en-GB" sz="2000" b="1" dirty="0">
                          <a:solidFill>
                            <a:srgbClr val="FF0000"/>
                          </a:solidFill>
                          <a:latin typeface="Century Gothic" panose="020B0502020202020204" pitchFamily="34" charset="0"/>
                        </a:rPr>
                        <a:t>unsafe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err="1">
                          <a:solidFill>
                            <a:schemeClr val="bg1">
                              <a:lumMod val="50000"/>
                            </a:schemeClr>
                          </a:solidFill>
                          <a:latin typeface="Century Gothic" panose="020B0502020202020204" pitchFamily="34" charset="0"/>
                        </a:rPr>
                        <a:t>unlook</a:t>
                      </a:r>
                      <a:endParaRPr lang="en-GB" sz="2000" b="1" dirty="0">
                        <a:solidFill>
                          <a:schemeClr val="bg1">
                            <a:lumMod val="50000"/>
                          </a:schemeClr>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unload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2093393"/>
                  </a:ext>
                </a:extLst>
              </a:tr>
            </a:tbl>
          </a:graphicData>
        </a:graphic>
      </p:graphicFrame>
      <p:sp>
        <p:nvSpPr>
          <p:cNvPr id="21" name="Oval 20">
            <a:extLst>
              <a:ext uri="{FF2B5EF4-FFF2-40B4-BE49-F238E27FC236}">
                <a16:creationId xmlns:a16="http://schemas.microsoft.com/office/drawing/2014/main" id="{AD25F03D-F86E-4BC8-B888-9402E71BCCDA}"/>
              </a:ext>
            </a:extLst>
          </p:cNvPr>
          <p:cNvSpPr/>
          <p:nvPr/>
        </p:nvSpPr>
        <p:spPr>
          <a:xfrm>
            <a:off x="5939553" y="1776674"/>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6E74A44-15C6-46C9-9F81-EC2A6A5B97F4}"/>
              </a:ext>
            </a:extLst>
          </p:cNvPr>
          <p:cNvSpPr/>
          <p:nvPr/>
        </p:nvSpPr>
        <p:spPr>
          <a:xfrm>
            <a:off x="5939553" y="2738221"/>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385D0F9-33AF-4673-A0BD-36DFDEEFD04E}"/>
              </a:ext>
            </a:extLst>
          </p:cNvPr>
          <p:cNvSpPr/>
          <p:nvPr/>
        </p:nvSpPr>
        <p:spPr>
          <a:xfrm>
            <a:off x="5939553" y="3773887"/>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A63DED6-BC6B-4614-911D-016151E09E03}"/>
              </a:ext>
            </a:extLst>
          </p:cNvPr>
          <p:cNvSpPr/>
          <p:nvPr/>
        </p:nvSpPr>
        <p:spPr>
          <a:xfrm>
            <a:off x="5939553" y="4750934"/>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3707721B-BE60-4128-BB73-8B7EADDF7985}"/>
              </a:ext>
            </a:extLst>
          </p:cNvPr>
          <p:cNvSpPr/>
          <p:nvPr/>
        </p:nvSpPr>
        <p:spPr>
          <a:xfrm>
            <a:off x="3901788" y="3773887"/>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AAFD095-3D6E-42A6-A9C5-55E3ABB0983A}"/>
              </a:ext>
            </a:extLst>
          </p:cNvPr>
          <p:cNvSpPr/>
          <p:nvPr/>
        </p:nvSpPr>
        <p:spPr>
          <a:xfrm>
            <a:off x="1860013" y="1776674"/>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55FA77F-A13C-4B13-9D50-5EFCB2EB5E3B}"/>
              </a:ext>
            </a:extLst>
          </p:cNvPr>
          <p:cNvSpPr/>
          <p:nvPr/>
        </p:nvSpPr>
        <p:spPr>
          <a:xfrm>
            <a:off x="3901788" y="1776674"/>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8250083-5213-47AE-AF08-D2587BDA8919}"/>
              </a:ext>
            </a:extLst>
          </p:cNvPr>
          <p:cNvSpPr/>
          <p:nvPr/>
        </p:nvSpPr>
        <p:spPr>
          <a:xfrm>
            <a:off x="1860013" y="4750934"/>
            <a:ext cx="1325258" cy="667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63AAC1-ACFC-6B4D-7384-871DC1B64841}"/>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15274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words with the suffix ‘-</a:t>
            </a:r>
            <a:r>
              <a:rPr lang="en-GB" sz="2000" b="1" dirty="0" err="1">
                <a:solidFill>
                  <a:schemeClr val="tx1"/>
                </a:solidFill>
                <a:latin typeface="Century Gothic" panose="020B0502020202020204" pitchFamily="34" charset="0"/>
              </a:rPr>
              <a:t>er</a:t>
            </a:r>
            <a:r>
              <a:rPr lang="en-GB" sz="2000" b="1" dirty="0">
                <a:solidFill>
                  <a:schemeClr val="tx1"/>
                </a:solidFill>
                <a:latin typeface="Century Gothic" panose="020B0502020202020204" pitchFamily="34" charset="0"/>
              </a:rPr>
              <a:t>’</a:t>
            </a: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2" name="Table 1">
            <a:extLst>
              <a:ext uri="{FF2B5EF4-FFF2-40B4-BE49-F238E27FC236}">
                <a16:creationId xmlns:a16="http://schemas.microsoft.com/office/drawing/2014/main" id="{6A3DFA80-3F7D-4C02-BA5D-96235DB1B188}"/>
              </a:ext>
            </a:extLst>
          </p:cNvPr>
          <p:cNvGraphicFramePr>
            <a:graphicFrameLocks noGrp="1"/>
          </p:cNvGraphicFramePr>
          <p:nvPr>
            <p:extLst>
              <p:ext uri="{D42A27DB-BD31-4B8C-83A1-F6EECF244321}">
                <p14:modId xmlns:p14="http://schemas.microsoft.com/office/powerpoint/2010/main" val="2876221615"/>
              </p:ext>
            </p:extLst>
          </p:nvPr>
        </p:nvGraphicFramePr>
        <p:xfrm>
          <a:off x="1524000" y="1569841"/>
          <a:ext cx="6096000" cy="2993532"/>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986560119"/>
                    </a:ext>
                  </a:extLst>
                </a:gridCol>
                <a:gridCol w="3048000">
                  <a:extLst>
                    <a:ext uri="{9D8B030D-6E8A-4147-A177-3AD203B41FA5}">
                      <a16:colId xmlns:a16="http://schemas.microsoft.com/office/drawing/2014/main" val="3729749748"/>
                    </a:ext>
                  </a:extLst>
                </a:gridCol>
              </a:tblGrid>
              <a:tr h="997844">
                <a:tc>
                  <a:txBody>
                    <a:bodyPr/>
                    <a:lstStyle/>
                    <a:p>
                      <a:pPr algn="ctr"/>
                      <a:r>
                        <a:rPr lang="en-GB" sz="2000" b="1" dirty="0">
                          <a:latin typeface="Century Gothic" panose="020B0502020202020204" pitchFamily="34" charset="0"/>
                        </a:rPr>
                        <a:t>reader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smoothed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2154565"/>
                  </a:ext>
                </a:extLst>
              </a:tr>
              <a:tr h="997844">
                <a:tc>
                  <a:txBody>
                    <a:bodyPr/>
                    <a:lstStyle/>
                    <a:p>
                      <a:pPr algn="ctr"/>
                      <a:r>
                        <a:rPr lang="en-GB" sz="2000" b="1" dirty="0">
                          <a:latin typeface="Century Gothic" panose="020B0502020202020204" pitchFamily="34" charset="0"/>
                        </a:rPr>
                        <a:t>spender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teacher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5172013"/>
                  </a:ext>
                </a:extLst>
              </a:tr>
              <a:tr h="997844">
                <a:tc>
                  <a:txBody>
                    <a:bodyPr/>
                    <a:lstStyle/>
                    <a:p>
                      <a:pPr algn="ctr"/>
                      <a:r>
                        <a:rPr lang="en-GB" sz="2000" b="1" dirty="0">
                          <a:latin typeface="Century Gothic" panose="020B0502020202020204" pitchFamily="34" charset="0"/>
                        </a:rPr>
                        <a:t>gardening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planting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4698562"/>
                  </a:ext>
                </a:extLst>
              </a:tr>
            </a:tbl>
          </a:graphicData>
        </a:graphic>
      </p:graphicFrame>
      <p:pic>
        <p:nvPicPr>
          <p:cNvPr id="4" name="Picture 3">
            <a:extLst>
              <a:ext uri="{FF2B5EF4-FFF2-40B4-BE49-F238E27FC236}">
                <a16:creationId xmlns:a16="http://schemas.microsoft.com/office/drawing/2014/main" id="{8810636A-4961-B0A3-FA56-3ADFA089AF5C}"/>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words with the suffix ‘-</a:t>
            </a:r>
            <a:r>
              <a:rPr lang="en-GB" sz="2000" b="1" dirty="0" err="1">
                <a:solidFill>
                  <a:schemeClr val="tx1"/>
                </a:solidFill>
                <a:latin typeface="Century Gothic" panose="020B0502020202020204" pitchFamily="34" charset="0"/>
              </a:rPr>
              <a:t>er</a:t>
            </a:r>
            <a:r>
              <a:rPr lang="en-GB" sz="2000" b="1" dirty="0">
                <a:solidFill>
                  <a:schemeClr val="tx1"/>
                </a:solidFill>
                <a:latin typeface="Century Gothic" panose="020B0502020202020204" pitchFamily="34" charset="0"/>
              </a:rPr>
              <a:t>’</a:t>
            </a: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2" name="Table 1">
            <a:extLst>
              <a:ext uri="{FF2B5EF4-FFF2-40B4-BE49-F238E27FC236}">
                <a16:creationId xmlns:a16="http://schemas.microsoft.com/office/drawing/2014/main" id="{6A3DFA80-3F7D-4C02-BA5D-96235DB1B188}"/>
              </a:ext>
            </a:extLst>
          </p:cNvPr>
          <p:cNvGraphicFramePr>
            <a:graphicFrameLocks noGrp="1"/>
          </p:cNvGraphicFramePr>
          <p:nvPr>
            <p:extLst>
              <p:ext uri="{D42A27DB-BD31-4B8C-83A1-F6EECF244321}">
                <p14:modId xmlns:p14="http://schemas.microsoft.com/office/powerpoint/2010/main" val="2267086475"/>
              </p:ext>
            </p:extLst>
          </p:nvPr>
        </p:nvGraphicFramePr>
        <p:xfrm>
          <a:off x="1524000" y="1569841"/>
          <a:ext cx="6096000" cy="2993532"/>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986560119"/>
                    </a:ext>
                  </a:extLst>
                </a:gridCol>
                <a:gridCol w="3048000">
                  <a:extLst>
                    <a:ext uri="{9D8B030D-6E8A-4147-A177-3AD203B41FA5}">
                      <a16:colId xmlns:a16="http://schemas.microsoft.com/office/drawing/2014/main" val="3729749748"/>
                    </a:ext>
                  </a:extLst>
                </a:gridCol>
              </a:tblGrid>
              <a:tr h="997844">
                <a:tc>
                  <a:txBody>
                    <a:bodyPr/>
                    <a:lstStyle/>
                    <a:p>
                      <a:pPr algn="ctr"/>
                      <a:r>
                        <a:rPr lang="en-GB" sz="2000" b="1" u="sng" dirty="0">
                          <a:solidFill>
                            <a:srgbClr val="FF0000"/>
                          </a:solidFill>
                          <a:latin typeface="Century Gothic" panose="020B0502020202020204" pitchFamily="34" charset="0"/>
                        </a:rPr>
                        <a:t>reader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7F7F7F"/>
                          </a:solidFill>
                          <a:latin typeface="Century Gothic" panose="020B0502020202020204" pitchFamily="34" charset="0"/>
                        </a:rPr>
                        <a:t>smoothed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2154565"/>
                  </a:ext>
                </a:extLst>
              </a:tr>
              <a:tr h="997844">
                <a:tc>
                  <a:txBody>
                    <a:bodyPr/>
                    <a:lstStyle/>
                    <a:p>
                      <a:pPr algn="ctr"/>
                      <a:r>
                        <a:rPr lang="en-GB" sz="2000" b="1" u="sng" dirty="0">
                          <a:solidFill>
                            <a:srgbClr val="FF0000"/>
                          </a:solidFill>
                          <a:latin typeface="Century Gothic" panose="020B0502020202020204" pitchFamily="34" charset="0"/>
                        </a:rPr>
                        <a:t>spender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u="sng" dirty="0">
                          <a:solidFill>
                            <a:srgbClr val="FF0000"/>
                          </a:solidFill>
                          <a:latin typeface="Century Gothic" panose="020B0502020202020204" pitchFamily="34" charset="0"/>
                        </a:rPr>
                        <a:t>teacher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5172013"/>
                  </a:ext>
                </a:extLst>
              </a:tr>
              <a:tr h="997844">
                <a:tc>
                  <a:txBody>
                    <a:bodyPr/>
                    <a:lstStyle/>
                    <a:p>
                      <a:pPr algn="ctr"/>
                      <a:r>
                        <a:rPr lang="en-GB" sz="2000" b="1" dirty="0">
                          <a:solidFill>
                            <a:srgbClr val="7F7F7F"/>
                          </a:solidFill>
                          <a:latin typeface="Century Gothic" panose="020B0502020202020204" pitchFamily="34" charset="0"/>
                        </a:rPr>
                        <a:t>gardening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7F7F7F"/>
                          </a:solidFill>
                          <a:latin typeface="Century Gothic" panose="020B0502020202020204" pitchFamily="34" charset="0"/>
                        </a:rPr>
                        <a:t>planting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4698562"/>
                  </a:ext>
                </a:extLst>
              </a:tr>
            </a:tbl>
          </a:graphicData>
        </a:graphic>
      </p:graphicFrame>
      <p:pic>
        <p:nvPicPr>
          <p:cNvPr id="4" name="Picture 3">
            <a:extLst>
              <a:ext uri="{FF2B5EF4-FFF2-40B4-BE49-F238E27FC236}">
                <a16:creationId xmlns:a16="http://schemas.microsoft.com/office/drawing/2014/main" id="{4804672B-9069-EB37-411F-B207A61D1A9F}"/>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13473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 with a suffix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Lydia is mending the bike.</a:t>
            </a: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2A887291-CEBF-3C1E-8F00-137115608EF9}"/>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358416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www.w3.org/XML/1998/namespace"/>
    <ds:schemaRef ds:uri="http://purl.org/dc/terms/"/>
    <ds:schemaRef ds:uri="http://purl.org/dc/elements/1.1/"/>
    <ds:schemaRef ds:uri="http://schemas.microsoft.com/office/2006/documentManagement/types"/>
    <ds:schemaRef ds:uri="0f0ae0ff-29c4-4766-b250-c1a9bee8d430"/>
    <ds:schemaRef ds:uri="http://schemas.microsoft.com/office/2006/metadata/properties"/>
    <ds:schemaRef ds:uri="http://schemas.microsoft.com/office/infopath/2007/PartnerControls"/>
    <ds:schemaRef ds:uri="http://schemas.openxmlformats.org/package/2006/metadata/core-properties"/>
    <ds:schemaRef ds:uri="86144f90-c7b6-48d0-aae5-f5e9e48cc3df"/>
    <ds:schemaRef ds:uri="http://schemas.microsoft.com/sharepoint/v3"/>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4A4C11BF-7E6E-4880-B0F4-34CE40D72145}"/>
</file>

<file path=docProps/app.xml><?xml version="1.0" encoding="utf-8"?>
<Properties xmlns="http://schemas.openxmlformats.org/officeDocument/2006/extended-properties" xmlns:vt="http://schemas.openxmlformats.org/officeDocument/2006/docPropsVTypes">
  <Template>Office Theme</Template>
  <TotalTime>0</TotalTime>
  <Words>1014</Words>
  <Application>Microsoft Office PowerPoint</Application>
  <PresentationFormat>On-screen Show (4:3)</PresentationFormat>
  <Paragraphs>325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Nicola Dockerty</cp:lastModifiedBy>
  <cp:revision>4</cp:revision>
  <dcterms:created xsi:type="dcterms:W3CDTF">2018-03-17T10:08:43Z</dcterms:created>
  <dcterms:modified xsi:type="dcterms:W3CDTF">2022-06-08T14:45:09Z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y fmtid="{D5CDD505-2E9C-101B-9397-08002B2CF9AE}" pid="6" name="MediaServiceImageTags">
    <vt:lpwstr/>
  </property>
</Properties>
</file>