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1" r:id="rId7"/>
    <p:sldId id="390" r:id="rId8"/>
    <p:sldId id="361" r:id="rId9"/>
    <p:sldId id="412" r:id="rId10"/>
    <p:sldId id="360" r:id="rId11"/>
    <p:sldId id="435" r:id="rId12"/>
    <p:sldId id="414" r:id="rId13"/>
    <p:sldId id="415" r:id="rId14"/>
    <p:sldId id="416" r:id="rId15"/>
    <p:sldId id="436" r:id="rId16"/>
    <p:sldId id="418" r:id="rId17"/>
    <p:sldId id="419" r:id="rId18"/>
    <p:sldId id="437" r:id="rId19"/>
    <p:sldId id="438" r:id="rId20"/>
    <p:sldId id="439" r:id="rId21"/>
    <p:sldId id="422" r:id="rId22"/>
    <p:sldId id="432" r:id="rId23"/>
    <p:sldId id="433" r:id="rId24"/>
    <p:sldId id="440" r:id="rId25"/>
    <p:sldId id="44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5DBDF-0B65-46CE-88BB-24E15A44AC06}" v="5" dt="2022-08-03T13:28:17.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092" y="90"/>
      </p:cViewPr>
      <p:guideLst/>
    </p:cSldViewPr>
  </p:slideViewPr>
  <p:notesTextViewPr>
    <p:cViewPr>
      <p:scale>
        <a:sx n="1" d="1"/>
        <a:sy n="1" d="1"/>
      </p:scale>
      <p:origin x="0" y="0"/>
    </p:cViewPr>
  </p:notesTextViewPr>
  <p:sorterViewPr>
    <p:cViewPr>
      <p:scale>
        <a:sx n="100" d="100"/>
        <a:sy n="100" d="100"/>
      </p:scale>
      <p:origin x="0" y="-2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523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1G3"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recognising-a-sentence-year-1-sequencing-sentence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a:extLst>
              <a:ext uri="{FF2B5EF4-FFF2-40B4-BE49-F238E27FC236}">
                <a16:creationId xmlns:a16="http://schemas.microsoft.com/office/drawing/2014/main" id="{0F18B4CD-798D-4EA5-92CF-7A4BB6DD981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E1970872-E4C7-5298-2B3A-3B94D20FE668}"/>
              </a:ext>
            </a:extLst>
          </p:cNvPr>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sentence below is a complete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Kelly ran to her house and started to.</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a:t>
            </a: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6DE5EADA-E1BA-1786-0B33-53DA683BACAA}"/>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31018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verbs and circle the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Tina goes to the cinema to watch a film and </a:t>
            </a:r>
          </a:p>
          <a:p>
            <a:pPr algn="ctr"/>
            <a:r>
              <a:rPr lang="en-GB" sz="2800" b="1" dirty="0">
                <a:solidFill>
                  <a:schemeClr val="tx1"/>
                </a:solidFill>
                <a:latin typeface="Century Gothic" panose="020B0502020202020204" pitchFamily="34" charset="0"/>
              </a:rPr>
              <a:t>eats lots of yummy popcorn.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3A80DC96-8F4E-1AED-D010-5E49E1E671C4}"/>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84291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verbs and circle the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Tina</a:t>
            </a:r>
            <a:r>
              <a:rPr lang="en-GB" sz="2800" b="1" dirty="0">
                <a:solidFill>
                  <a:schemeClr val="tx1"/>
                </a:solidFill>
                <a:latin typeface="Century Gothic" panose="020B0502020202020204" pitchFamily="34" charset="0"/>
              </a:rPr>
              <a:t> </a:t>
            </a:r>
            <a:r>
              <a:rPr lang="en-GB" sz="2800" b="1" u="sng" dirty="0">
                <a:solidFill>
                  <a:srgbClr val="FF0000"/>
                </a:solidFill>
                <a:latin typeface="Century Gothic" panose="020B0502020202020204" pitchFamily="34" charset="0"/>
              </a:rPr>
              <a:t>goes</a:t>
            </a:r>
            <a:r>
              <a:rPr lang="en-GB" sz="2800" b="1" dirty="0">
                <a:solidFill>
                  <a:schemeClr val="tx1"/>
                </a:solidFill>
                <a:latin typeface="Century Gothic" panose="020B0502020202020204" pitchFamily="34" charset="0"/>
              </a:rPr>
              <a:t> to the </a:t>
            </a:r>
            <a:r>
              <a:rPr lang="en-GB" sz="2800" b="1" dirty="0">
                <a:solidFill>
                  <a:srgbClr val="FF0000"/>
                </a:solidFill>
                <a:latin typeface="Century Gothic" panose="020B0502020202020204" pitchFamily="34" charset="0"/>
              </a:rPr>
              <a:t>cinema</a:t>
            </a:r>
            <a:r>
              <a:rPr lang="en-GB" sz="2800" b="1" dirty="0">
                <a:solidFill>
                  <a:schemeClr val="tx1"/>
                </a:solidFill>
                <a:latin typeface="Century Gothic" panose="020B0502020202020204" pitchFamily="34" charset="0"/>
              </a:rPr>
              <a:t> to </a:t>
            </a:r>
            <a:r>
              <a:rPr lang="en-GB" sz="2800" b="1" u="sng" dirty="0">
                <a:solidFill>
                  <a:srgbClr val="FF0000"/>
                </a:solidFill>
                <a:latin typeface="Century Gothic" panose="020B0502020202020204" pitchFamily="34" charset="0"/>
              </a:rPr>
              <a:t>watch</a:t>
            </a:r>
            <a:r>
              <a:rPr lang="en-GB" sz="2800" b="1" dirty="0">
                <a:solidFill>
                  <a:schemeClr val="tx1"/>
                </a:solidFill>
                <a:latin typeface="Century Gothic" panose="020B0502020202020204" pitchFamily="34" charset="0"/>
              </a:rPr>
              <a:t> a </a:t>
            </a:r>
            <a:r>
              <a:rPr lang="en-GB" sz="2800" b="1" dirty="0">
                <a:solidFill>
                  <a:srgbClr val="FF0000"/>
                </a:solidFill>
                <a:latin typeface="Century Gothic" panose="020B0502020202020204" pitchFamily="34" charset="0"/>
              </a:rPr>
              <a:t>film </a:t>
            </a:r>
            <a:r>
              <a:rPr lang="en-GB" sz="2800" b="1" dirty="0">
                <a:solidFill>
                  <a:schemeClr val="tx1"/>
                </a:solidFill>
                <a:latin typeface="Century Gothic" panose="020B0502020202020204" pitchFamily="34" charset="0"/>
              </a:rPr>
              <a:t>and </a:t>
            </a:r>
          </a:p>
          <a:p>
            <a:pPr algn="ctr"/>
            <a:r>
              <a:rPr lang="en-GB" sz="2800" b="1" u="sng" dirty="0">
                <a:solidFill>
                  <a:srgbClr val="FF0000"/>
                </a:solidFill>
                <a:latin typeface="Century Gothic" panose="020B0502020202020204" pitchFamily="34" charset="0"/>
              </a:rPr>
              <a:t>eats</a:t>
            </a:r>
            <a:r>
              <a:rPr lang="en-GB" sz="2800" b="1" dirty="0">
                <a:solidFill>
                  <a:schemeClr val="tx1"/>
                </a:solidFill>
                <a:latin typeface="Century Gothic" panose="020B0502020202020204" pitchFamily="34" charset="0"/>
              </a:rPr>
              <a:t> lots of yummy </a:t>
            </a:r>
            <a:r>
              <a:rPr lang="en-GB" sz="2800" b="1" dirty="0">
                <a:solidFill>
                  <a:srgbClr val="FF0000"/>
                </a:solidFill>
                <a:latin typeface="Century Gothic" panose="020B0502020202020204" pitchFamily="34" charset="0"/>
              </a:rPr>
              <a:t>popcorn.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6" name="Oval 5">
            <a:extLst>
              <a:ext uri="{FF2B5EF4-FFF2-40B4-BE49-F238E27FC236}">
                <a16:creationId xmlns:a16="http://schemas.microsoft.com/office/drawing/2014/main" id="{7E39EE39-E8E2-869D-3E81-ACF0BD0E9B69}"/>
              </a:ext>
            </a:extLst>
          </p:cNvPr>
          <p:cNvSpPr/>
          <p:nvPr/>
        </p:nvSpPr>
        <p:spPr>
          <a:xfrm>
            <a:off x="713866" y="2661198"/>
            <a:ext cx="855134" cy="484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3F5B5CC-B0C5-2620-9783-0DEED2404738}"/>
              </a:ext>
            </a:extLst>
          </p:cNvPr>
          <p:cNvSpPr/>
          <p:nvPr/>
        </p:nvSpPr>
        <p:spPr>
          <a:xfrm>
            <a:off x="3546675" y="2691178"/>
            <a:ext cx="1460868" cy="484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B567784-22B3-A9B0-3C0F-FD7DA9739213}"/>
              </a:ext>
            </a:extLst>
          </p:cNvPr>
          <p:cNvSpPr/>
          <p:nvPr/>
        </p:nvSpPr>
        <p:spPr>
          <a:xfrm>
            <a:off x="6853584" y="2691178"/>
            <a:ext cx="783763" cy="484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E64D9F7-9747-3FA3-7CDD-392E2BD78B01}"/>
              </a:ext>
            </a:extLst>
          </p:cNvPr>
          <p:cNvSpPr/>
          <p:nvPr/>
        </p:nvSpPr>
        <p:spPr>
          <a:xfrm>
            <a:off x="5294433" y="3145491"/>
            <a:ext cx="1824015" cy="5370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8590A96-48C0-FA33-414B-E1277BD804D0}"/>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410516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correct words and punctuation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Can all animals </a:t>
            </a:r>
            <a:r>
              <a:rPr lang="en-GB" sz="2400" b="1" spc="-300" dirty="0">
                <a:solidFill>
                  <a:schemeClr val="tx1"/>
                </a:solidFill>
                <a:latin typeface="Century Gothic" panose="020B0502020202020204" pitchFamily="34" charset="0"/>
              </a:rPr>
              <a:t>_____________</a:t>
            </a:r>
            <a:r>
              <a:rPr lang="en-GB" sz="2400" b="1" dirty="0">
                <a:solidFill>
                  <a:schemeClr val="tx1"/>
                </a:solidFill>
                <a:latin typeface="Century Gothic" panose="020B0502020202020204" pitchFamily="34" charset="0"/>
              </a:rPr>
              <a:t>  and </a:t>
            </a:r>
            <a:r>
              <a:rPr lang="en-GB" sz="2400" b="1" spc="-300" dirty="0">
                <a:solidFill>
                  <a:schemeClr val="tx1"/>
                </a:solidFill>
                <a:latin typeface="Century Gothic" panose="020B0502020202020204" pitchFamily="34" charset="0"/>
              </a:rPr>
              <a:t>____________</a:t>
            </a:r>
            <a:r>
              <a:rPr lang="en-GB" sz="2400" b="1" dirty="0">
                <a:solidFill>
                  <a:schemeClr val="tx1"/>
                </a:solidFill>
                <a:latin typeface="Century Gothic" panose="020B0502020202020204" pitchFamily="34" charset="0"/>
              </a:rPr>
              <a:t> underwater </a:t>
            </a:r>
          </a:p>
          <a:p>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12" name="Table 11">
            <a:extLst>
              <a:ext uri="{FF2B5EF4-FFF2-40B4-BE49-F238E27FC236}">
                <a16:creationId xmlns:a16="http://schemas.microsoft.com/office/drawing/2014/main" id="{E93A4533-0FD4-4CD7-B019-B26893989888}"/>
              </a:ext>
            </a:extLst>
          </p:cNvPr>
          <p:cNvGraphicFramePr>
            <a:graphicFrameLocks noGrp="1"/>
          </p:cNvGraphicFramePr>
          <p:nvPr>
            <p:extLst>
              <p:ext uri="{D42A27DB-BD31-4B8C-83A1-F6EECF244321}">
                <p14:modId xmlns:p14="http://schemas.microsoft.com/office/powerpoint/2010/main" val="2613160356"/>
              </p:ext>
            </p:extLst>
          </p:nvPr>
        </p:nvGraphicFramePr>
        <p:xfrm>
          <a:off x="2803526" y="3429000"/>
          <a:ext cx="3536949" cy="755650"/>
        </p:xfrm>
        <a:graphic>
          <a:graphicData uri="http://schemas.openxmlformats.org/drawingml/2006/table">
            <a:tbl>
              <a:tblPr firstRow="1" bandRow="1">
                <a:tableStyleId>{5940675A-B579-460E-94D1-54222C63F5DA}</a:tableStyleId>
              </a:tblPr>
              <a:tblGrid>
                <a:gridCol w="1178983">
                  <a:extLst>
                    <a:ext uri="{9D8B030D-6E8A-4147-A177-3AD203B41FA5}">
                      <a16:colId xmlns:a16="http://schemas.microsoft.com/office/drawing/2014/main" val="2085256086"/>
                    </a:ext>
                  </a:extLst>
                </a:gridCol>
                <a:gridCol w="1178983">
                  <a:extLst>
                    <a:ext uri="{9D8B030D-6E8A-4147-A177-3AD203B41FA5}">
                      <a16:colId xmlns:a16="http://schemas.microsoft.com/office/drawing/2014/main" val="2344871440"/>
                    </a:ext>
                  </a:extLst>
                </a:gridCol>
                <a:gridCol w="1178983">
                  <a:extLst>
                    <a:ext uri="{9D8B030D-6E8A-4147-A177-3AD203B41FA5}">
                      <a16:colId xmlns:a16="http://schemas.microsoft.com/office/drawing/2014/main" val="132552935"/>
                    </a:ext>
                  </a:extLst>
                </a:gridCol>
              </a:tblGrid>
              <a:tr h="377825">
                <a:tc>
                  <a:txBody>
                    <a:bodyPr/>
                    <a:lstStyle/>
                    <a:p>
                      <a:pPr algn="ctr"/>
                      <a:r>
                        <a:rPr lang="en-GB" sz="2000" b="1" dirty="0">
                          <a:latin typeface="Century Gothic" panose="020B0502020202020204" pitchFamily="34" charset="0"/>
                        </a:rPr>
                        <a:t>swim</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but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64440377"/>
                  </a:ext>
                </a:extLst>
              </a:tr>
              <a:tr h="377825">
                <a:tc>
                  <a:txBody>
                    <a:bodyPr/>
                    <a:lstStyle/>
                    <a:p>
                      <a:pPr algn="ctr"/>
                      <a:r>
                        <a:rPr lang="en-GB" sz="2000" b="1" dirty="0">
                          <a:latin typeface="Century Gothic" panose="020B0502020202020204" pitchFamily="34" charset="0"/>
                        </a:rPr>
                        <a:t>or</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8931043"/>
                  </a:ext>
                </a:extLst>
              </a:tr>
            </a:tbl>
          </a:graphicData>
        </a:graphic>
      </p:graphicFrame>
      <p:pic>
        <p:nvPicPr>
          <p:cNvPr id="3" name="Picture 2">
            <a:extLst>
              <a:ext uri="{FF2B5EF4-FFF2-40B4-BE49-F238E27FC236}">
                <a16:creationId xmlns:a16="http://schemas.microsoft.com/office/drawing/2014/main" id="{6BE67AD5-8EC8-A949-E01F-A370C30AD186}"/>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02347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the correct words and punctuation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Can all animals </a:t>
            </a:r>
            <a:r>
              <a:rPr lang="en-GB" sz="2400" b="1" u="sng" dirty="0">
                <a:solidFill>
                  <a:srgbClr val="FF0000"/>
                </a:solidFill>
                <a:latin typeface="Century Gothic" panose="020B0502020202020204" pitchFamily="34" charset="0"/>
              </a:rPr>
              <a:t>eat</a:t>
            </a:r>
            <a:r>
              <a:rPr lang="en-GB" sz="2400" b="1" dirty="0">
                <a:solidFill>
                  <a:schemeClr val="tx1"/>
                </a:solidFill>
                <a:latin typeface="Century Gothic" panose="020B0502020202020204" pitchFamily="34" charset="0"/>
              </a:rPr>
              <a:t> and </a:t>
            </a:r>
            <a:r>
              <a:rPr lang="en-GB" sz="2400" b="1" u="sng" dirty="0">
                <a:solidFill>
                  <a:srgbClr val="FF0000"/>
                </a:solidFill>
                <a:latin typeface="Century Gothic" panose="020B0502020202020204" pitchFamily="34" charset="0"/>
              </a:rPr>
              <a:t>swim</a:t>
            </a:r>
            <a:r>
              <a:rPr lang="en-GB" sz="2400" b="1" dirty="0">
                <a:solidFill>
                  <a:schemeClr val="tx1"/>
                </a:solidFill>
                <a:latin typeface="Century Gothic" panose="020B0502020202020204" pitchFamily="34" charset="0"/>
              </a:rPr>
              <a:t> underwater</a:t>
            </a:r>
            <a:r>
              <a:rPr lang="en-GB" sz="2400" b="1" dirty="0">
                <a:solidFill>
                  <a:srgbClr val="FF0000"/>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12" name="Table 11">
            <a:extLst>
              <a:ext uri="{FF2B5EF4-FFF2-40B4-BE49-F238E27FC236}">
                <a16:creationId xmlns:a16="http://schemas.microsoft.com/office/drawing/2014/main" id="{E93A4533-0FD4-4CD7-B019-B26893989888}"/>
              </a:ext>
            </a:extLst>
          </p:cNvPr>
          <p:cNvGraphicFramePr>
            <a:graphicFrameLocks noGrp="1"/>
          </p:cNvGraphicFramePr>
          <p:nvPr>
            <p:extLst>
              <p:ext uri="{D42A27DB-BD31-4B8C-83A1-F6EECF244321}">
                <p14:modId xmlns:p14="http://schemas.microsoft.com/office/powerpoint/2010/main" val="1353540441"/>
              </p:ext>
            </p:extLst>
          </p:nvPr>
        </p:nvGraphicFramePr>
        <p:xfrm>
          <a:off x="2803526" y="3429000"/>
          <a:ext cx="3536949" cy="755650"/>
        </p:xfrm>
        <a:graphic>
          <a:graphicData uri="http://schemas.openxmlformats.org/drawingml/2006/table">
            <a:tbl>
              <a:tblPr firstRow="1" bandRow="1">
                <a:tableStyleId>{5940675A-B579-460E-94D1-54222C63F5DA}</a:tableStyleId>
              </a:tblPr>
              <a:tblGrid>
                <a:gridCol w="1178983">
                  <a:extLst>
                    <a:ext uri="{9D8B030D-6E8A-4147-A177-3AD203B41FA5}">
                      <a16:colId xmlns:a16="http://schemas.microsoft.com/office/drawing/2014/main" val="2085256086"/>
                    </a:ext>
                  </a:extLst>
                </a:gridCol>
                <a:gridCol w="1178983">
                  <a:extLst>
                    <a:ext uri="{9D8B030D-6E8A-4147-A177-3AD203B41FA5}">
                      <a16:colId xmlns:a16="http://schemas.microsoft.com/office/drawing/2014/main" val="2344871440"/>
                    </a:ext>
                  </a:extLst>
                </a:gridCol>
                <a:gridCol w="1178983">
                  <a:extLst>
                    <a:ext uri="{9D8B030D-6E8A-4147-A177-3AD203B41FA5}">
                      <a16:colId xmlns:a16="http://schemas.microsoft.com/office/drawing/2014/main" val="132552935"/>
                    </a:ext>
                  </a:extLst>
                </a:gridCol>
              </a:tblGrid>
              <a:tr h="377825">
                <a:tc>
                  <a:txBody>
                    <a:bodyPr/>
                    <a:lstStyle/>
                    <a:p>
                      <a:pPr algn="ctr"/>
                      <a:r>
                        <a:rPr lang="en-GB" sz="2000" b="1" dirty="0">
                          <a:latin typeface="Century Gothic" panose="020B0502020202020204" pitchFamily="34" charset="0"/>
                        </a:rPr>
                        <a:t>swim</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but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eat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64440377"/>
                  </a:ext>
                </a:extLst>
              </a:tr>
              <a:tr h="377825">
                <a:tc>
                  <a:txBody>
                    <a:bodyPr/>
                    <a:lstStyle/>
                    <a:p>
                      <a:pPr algn="ctr"/>
                      <a:r>
                        <a:rPr lang="en-GB" sz="2000" b="1" dirty="0">
                          <a:latin typeface="Century Gothic" panose="020B0502020202020204" pitchFamily="34" charset="0"/>
                        </a:rPr>
                        <a:t>or</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a:t>
                      </a: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8931043"/>
                  </a:ext>
                </a:extLst>
              </a:tr>
            </a:tbl>
          </a:graphicData>
        </a:graphic>
      </p:graphicFrame>
      <p:pic>
        <p:nvPicPr>
          <p:cNvPr id="3" name="Picture 2">
            <a:extLst>
              <a:ext uri="{FF2B5EF4-FFF2-40B4-BE49-F238E27FC236}">
                <a16:creationId xmlns:a16="http://schemas.microsoft.com/office/drawing/2014/main" id="{D21A2BD7-AA2F-6DE5-C14A-E680B025F07E}"/>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93196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Ruby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Ruby used a complete sentence?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7" name="Speech Bubble: Rectangle with Corners Rounded 6">
            <a:extLst>
              <a:ext uri="{FF2B5EF4-FFF2-40B4-BE49-F238E27FC236}">
                <a16:creationId xmlns:a16="http://schemas.microsoft.com/office/drawing/2014/main" id="{231EEFC2-A263-B415-C9D0-ABB7B321CE54}"/>
              </a:ext>
            </a:extLst>
          </p:cNvPr>
          <p:cNvSpPr/>
          <p:nvPr/>
        </p:nvSpPr>
        <p:spPr>
          <a:xfrm flipH="1">
            <a:off x="2287618" y="1594422"/>
            <a:ext cx="2520200" cy="1125695"/>
          </a:xfrm>
          <a:prstGeom prst="wedgeRoundRectCallout">
            <a:avLst>
              <a:gd name="adj1" fmla="val 67854"/>
              <a:gd name="adj2" fmla="val 329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Green and pink.</a:t>
            </a:r>
          </a:p>
        </p:txBody>
      </p:sp>
      <p:pic>
        <p:nvPicPr>
          <p:cNvPr id="4" name="Picture 3">
            <a:extLst>
              <a:ext uri="{FF2B5EF4-FFF2-40B4-BE49-F238E27FC236}">
                <a16:creationId xmlns:a16="http://schemas.microsoft.com/office/drawing/2014/main" id="{B0A46104-26F3-88E4-D4B3-BB6152B55587}"/>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03969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Ruby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Ruby used a complete sentence? Convince me.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Ruby has not used a complete sentence because . .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7" name="Speech Bubble: Rectangle with Corners Rounded 6">
            <a:extLst>
              <a:ext uri="{FF2B5EF4-FFF2-40B4-BE49-F238E27FC236}">
                <a16:creationId xmlns:a16="http://schemas.microsoft.com/office/drawing/2014/main" id="{231EEFC2-A263-B415-C9D0-ABB7B321CE54}"/>
              </a:ext>
            </a:extLst>
          </p:cNvPr>
          <p:cNvSpPr/>
          <p:nvPr/>
        </p:nvSpPr>
        <p:spPr>
          <a:xfrm flipH="1">
            <a:off x="2287618" y="1594422"/>
            <a:ext cx="2520200" cy="1125695"/>
          </a:xfrm>
          <a:prstGeom prst="wedgeRoundRectCallout">
            <a:avLst>
              <a:gd name="adj1" fmla="val 67854"/>
              <a:gd name="adj2" fmla="val 329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Green and pink.</a:t>
            </a:r>
          </a:p>
        </p:txBody>
      </p:sp>
      <p:pic>
        <p:nvPicPr>
          <p:cNvPr id="4" name="Picture 3">
            <a:extLst>
              <a:ext uri="{FF2B5EF4-FFF2-40B4-BE49-F238E27FC236}">
                <a16:creationId xmlns:a16="http://schemas.microsoft.com/office/drawing/2014/main" id="{E367C637-C43B-EC23-11F0-2B9843E7D4A8}"/>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83354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Ruby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Ruby used a complete sentence? Convince me.</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Ruby has not used a complete sentence because the words do not make sense on their own. She needs to say what she is describing. </a:t>
            </a:r>
          </a:p>
          <a:p>
            <a:r>
              <a:rPr lang="en-GB" sz="2000" b="1" dirty="0">
                <a:solidFill>
                  <a:srgbClr val="FF0000"/>
                </a:solidFill>
                <a:latin typeface="Century Gothic" panose="020B0502020202020204" pitchFamily="34" charset="0"/>
              </a:rPr>
              <a:t>For example: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My gloves are green and pink.</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7" name="Speech Bubble: Rectangle with Corners Rounded 6">
            <a:extLst>
              <a:ext uri="{FF2B5EF4-FFF2-40B4-BE49-F238E27FC236}">
                <a16:creationId xmlns:a16="http://schemas.microsoft.com/office/drawing/2014/main" id="{231EEFC2-A263-B415-C9D0-ABB7B321CE54}"/>
              </a:ext>
            </a:extLst>
          </p:cNvPr>
          <p:cNvSpPr/>
          <p:nvPr/>
        </p:nvSpPr>
        <p:spPr>
          <a:xfrm flipH="1">
            <a:off x="2287618" y="1594422"/>
            <a:ext cx="2520200" cy="1125695"/>
          </a:xfrm>
          <a:prstGeom prst="wedgeRoundRectCallout">
            <a:avLst>
              <a:gd name="adj1" fmla="val 67854"/>
              <a:gd name="adj2" fmla="val 329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Green and pink.</a:t>
            </a:r>
          </a:p>
        </p:txBody>
      </p:sp>
      <p:pic>
        <p:nvPicPr>
          <p:cNvPr id="4" name="Picture 3">
            <a:extLst>
              <a:ext uri="{FF2B5EF4-FFF2-40B4-BE49-F238E27FC236}">
                <a16:creationId xmlns:a16="http://schemas.microsoft.com/office/drawing/2014/main" id="{87080B55-C037-F5D4-DBB1-E9C9692803E3}"/>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83316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96FBB-81E9-4B4B-8A26-025FE5BA84B6}"/>
              </a:ext>
            </a:extLst>
          </p:cNvPr>
          <p:cNvPicPr>
            <a:picLocks noChangeAspect="1"/>
          </p:cNvPicPr>
          <p:nvPr/>
        </p:nvPicPr>
        <p:blipFill>
          <a:blip r:embed="rId2"/>
          <a:stretch>
            <a:fillRect/>
          </a:stretch>
        </p:blipFill>
        <p:spPr>
          <a:xfrm>
            <a:off x="0" y="1"/>
            <a:ext cx="9144000" cy="6857999"/>
          </a:xfrm>
          <a:prstGeom prst="rect">
            <a:avLst/>
          </a:prstGeom>
        </p:spPr>
      </p:pic>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14" name="Rectangle 13">
            <a:extLst>
              <a:ext uri="{FF2B5EF4-FFF2-40B4-BE49-F238E27FC236}">
                <a16:creationId xmlns:a16="http://schemas.microsoft.com/office/drawing/2014/main" id="{687E4EFA-17B6-4558-B000-EE37BBDC73D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Landon thinks he has written a complete sentence.</a:t>
            </a: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this sentence to make it correct.</a:t>
            </a: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13" name="Rounded Rectangle 6">
            <a:extLst>
              <a:ext uri="{FF2B5EF4-FFF2-40B4-BE49-F238E27FC236}">
                <a16:creationId xmlns:a16="http://schemas.microsoft.com/office/drawing/2014/main" id="{574F86BB-BAB9-4F35-92A7-86D007148B6E}"/>
              </a:ext>
            </a:extLst>
          </p:cNvPr>
          <p:cNvSpPr/>
          <p:nvPr/>
        </p:nvSpPr>
        <p:spPr>
          <a:xfrm>
            <a:off x="1950990" y="1924957"/>
            <a:ext cx="2949027" cy="11074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What day do we have fish chips and at school!</a:t>
            </a:r>
          </a:p>
        </p:txBody>
      </p:sp>
    </p:spTree>
    <p:extLst>
      <p:ext uri="{BB962C8B-B14F-4D97-AF65-F5344CB8AC3E}">
        <p14:creationId xmlns:p14="http://schemas.microsoft.com/office/powerpoint/2010/main" val="306456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692315-7ECE-B0ED-7D73-C5EDEF6E47C5}"/>
              </a:ext>
            </a:extLst>
          </p:cNvPr>
          <p:cNvPicPr>
            <a:picLocks noChangeAspect="1"/>
          </p:cNvPicPr>
          <p:nvPr/>
        </p:nvPicPr>
        <p:blipFill>
          <a:blip r:embed="rId2"/>
          <a:stretch>
            <a:fillRect/>
          </a:stretch>
        </p:blipFill>
        <p:spPr>
          <a:xfrm>
            <a:off x="0" y="0"/>
            <a:ext cx="9144000" cy="6857999"/>
          </a:xfrm>
          <a:prstGeom prst="rect">
            <a:avLst/>
          </a:prstGeom>
        </p:spPr>
      </p:pic>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14" name="Rectangle 13">
            <a:extLst>
              <a:ext uri="{FF2B5EF4-FFF2-40B4-BE49-F238E27FC236}">
                <a16:creationId xmlns:a16="http://schemas.microsoft.com/office/drawing/2014/main" id="{687E4EFA-17B6-4558-B000-EE37BBDC73D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Landon thinks he has written a complete sentence.</a:t>
            </a: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this sentence to make it correct.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What day do we have fish and chips at school?</a:t>
            </a: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8" name="Rounded Rectangle 6">
            <a:extLst>
              <a:ext uri="{FF2B5EF4-FFF2-40B4-BE49-F238E27FC236}">
                <a16:creationId xmlns:a16="http://schemas.microsoft.com/office/drawing/2014/main" id="{DB534446-C7C6-F217-CF2E-67AC34D6EC5E}"/>
              </a:ext>
            </a:extLst>
          </p:cNvPr>
          <p:cNvSpPr/>
          <p:nvPr/>
        </p:nvSpPr>
        <p:spPr>
          <a:xfrm>
            <a:off x="1950990" y="1924956"/>
            <a:ext cx="2949027" cy="11074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What day do we have fish chips and at school!</a:t>
            </a:r>
          </a:p>
        </p:txBody>
      </p:sp>
    </p:spTree>
    <p:extLst>
      <p:ext uri="{BB962C8B-B14F-4D97-AF65-F5344CB8AC3E}">
        <p14:creationId xmlns:p14="http://schemas.microsoft.com/office/powerpoint/2010/main" val="117784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a:extLst>
              <a:ext uri="{FF2B5EF4-FFF2-40B4-BE49-F238E27FC236}">
                <a16:creationId xmlns:a16="http://schemas.microsoft.com/office/drawing/2014/main" id="{0F18B4CD-798D-4EA5-92CF-7A4BB6DD981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5 – Sequencing Sentences – Recognising a Sentence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US" sz="1200" b="1" dirty="0">
                <a:solidFill>
                  <a:schemeClr val="tx1"/>
                </a:solidFill>
                <a:latin typeface="Century Gothic" panose="020B0502020202020204" pitchFamily="34" charset="0"/>
              </a:rPr>
              <a:t>English Year 1: (1G3)</a:t>
            </a:r>
            <a:r>
              <a:rPr lang="en-US" sz="1200" b="1" dirty="0">
                <a:latin typeface="Century Gothic" panose="020B0502020202020204" pitchFamily="34" charset="0"/>
              </a:rPr>
              <a:t> </a:t>
            </a:r>
            <a:r>
              <a:rPr lang="en-US" sz="1200" b="1" dirty="0">
                <a:solidFill>
                  <a:srgbClr val="0563C1"/>
                </a:solidFill>
                <a:latin typeface="Century Gothic" panose="020B0502020202020204" pitchFamily="34" charset="0"/>
                <a:hlinkClick r:id="rId2">
                  <a:extLst>
                    <a:ext uri="{A12FA001-AC4F-418D-AE19-62706E023703}">
                      <ahyp:hlinkClr xmlns:ahyp="http://schemas.microsoft.com/office/drawing/2018/hyperlinkcolor" val="tx"/>
                    </a:ext>
                  </a:extLst>
                </a:hlinkClick>
              </a:rPr>
              <a:t>Sequencing sentences to form short narratives</a:t>
            </a:r>
            <a:endParaRPr lang="en-US" sz="1200" b="1" dirty="0">
              <a:solidFill>
                <a:srgbClr val="0563C1"/>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pic>
        <p:nvPicPr>
          <p:cNvPr id="3" name="Picture 2">
            <a:extLst>
              <a:ext uri="{FF2B5EF4-FFF2-40B4-BE49-F238E27FC236}">
                <a16:creationId xmlns:a16="http://schemas.microsoft.com/office/drawing/2014/main" id="{A13458F2-41D3-D60A-FC62-637B6D100782}"/>
              </a:ext>
            </a:extLst>
          </p:cNvPr>
          <p:cNvPicPr>
            <a:picLocks noChangeAspect="1"/>
          </p:cNvPicPr>
          <p:nvPr/>
        </p:nvPicPr>
        <p:blipFill>
          <a:blip r:embed="rId5"/>
          <a:stretch>
            <a:fillRect/>
          </a:stretch>
        </p:blipFill>
        <p:spPr>
          <a:xfrm>
            <a:off x="0" y="0"/>
            <a:ext cx="9144000" cy="6857999"/>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7AD338-3E59-F4FB-175F-FFC00C847994}"/>
              </a:ext>
            </a:extLst>
          </p:cNvPr>
          <p:cNvPicPr>
            <a:picLocks noChangeAspect="1"/>
          </p:cNvPicPr>
          <p:nvPr/>
        </p:nvPicPr>
        <p:blipFill>
          <a:blip r:embed="rId2"/>
          <a:stretch>
            <a:fillRect/>
          </a:stretch>
        </p:blipFill>
        <p:spPr>
          <a:xfrm>
            <a:off x="0" y="0"/>
            <a:ext cx="9144000" cy="6857999"/>
          </a:xfrm>
          <a:prstGeom prst="rect">
            <a:avLst/>
          </a:prstGeom>
        </p:spPr>
      </p:pic>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26" name="Rectangle 25">
            <a:extLst>
              <a:ext uri="{FF2B5EF4-FFF2-40B4-BE49-F238E27FC236}">
                <a16:creationId xmlns:a16="http://schemas.microsoft.com/office/drawing/2014/main" id="{44545DF0-5B34-4B97-B7AA-045AD96D6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Joe and Tara are talking about their bedroom colours.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sentence is correct? Explain your reasoning.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13" name="Speech Bubble: Rectangle with Corners Rounded 36">
            <a:extLst>
              <a:ext uri="{FF2B5EF4-FFF2-40B4-BE49-F238E27FC236}">
                <a16:creationId xmlns:a16="http://schemas.microsoft.com/office/drawing/2014/main" id="{C1C23D84-BB68-4EA2-9904-DC794BB91290}"/>
              </a:ext>
            </a:extLst>
          </p:cNvPr>
          <p:cNvSpPr/>
          <p:nvPr/>
        </p:nvSpPr>
        <p:spPr>
          <a:xfrm flipH="1">
            <a:off x="3853868" y="3083598"/>
            <a:ext cx="2704063" cy="690804"/>
          </a:xfrm>
          <a:prstGeom prst="wedgeRoundRectCallout">
            <a:avLst>
              <a:gd name="adj1" fmla="val -59361"/>
              <a:gd name="adj2" fmla="val 3337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bedroom is grey and blue.</a:t>
            </a:r>
          </a:p>
        </p:txBody>
      </p:sp>
      <p:sp>
        <p:nvSpPr>
          <p:cNvPr id="20" name="Speech Bubble: Rectangle with Corners Rounded 26">
            <a:extLst>
              <a:ext uri="{FF2B5EF4-FFF2-40B4-BE49-F238E27FC236}">
                <a16:creationId xmlns:a16="http://schemas.microsoft.com/office/drawing/2014/main" id="{E5E20BA1-8DDE-48B3-AD29-84C7A8090A9A}"/>
              </a:ext>
            </a:extLst>
          </p:cNvPr>
          <p:cNvSpPr/>
          <p:nvPr/>
        </p:nvSpPr>
        <p:spPr>
          <a:xfrm>
            <a:off x="2214031" y="2137286"/>
            <a:ext cx="2276689" cy="580520"/>
          </a:xfrm>
          <a:prstGeom prst="wedgeRoundRectCallout">
            <a:avLst>
              <a:gd name="adj1" fmla="val -61423"/>
              <a:gd name="adj2" fmla="val 3335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blue and green</a:t>
            </a:r>
          </a:p>
        </p:txBody>
      </p:sp>
      <p:sp>
        <p:nvSpPr>
          <p:cNvPr id="21" name="TextBox 20">
            <a:extLst>
              <a:ext uri="{FF2B5EF4-FFF2-40B4-BE49-F238E27FC236}">
                <a16:creationId xmlns:a16="http://schemas.microsoft.com/office/drawing/2014/main" id="{00788188-430C-4D6F-A0E2-3350E57D7102}"/>
              </a:ext>
            </a:extLst>
          </p:cNvPr>
          <p:cNvSpPr txBox="1"/>
          <p:nvPr/>
        </p:nvSpPr>
        <p:spPr>
          <a:xfrm>
            <a:off x="864868" y="2952431"/>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Joe</a:t>
            </a:r>
          </a:p>
        </p:txBody>
      </p:sp>
      <p:sp>
        <p:nvSpPr>
          <p:cNvPr id="22" name="TextBox 21">
            <a:extLst>
              <a:ext uri="{FF2B5EF4-FFF2-40B4-BE49-F238E27FC236}">
                <a16:creationId xmlns:a16="http://schemas.microsoft.com/office/drawing/2014/main" id="{1C1B857E-21FE-4CEC-9E73-0E8A09FE54AA}"/>
              </a:ext>
            </a:extLst>
          </p:cNvPr>
          <p:cNvSpPr txBox="1"/>
          <p:nvPr/>
        </p:nvSpPr>
        <p:spPr>
          <a:xfrm>
            <a:off x="6988945" y="3991735"/>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Tara</a:t>
            </a:r>
          </a:p>
        </p:txBody>
      </p:sp>
    </p:spTree>
    <p:extLst>
      <p:ext uri="{BB962C8B-B14F-4D97-AF65-F5344CB8AC3E}">
        <p14:creationId xmlns:p14="http://schemas.microsoft.com/office/powerpoint/2010/main" val="281842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0A6AE-BDB6-322D-8144-FF204A5737ED}"/>
              </a:ext>
            </a:extLst>
          </p:cNvPr>
          <p:cNvPicPr>
            <a:picLocks noChangeAspect="1"/>
          </p:cNvPicPr>
          <p:nvPr/>
        </p:nvPicPr>
        <p:blipFill>
          <a:blip r:embed="rId2"/>
          <a:stretch>
            <a:fillRect/>
          </a:stretch>
        </p:blipFill>
        <p:spPr>
          <a:xfrm>
            <a:off x="0" y="0"/>
            <a:ext cx="9144000" cy="6857999"/>
          </a:xfrm>
          <a:prstGeom prst="rect">
            <a:avLst/>
          </a:prstGeom>
        </p:spPr>
      </p:pic>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26" name="Rectangle 25">
            <a:extLst>
              <a:ext uri="{FF2B5EF4-FFF2-40B4-BE49-F238E27FC236}">
                <a16:creationId xmlns:a16="http://schemas.microsoft.com/office/drawing/2014/main" id="{44545DF0-5B34-4B97-B7AA-045AD96D6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Joe and Tara are talking about their bedroom colours.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sentence is correct? Explain your reasoning.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Tara is correct because…</a:t>
            </a:r>
          </a:p>
          <a:p>
            <a:endParaRPr lang="en-GB" sz="2000" b="1" dirty="0">
              <a:solidFill>
                <a:schemeClr val="tx1"/>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13" name="Speech Bubble: Rectangle with Corners Rounded 36">
            <a:extLst>
              <a:ext uri="{FF2B5EF4-FFF2-40B4-BE49-F238E27FC236}">
                <a16:creationId xmlns:a16="http://schemas.microsoft.com/office/drawing/2014/main" id="{C1C23D84-BB68-4EA2-9904-DC794BB91290}"/>
              </a:ext>
            </a:extLst>
          </p:cNvPr>
          <p:cNvSpPr/>
          <p:nvPr/>
        </p:nvSpPr>
        <p:spPr>
          <a:xfrm flipH="1">
            <a:off x="3853868" y="3083598"/>
            <a:ext cx="2704063" cy="690804"/>
          </a:xfrm>
          <a:prstGeom prst="wedgeRoundRectCallout">
            <a:avLst>
              <a:gd name="adj1" fmla="val -59361"/>
              <a:gd name="adj2" fmla="val 33372"/>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My bedroom is grey and blue.</a:t>
            </a:r>
          </a:p>
        </p:txBody>
      </p:sp>
      <p:sp>
        <p:nvSpPr>
          <p:cNvPr id="20" name="Speech Bubble: Rectangle with Corners Rounded 26">
            <a:extLst>
              <a:ext uri="{FF2B5EF4-FFF2-40B4-BE49-F238E27FC236}">
                <a16:creationId xmlns:a16="http://schemas.microsoft.com/office/drawing/2014/main" id="{E5E20BA1-8DDE-48B3-AD29-84C7A8090A9A}"/>
              </a:ext>
            </a:extLst>
          </p:cNvPr>
          <p:cNvSpPr/>
          <p:nvPr/>
        </p:nvSpPr>
        <p:spPr>
          <a:xfrm>
            <a:off x="2214031" y="2137286"/>
            <a:ext cx="2276689" cy="580520"/>
          </a:xfrm>
          <a:prstGeom prst="wedgeRoundRectCallout">
            <a:avLst>
              <a:gd name="adj1" fmla="val -61423"/>
              <a:gd name="adj2" fmla="val 33350"/>
              <a:gd name="adj3" fmla="val 16667"/>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50000"/>
                  </a:schemeClr>
                </a:solidFill>
                <a:latin typeface="Century Gothic" panose="020B0502020202020204" pitchFamily="34" charset="0"/>
              </a:rPr>
              <a:t>blue and green</a:t>
            </a:r>
          </a:p>
        </p:txBody>
      </p:sp>
      <p:sp>
        <p:nvSpPr>
          <p:cNvPr id="21" name="TextBox 20">
            <a:extLst>
              <a:ext uri="{FF2B5EF4-FFF2-40B4-BE49-F238E27FC236}">
                <a16:creationId xmlns:a16="http://schemas.microsoft.com/office/drawing/2014/main" id="{00788188-430C-4D6F-A0E2-3350E57D7102}"/>
              </a:ext>
            </a:extLst>
          </p:cNvPr>
          <p:cNvSpPr txBox="1"/>
          <p:nvPr/>
        </p:nvSpPr>
        <p:spPr>
          <a:xfrm>
            <a:off x="864868" y="2952431"/>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Joe</a:t>
            </a:r>
          </a:p>
        </p:txBody>
      </p:sp>
      <p:sp>
        <p:nvSpPr>
          <p:cNvPr id="22" name="TextBox 21">
            <a:extLst>
              <a:ext uri="{FF2B5EF4-FFF2-40B4-BE49-F238E27FC236}">
                <a16:creationId xmlns:a16="http://schemas.microsoft.com/office/drawing/2014/main" id="{1C1B857E-21FE-4CEC-9E73-0E8A09FE54AA}"/>
              </a:ext>
            </a:extLst>
          </p:cNvPr>
          <p:cNvSpPr txBox="1"/>
          <p:nvPr/>
        </p:nvSpPr>
        <p:spPr>
          <a:xfrm>
            <a:off x="6988945" y="3991735"/>
            <a:ext cx="866395" cy="307777"/>
          </a:xfrm>
          <a:prstGeom prst="rect">
            <a:avLst/>
          </a:prstGeom>
          <a:noFill/>
        </p:spPr>
        <p:txBody>
          <a:bodyPr wrap="square" lIns="0" tIns="0" rIns="0" bIns="0" rtlCol="0">
            <a:spAutoFit/>
          </a:bodyPr>
          <a:lstStyle/>
          <a:p>
            <a:pPr algn="ctr"/>
            <a:r>
              <a:rPr lang="en-GB" sz="2000" b="1" dirty="0">
                <a:solidFill>
                  <a:srgbClr val="FF0000"/>
                </a:solidFill>
                <a:latin typeface="Century Gothic" panose="020B0502020202020204" pitchFamily="34" charset="0"/>
              </a:rPr>
              <a:t>Tara</a:t>
            </a:r>
          </a:p>
        </p:txBody>
      </p:sp>
    </p:spTree>
    <p:extLst>
      <p:ext uri="{BB962C8B-B14F-4D97-AF65-F5344CB8AC3E}">
        <p14:creationId xmlns:p14="http://schemas.microsoft.com/office/powerpoint/2010/main" val="68045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CDAFF4-E788-059E-1D5F-2260A517D0D5}"/>
              </a:ext>
            </a:extLst>
          </p:cNvPr>
          <p:cNvPicPr>
            <a:picLocks noChangeAspect="1"/>
          </p:cNvPicPr>
          <p:nvPr/>
        </p:nvPicPr>
        <p:blipFill>
          <a:blip r:embed="rId2"/>
          <a:stretch>
            <a:fillRect/>
          </a:stretch>
        </p:blipFill>
        <p:spPr>
          <a:xfrm>
            <a:off x="0" y="0"/>
            <a:ext cx="9144000" cy="6857999"/>
          </a:xfrm>
          <a:prstGeom prst="rect">
            <a:avLst/>
          </a:prstGeom>
        </p:spPr>
      </p:pic>
      <p:sp>
        <p:nvSpPr>
          <p:cNvPr id="10" name="TextBox 8">
            <a:extLst>
              <a:ext uri="{FF2B5EF4-FFF2-40B4-BE49-F238E27FC236}">
                <a16:creationId xmlns:a16="http://schemas.microsoft.com/office/drawing/2014/main" id="{B620EC66-E214-4234-96C9-691339C41891}"/>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sp>
        <p:nvSpPr>
          <p:cNvPr id="26" name="Rectangle 25">
            <a:extLst>
              <a:ext uri="{FF2B5EF4-FFF2-40B4-BE49-F238E27FC236}">
                <a16:creationId xmlns:a16="http://schemas.microsoft.com/office/drawing/2014/main" id="{44545DF0-5B34-4B97-B7AA-045AD96D6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Joe and Tara are talking about their bedroom colours.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Which sentence is correct? Explain your reasoning.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sym typeface="Wingdings" panose="05000000000000000000" pitchFamily="2" charset="2"/>
              </a:rPr>
              <a:t>Tara is correct because her sentence makes sense on its own and she has used a capital letter at the beginning and a full stop at the end. </a:t>
            </a:r>
          </a:p>
          <a:p>
            <a:endParaRPr lang="en-GB" sz="2000" b="1" dirty="0">
              <a:solidFill>
                <a:schemeClr val="tx1"/>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
        <p:nvSpPr>
          <p:cNvPr id="13" name="Speech Bubble: Rectangle with Corners Rounded 36">
            <a:extLst>
              <a:ext uri="{FF2B5EF4-FFF2-40B4-BE49-F238E27FC236}">
                <a16:creationId xmlns:a16="http://schemas.microsoft.com/office/drawing/2014/main" id="{C1C23D84-BB68-4EA2-9904-DC794BB91290}"/>
              </a:ext>
            </a:extLst>
          </p:cNvPr>
          <p:cNvSpPr/>
          <p:nvPr/>
        </p:nvSpPr>
        <p:spPr>
          <a:xfrm flipH="1">
            <a:off x="3853868" y="3083598"/>
            <a:ext cx="2704063" cy="690804"/>
          </a:xfrm>
          <a:prstGeom prst="wedgeRoundRectCallout">
            <a:avLst>
              <a:gd name="adj1" fmla="val -59361"/>
              <a:gd name="adj2" fmla="val 33372"/>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My bedroom is grey and blue.</a:t>
            </a:r>
          </a:p>
        </p:txBody>
      </p:sp>
      <p:sp>
        <p:nvSpPr>
          <p:cNvPr id="20" name="Speech Bubble: Rectangle with Corners Rounded 26">
            <a:extLst>
              <a:ext uri="{FF2B5EF4-FFF2-40B4-BE49-F238E27FC236}">
                <a16:creationId xmlns:a16="http://schemas.microsoft.com/office/drawing/2014/main" id="{E5E20BA1-8DDE-48B3-AD29-84C7A8090A9A}"/>
              </a:ext>
            </a:extLst>
          </p:cNvPr>
          <p:cNvSpPr/>
          <p:nvPr/>
        </p:nvSpPr>
        <p:spPr>
          <a:xfrm>
            <a:off x="2214031" y="2137286"/>
            <a:ext cx="2276689" cy="580520"/>
          </a:xfrm>
          <a:prstGeom prst="wedgeRoundRectCallout">
            <a:avLst>
              <a:gd name="adj1" fmla="val -61423"/>
              <a:gd name="adj2" fmla="val 33350"/>
              <a:gd name="adj3" fmla="val 16667"/>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50000"/>
                  </a:schemeClr>
                </a:solidFill>
                <a:latin typeface="Century Gothic" panose="020B0502020202020204" pitchFamily="34" charset="0"/>
              </a:rPr>
              <a:t>blue and green</a:t>
            </a:r>
          </a:p>
        </p:txBody>
      </p:sp>
      <p:sp>
        <p:nvSpPr>
          <p:cNvPr id="21" name="TextBox 20">
            <a:extLst>
              <a:ext uri="{FF2B5EF4-FFF2-40B4-BE49-F238E27FC236}">
                <a16:creationId xmlns:a16="http://schemas.microsoft.com/office/drawing/2014/main" id="{00788188-430C-4D6F-A0E2-3350E57D7102}"/>
              </a:ext>
            </a:extLst>
          </p:cNvPr>
          <p:cNvSpPr txBox="1"/>
          <p:nvPr/>
        </p:nvSpPr>
        <p:spPr>
          <a:xfrm>
            <a:off x="864868" y="2952431"/>
            <a:ext cx="866395" cy="307777"/>
          </a:xfrm>
          <a:prstGeom prst="rect">
            <a:avLst/>
          </a:prstGeom>
          <a:noFill/>
        </p:spPr>
        <p:txBody>
          <a:bodyPr wrap="square" lIns="0" tIns="0" rIns="0" bIns="0" rtlCol="0">
            <a:spAutoFit/>
          </a:bodyPr>
          <a:lstStyle/>
          <a:p>
            <a:pPr algn="ctr"/>
            <a:r>
              <a:rPr lang="en-GB" sz="2000" b="1" dirty="0">
                <a:latin typeface="Century Gothic" panose="020B0502020202020204" pitchFamily="34" charset="0"/>
              </a:rPr>
              <a:t>Joe</a:t>
            </a:r>
          </a:p>
        </p:txBody>
      </p:sp>
      <p:sp>
        <p:nvSpPr>
          <p:cNvPr id="22" name="TextBox 21">
            <a:extLst>
              <a:ext uri="{FF2B5EF4-FFF2-40B4-BE49-F238E27FC236}">
                <a16:creationId xmlns:a16="http://schemas.microsoft.com/office/drawing/2014/main" id="{1C1B857E-21FE-4CEC-9E73-0E8A09FE54AA}"/>
              </a:ext>
            </a:extLst>
          </p:cNvPr>
          <p:cNvSpPr txBox="1"/>
          <p:nvPr/>
        </p:nvSpPr>
        <p:spPr>
          <a:xfrm>
            <a:off x="6988945" y="3991735"/>
            <a:ext cx="866395" cy="307777"/>
          </a:xfrm>
          <a:prstGeom prst="rect">
            <a:avLst/>
          </a:prstGeom>
          <a:noFill/>
        </p:spPr>
        <p:txBody>
          <a:bodyPr wrap="square" lIns="0" tIns="0" rIns="0" bIns="0" rtlCol="0">
            <a:spAutoFit/>
          </a:bodyPr>
          <a:lstStyle/>
          <a:p>
            <a:pPr algn="ctr"/>
            <a:r>
              <a:rPr lang="en-GB" sz="2000" b="1" dirty="0">
                <a:solidFill>
                  <a:srgbClr val="FF0000"/>
                </a:solidFill>
                <a:latin typeface="Century Gothic" panose="020B0502020202020204" pitchFamily="34" charset="0"/>
              </a:rPr>
              <a:t>Tara</a:t>
            </a:r>
          </a:p>
        </p:txBody>
      </p:sp>
    </p:spTree>
    <p:extLst>
      <p:ext uri="{BB962C8B-B14F-4D97-AF65-F5344CB8AC3E}">
        <p14:creationId xmlns:p14="http://schemas.microsoft.com/office/powerpoint/2010/main" val="382032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5 – Sequencing Sentences – Recognising a Sentence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From previous learning in Year 1, children will have learnt how words can be put together to form a sentence and should know what is needed to make a complete sentence.</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familiar with nouns and verbs or should be reminded about these word types.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also be familiar with using the conjunctions ‘and’, ‘but’ and ‘or’ to join simple sentences together.</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Following learning in previous blocks, children should be capable of identifying and using questions as a type of sentence and some children will understand the use of exclamation marks.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This step will draw on this previous learning and allow children the opportunity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sentences and be able to say whether a sentence is accurate, whether it makes sense and whether it is a complete sentence or not.</a:t>
            </a:r>
          </a:p>
          <a:p>
            <a:pPr fontAlgn="base"/>
            <a:endParaRPr lang="en-US" sz="1600" b="1" dirty="0">
              <a:latin typeface="Century Gothic" panose="020B0502020202020204" pitchFamily="34" charset="0"/>
            </a:endParaRPr>
          </a:p>
          <a:p>
            <a:pPr fontAlgn="base"/>
            <a:r>
              <a:rPr lang="en-US" sz="2000" b="1" dirty="0">
                <a:solidFill>
                  <a:schemeClr val="tx1"/>
                </a:solidFill>
                <a:latin typeface="Century Gothic" panose="020B0502020202020204" pitchFamily="34" charset="0"/>
              </a:rPr>
              <a:t>Focused Questions</a:t>
            </a:r>
          </a:p>
          <a:p>
            <a:pPr fontAlgn="base"/>
            <a:endParaRPr lang="en-US" sz="1600" b="1" dirty="0">
              <a:latin typeface="Century Gothic" panose="020B0502020202020204" pitchFamily="34" charset="0"/>
            </a:endParaRP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Read the words below and tick if it is a complete sentence.</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Add a word to the words below to make a complete sentence that make sense.</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Does the sentence below make sense? How do you know?</a:t>
            </a:r>
          </a:p>
          <a:p>
            <a:pPr fontAlgn="base"/>
            <a:endParaRPr lang="en-US" sz="1600" b="1" dirty="0">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
        <p:nvSpPr>
          <p:cNvPr id="10" name="TextBox 8">
            <a:extLst>
              <a:ext uri="{FF2B5EF4-FFF2-40B4-BE49-F238E27FC236}">
                <a16:creationId xmlns:a16="http://schemas.microsoft.com/office/drawing/2014/main" id="{4C78D4A2-C74C-43ED-91DF-5F1C20B4ADD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F3E14627-5D99-0CF3-470F-1986D1D83CE7}"/>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5 – Sequencing Sentences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Recognising a Sentence </a:t>
            </a:r>
            <a:endParaRPr lang="en-GB" sz="1200" b="1" dirty="0">
              <a:solidFill>
                <a:schemeClr val="bg2">
                  <a:lumMod val="25000"/>
                </a:schemeClr>
              </a:solidFill>
              <a:latin typeface="Century Gothic" panose="020B0502020202020204" pitchFamily="34" charset="0"/>
            </a:endParaRPr>
          </a:p>
        </p:txBody>
      </p:sp>
      <p:sp>
        <p:nvSpPr>
          <p:cNvPr id="11" name="TextBox 8">
            <a:extLst>
              <a:ext uri="{FF2B5EF4-FFF2-40B4-BE49-F238E27FC236}">
                <a16:creationId xmlns:a16="http://schemas.microsoft.com/office/drawing/2014/main" id="{499638CB-398B-423D-B03B-9CAF5F20615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0920133E-F930-533C-A948-65E071AD6D16}"/>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in the correct category.</a:t>
            </a:r>
          </a:p>
          <a:p>
            <a:pPr marL="88900" algn="ctr"/>
            <a:endParaRPr lang="en-GB" sz="2800" dirty="0">
              <a:solidFill>
                <a:schemeClr val="bg2">
                  <a:lumMod val="25000"/>
                </a:schemeClr>
              </a:solidFill>
              <a:latin typeface="SassoonCRInfantMedium" panose="02000603020000020003" pitchFamily="2" charset="0"/>
            </a:endParaRPr>
          </a:p>
        </p:txBody>
      </p:sp>
      <p:sp>
        <p:nvSpPr>
          <p:cNvPr id="12" name="TextBox 8">
            <a:extLst>
              <a:ext uri="{FF2B5EF4-FFF2-40B4-BE49-F238E27FC236}">
                <a16:creationId xmlns:a16="http://schemas.microsoft.com/office/drawing/2014/main" id="{0508FB50-C3B6-4B43-A784-2CD30C78BB4E}"/>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8" name="Table 7">
            <a:extLst>
              <a:ext uri="{FF2B5EF4-FFF2-40B4-BE49-F238E27FC236}">
                <a16:creationId xmlns:a16="http://schemas.microsoft.com/office/drawing/2014/main" id="{8AE01BC4-B66F-4F77-9B7B-9370F554B180}"/>
              </a:ext>
            </a:extLst>
          </p:cNvPr>
          <p:cNvGraphicFramePr>
            <a:graphicFrameLocks noGrp="1"/>
          </p:cNvGraphicFramePr>
          <p:nvPr>
            <p:extLst>
              <p:ext uri="{D42A27DB-BD31-4B8C-83A1-F6EECF244321}">
                <p14:modId xmlns:p14="http://schemas.microsoft.com/office/powerpoint/2010/main" val="1841430768"/>
              </p:ext>
            </p:extLst>
          </p:nvPr>
        </p:nvGraphicFramePr>
        <p:xfrm>
          <a:off x="1397000" y="1668992"/>
          <a:ext cx="6350000" cy="3126528"/>
        </p:xfrm>
        <a:graphic>
          <a:graphicData uri="http://schemas.openxmlformats.org/drawingml/2006/table">
            <a:tbl>
              <a:tblPr firstRow="1" bandRow="1">
                <a:tableStyleId>{5940675A-B579-460E-94D1-54222C63F5DA}</a:tableStyleId>
              </a:tblPr>
              <a:tblGrid>
                <a:gridCol w="3175000">
                  <a:extLst>
                    <a:ext uri="{9D8B030D-6E8A-4147-A177-3AD203B41FA5}">
                      <a16:colId xmlns:a16="http://schemas.microsoft.com/office/drawing/2014/main" val="2522621559"/>
                    </a:ext>
                  </a:extLst>
                </a:gridCol>
                <a:gridCol w="3175000">
                  <a:extLst>
                    <a:ext uri="{9D8B030D-6E8A-4147-A177-3AD203B41FA5}">
                      <a16:colId xmlns:a16="http://schemas.microsoft.com/office/drawing/2014/main" val="4202550606"/>
                    </a:ext>
                  </a:extLst>
                </a:gridCol>
              </a:tblGrid>
              <a:tr h="521088">
                <a:tc>
                  <a:txBody>
                    <a:bodyPr/>
                    <a:lstStyle/>
                    <a:p>
                      <a:pPr algn="ctr"/>
                      <a:r>
                        <a:rPr lang="en-GB" sz="2000" b="1" dirty="0">
                          <a:latin typeface="Century Gothic" panose="020B0502020202020204" pitchFamily="34" charset="0"/>
                        </a:rPr>
                        <a:t>Nouns</a:t>
                      </a:r>
                    </a:p>
                  </a:txBody>
                  <a:tcPr marL="0" marR="0" marT="0" marB="0" anchor="ctr">
                    <a:solidFill>
                      <a:srgbClr val="00B0F0"/>
                    </a:solidFill>
                  </a:tcPr>
                </a:tc>
                <a:tc>
                  <a:txBody>
                    <a:bodyPr/>
                    <a:lstStyle/>
                    <a:p>
                      <a:pPr algn="ctr"/>
                      <a:r>
                        <a:rPr lang="en-GB" sz="2000" b="1" dirty="0">
                          <a:latin typeface="Century Gothic" panose="020B0502020202020204" pitchFamily="34" charset="0"/>
                        </a:rPr>
                        <a:t>Verbs</a:t>
                      </a:r>
                    </a:p>
                  </a:txBody>
                  <a:tcPr marL="0" marR="0" marT="0" marB="0" anchor="ctr">
                    <a:solidFill>
                      <a:srgbClr val="00B0F0"/>
                    </a:solidFill>
                  </a:tcPr>
                </a:tc>
                <a:extLst>
                  <a:ext uri="{0D108BD9-81ED-4DB2-BD59-A6C34878D82A}">
                    <a16:rowId xmlns:a16="http://schemas.microsoft.com/office/drawing/2014/main" val="3594031880"/>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4087574119"/>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46983570"/>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725678747"/>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838615679"/>
                  </a:ext>
                </a:extLst>
              </a:tr>
              <a:tr h="521088">
                <a:tc>
                  <a:txBody>
                    <a:bodyPr/>
                    <a:lstStyle/>
                    <a:p>
                      <a:pPr algn="ctr"/>
                      <a:endParaRPr lang="en-GB" sz="1400" b="1" dirty="0">
                        <a:latin typeface="Century Gothic" panose="020B0502020202020204" pitchFamily="34" charset="0"/>
                      </a:endParaRPr>
                    </a:p>
                  </a:txBody>
                  <a:tcPr marL="0" marR="0" marT="0" marB="0" anchor="ctr">
                    <a:solidFill>
                      <a:schemeClr val="bg1"/>
                    </a:solidFill>
                  </a:tcPr>
                </a:tc>
                <a:tc>
                  <a:txBody>
                    <a:bodyPr/>
                    <a:lstStyle/>
                    <a:p>
                      <a:pPr algn="ctr"/>
                      <a:endParaRPr lang="en-GB" sz="14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201728506"/>
                  </a:ext>
                </a:extLst>
              </a:tr>
            </a:tbl>
          </a:graphicData>
        </a:graphic>
      </p:graphicFrame>
      <p:graphicFrame>
        <p:nvGraphicFramePr>
          <p:cNvPr id="9" name="Table 8">
            <a:extLst>
              <a:ext uri="{FF2B5EF4-FFF2-40B4-BE49-F238E27FC236}">
                <a16:creationId xmlns:a16="http://schemas.microsoft.com/office/drawing/2014/main" id="{6156380B-0C0E-48F4-8A81-B21D30058BC2}"/>
              </a:ext>
            </a:extLst>
          </p:cNvPr>
          <p:cNvGraphicFramePr>
            <a:graphicFrameLocks noGrp="1"/>
          </p:cNvGraphicFramePr>
          <p:nvPr>
            <p:extLst>
              <p:ext uri="{D42A27DB-BD31-4B8C-83A1-F6EECF244321}">
                <p14:modId xmlns:p14="http://schemas.microsoft.com/office/powerpoint/2010/main" val="396062161"/>
              </p:ext>
            </p:extLst>
          </p:nvPr>
        </p:nvGraphicFramePr>
        <p:xfrm>
          <a:off x="1838960" y="5189008"/>
          <a:ext cx="5466080" cy="962848"/>
        </p:xfrm>
        <a:graphic>
          <a:graphicData uri="http://schemas.openxmlformats.org/drawingml/2006/table">
            <a:tbl>
              <a:tblPr firstRow="1" bandRow="1">
                <a:tableStyleId>{5940675A-B579-460E-94D1-54222C63F5DA}</a:tableStyleId>
              </a:tblPr>
              <a:tblGrid>
                <a:gridCol w="1093216">
                  <a:extLst>
                    <a:ext uri="{9D8B030D-6E8A-4147-A177-3AD203B41FA5}">
                      <a16:colId xmlns:a16="http://schemas.microsoft.com/office/drawing/2014/main" val="2182366724"/>
                    </a:ext>
                  </a:extLst>
                </a:gridCol>
                <a:gridCol w="1093216">
                  <a:extLst>
                    <a:ext uri="{9D8B030D-6E8A-4147-A177-3AD203B41FA5}">
                      <a16:colId xmlns:a16="http://schemas.microsoft.com/office/drawing/2014/main" val="3473562323"/>
                    </a:ext>
                  </a:extLst>
                </a:gridCol>
                <a:gridCol w="1093216">
                  <a:extLst>
                    <a:ext uri="{9D8B030D-6E8A-4147-A177-3AD203B41FA5}">
                      <a16:colId xmlns:a16="http://schemas.microsoft.com/office/drawing/2014/main" val="3460570934"/>
                    </a:ext>
                  </a:extLst>
                </a:gridCol>
                <a:gridCol w="1093216">
                  <a:extLst>
                    <a:ext uri="{9D8B030D-6E8A-4147-A177-3AD203B41FA5}">
                      <a16:colId xmlns:a16="http://schemas.microsoft.com/office/drawing/2014/main" val="3899368193"/>
                    </a:ext>
                  </a:extLst>
                </a:gridCol>
                <a:gridCol w="1093216">
                  <a:extLst>
                    <a:ext uri="{9D8B030D-6E8A-4147-A177-3AD203B41FA5}">
                      <a16:colId xmlns:a16="http://schemas.microsoft.com/office/drawing/2014/main" val="1715329595"/>
                    </a:ext>
                  </a:extLst>
                </a:gridCol>
              </a:tblGrid>
              <a:tr h="481424">
                <a:tc>
                  <a:txBody>
                    <a:bodyPr/>
                    <a:lstStyle/>
                    <a:p>
                      <a:pPr algn="ctr"/>
                      <a:r>
                        <a:rPr lang="en-GB" sz="2000" b="1" dirty="0">
                          <a:latin typeface="Century Gothic" panose="020B0502020202020204" pitchFamily="34" charset="0"/>
                        </a:rPr>
                        <a:t>jump</a:t>
                      </a:r>
                    </a:p>
                  </a:txBody>
                  <a:tcPr marL="0" marR="0" marT="0" marB="0" anchor="ctr">
                    <a:solidFill>
                      <a:schemeClr val="bg1"/>
                    </a:solidFill>
                  </a:tcPr>
                </a:tc>
                <a:tc>
                  <a:txBody>
                    <a:bodyPr/>
                    <a:lstStyle/>
                    <a:p>
                      <a:pPr algn="ctr"/>
                      <a:r>
                        <a:rPr lang="en-GB" sz="2000" b="1" dirty="0">
                          <a:latin typeface="Century Gothic" panose="020B0502020202020204" pitchFamily="34" charset="0"/>
                        </a:rPr>
                        <a:t>cheese</a:t>
                      </a:r>
                    </a:p>
                  </a:txBody>
                  <a:tcPr marL="0" marR="0" marT="0" marB="0" anchor="ctr">
                    <a:solidFill>
                      <a:schemeClr val="bg1"/>
                    </a:solidFill>
                  </a:tcPr>
                </a:tc>
                <a:tc>
                  <a:txBody>
                    <a:bodyPr/>
                    <a:lstStyle/>
                    <a:p>
                      <a:pPr algn="ctr"/>
                      <a:r>
                        <a:rPr lang="en-GB" sz="2000" b="1" dirty="0">
                          <a:latin typeface="Century Gothic" panose="020B0502020202020204" pitchFamily="34" charset="0"/>
                        </a:rPr>
                        <a:t>look</a:t>
                      </a:r>
                    </a:p>
                  </a:txBody>
                  <a:tcPr marL="0" marR="0" marT="0" marB="0" anchor="ctr">
                    <a:solidFill>
                      <a:schemeClr val="bg1"/>
                    </a:solidFill>
                  </a:tcPr>
                </a:tc>
                <a:tc>
                  <a:txBody>
                    <a:bodyPr/>
                    <a:lstStyle/>
                    <a:p>
                      <a:pPr algn="ctr"/>
                      <a:r>
                        <a:rPr lang="en-GB" sz="2000" b="1" dirty="0">
                          <a:latin typeface="Century Gothic" panose="020B0502020202020204" pitchFamily="34" charset="0"/>
                        </a:rPr>
                        <a:t>clap</a:t>
                      </a:r>
                    </a:p>
                  </a:txBody>
                  <a:tcPr marL="0" marR="0" marT="0" marB="0" anchor="ctr">
                    <a:solidFill>
                      <a:schemeClr val="bg1"/>
                    </a:solidFill>
                  </a:tcPr>
                </a:tc>
                <a:tc>
                  <a:txBody>
                    <a:bodyPr/>
                    <a:lstStyle/>
                    <a:p>
                      <a:pPr algn="ctr"/>
                      <a:r>
                        <a:rPr lang="en-GB" sz="2000" b="1" dirty="0">
                          <a:latin typeface="Century Gothic" panose="020B0502020202020204" pitchFamily="34" charset="0"/>
                        </a:rPr>
                        <a:t>cat</a:t>
                      </a:r>
                    </a:p>
                  </a:txBody>
                  <a:tcPr marL="0" marR="0" marT="0" marB="0" anchor="ctr">
                    <a:solidFill>
                      <a:schemeClr val="bg1"/>
                    </a:solidFill>
                  </a:tcPr>
                </a:tc>
                <a:extLst>
                  <a:ext uri="{0D108BD9-81ED-4DB2-BD59-A6C34878D82A}">
                    <a16:rowId xmlns:a16="http://schemas.microsoft.com/office/drawing/2014/main" val="2573573487"/>
                  </a:ext>
                </a:extLst>
              </a:tr>
              <a:tr h="481424">
                <a:tc>
                  <a:txBody>
                    <a:bodyPr/>
                    <a:lstStyle/>
                    <a:p>
                      <a:pPr algn="ctr"/>
                      <a:r>
                        <a:rPr lang="en-GB" sz="2000" b="1" dirty="0">
                          <a:latin typeface="Century Gothic" panose="020B0502020202020204" pitchFamily="34" charset="0"/>
                        </a:rPr>
                        <a:t>book</a:t>
                      </a:r>
                    </a:p>
                  </a:txBody>
                  <a:tcPr marL="0" marR="0" marT="0" marB="0" anchor="ctr">
                    <a:solidFill>
                      <a:schemeClr val="bg1"/>
                    </a:solidFill>
                  </a:tcPr>
                </a:tc>
                <a:tc>
                  <a:txBody>
                    <a:bodyPr/>
                    <a:lstStyle/>
                    <a:p>
                      <a:pPr algn="ctr"/>
                      <a:r>
                        <a:rPr lang="en-GB" sz="2000" b="1" dirty="0">
                          <a:latin typeface="Century Gothic" panose="020B0502020202020204" pitchFamily="34" charset="0"/>
                        </a:rPr>
                        <a:t>sing</a:t>
                      </a:r>
                    </a:p>
                  </a:txBody>
                  <a:tcPr marL="0" marR="0" marT="0" marB="0" anchor="ctr">
                    <a:solidFill>
                      <a:schemeClr val="bg1"/>
                    </a:solidFill>
                  </a:tcPr>
                </a:tc>
                <a:tc>
                  <a:txBody>
                    <a:bodyPr/>
                    <a:lstStyle/>
                    <a:p>
                      <a:pPr algn="ctr"/>
                      <a:r>
                        <a:rPr lang="en-GB" sz="2000" b="1" dirty="0">
                          <a:latin typeface="Century Gothic" panose="020B0502020202020204" pitchFamily="34" charset="0"/>
                        </a:rPr>
                        <a:t>school</a:t>
                      </a:r>
                    </a:p>
                  </a:txBody>
                  <a:tcPr marL="0" marR="0" marT="0" marB="0" anchor="ctr">
                    <a:solidFill>
                      <a:schemeClr val="bg1"/>
                    </a:solidFill>
                  </a:tcPr>
                </a:tc>
                <a:tc>
                  <a:txBody>
                    <a:bodyPr/>
                    <a:lstStyle/>
                    <a:p>
                      <a:pPr algn="ctr"/>
                      <a:r>
                        <a:rPr lang="en-GB" sz="2000" b="1" dirty="0">
                          <a:latin typeface="Century Gothic" panose="020B0502020202020204" pitchFamily="34" charset="0"/>
                        </a:rPr>
                        <a:t>pen</a:t>
                      </a:r>
                    </a:p>
                  </a:txBody>
                  <a:tcPr marL="0" marR="0" marT="0" marB="0" anchor="ctr">
                    <a:solidFill>
                      <a:schemeClr val="bg1"/>
                    </a:solidFill>
                  </a:tcPr>
                </a:tc>
                <a:tc>
                  <a:txBody>
                    <a:bodyPr/>
                    <a:lstStyle/>
                    <a:p>
                      <a:pPr algn="ctr"/>
                      <a:r>
                        <a:rPr lang="en-GB" sz="2000" b="1" dirty="0">
                          <a:latin typeface="Century Gothic" panose="020B0502020202020204" pitchFamily="34" charset="0"/>
                        </a:rPr>
                        <a:t>stand</a:t>
                      </a:r>
                    </a:p>
                  </a:txBody>
                  <a:tcPr marL="0" marR="0" marT="0" marB="0" anchor="ctr">
                    <a:solidFill>
                      <a:schemeClr val="bg1"/>
                    </a:solidFill>
                  </a:tcPr>
                </a:tc>
                <a:extLst>
                  <a:ext uri="{0D108BD9-81ED-4DB2-BD59-A6C34878D82A}">
                    <a16:rowId xmlns:a16="http://schemas.microsoft.com/office/drawing/2014/main" val="3546758863"/>
                  </a:ext>
                </a:extLst>
              </a:tr>
            </a:tbl>
          </a:graphicData>
        </a:graphic>
      </p:graphicFrame>
      <p:pic>
        <p:nvPicPr>
          <p:cNvPr id="3" name="Picture 2">
            <a:extLst>
              <a:ext uri="{FF2B5EF4-FFF2-40B4-BE49-F238E27FC236}">
                <a16:creationId xmlns:a16="http://schemas.microsoft.com/office/drawing/2014/main" id="{86A965B3-45C7-A1E3-3C86-B9823C139C86}"/>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in the correct category.</a:t>
            </a:r>
          </a:p>
          <a:p>
            <a:pPr marL="88900" algn="ctr"/>
            <a:endParaRPr lang="en-GB" sz="2800" dirty="0">
              <a:solidFill>
                <a:schemeClr val="bg2">
                  <a:lumMod val="25000"/>
                </a:schemeClr>
              </a:solidFill>
              <a:latin typeface="SassoonCRInfantMedium" panose="02000603020000020003" pitchFamily="2" charset="0"/>
            </a:endParaRPr>
          </a:p>
        </p:txBody>
      </p:sp>
      <p:sp>
        <p:nvSpPr>
          <p:cNvPr id="12" name="TextBox 8">
            <a:extLst>
              <a:ext uri="{FF2B5EF4-FFF2-40B4-BE49-F238E27FC236}">
                <a16:creationId xmlns:a16="http://schemas.microsoft.com/office/drawing/2014/main" id="{0508FB50-C3B6-4B43-A784-2CD30C78BB4E}"/>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8" name="Table 7">
            <a:extLst>
              <a:ext uri="{FF2B5EF4-FFF2-40B4-BE49-F238E27FC236}">
                <a16:creationId xmlns:a16="http://schemas.microsoft.com/office/drawing/2014/main" id="{8AE01BC4-B66F-4F77-9B7B-9370F554B180}"/>
              </a:ext>
            </a:extLst>
          </p:cNvPr>
          <p:cNvGraphicFramePr>
            <a:graphicFrameLocks noGrp="1"/>
          </p:cNvGraphicFramePr>
          <p:nvPr>
            <p:extLst>
              <p:ext uri="{D42A27DB-BD31-4B8C-83A1-F6EECF244321}">
                <p14:modId xmlns:p14="http://schemas.microsoft.com/office/powerpoint/2010/main" val="1856942553"/>
              </p:ext>
            </p:extLst>
          </p:nvPr>
        </p:nvGraphicFramePr>
        <p:xfrm>
          <a:off x="1397000" y="1668992"/>
          <a:ext cx="6350000" cy="3126528"/>
        </p:xfrm>
        <a:graphic>
          <a:graphicData uri="http://schemas.openxmlformats.org/drawingml/2006/table">
            <a:tbl>
              <a:tblPr firstRow="1" bandRow="1">
                <a:tableStyleId>{5940675A-B579-460E-94D1-54222C63F5DA}</a:tableStyleId>
              </a:tblPr>
              <a:tblGrid>
                <a:gridCol w="3175000">
                  <a:extLst>
                    <a:ext uri="{9D8B030D-6E8A-4147-A177-3AD203B41FA5}">
                      <a16:colId xmlns:a16="http://schemas.microsoft.com/office/drawing/2014/main" val="2522621559"/>
                    </a:ext>
                  </a:extLst>
                </a:gridCol>
                <a:gridCol w="3175000">
                  <a:extLst>
                    <a:ext uri="{9D8B030D-6E8A-4147-A177-3AD203B41FA5}">
                      <a16:colId xmlns:a16="http://schemas.microsoft.com/office/drawing/2014/main" val="4202550606"/>
                    </a:ext>
                  </a:extLst>
                </a:gridCol>
              </a:tblGrid>
              <a:tr h="521088">
                <a:tc>
                  <a:txBody>
                    <a:bodyPr/>
                    <a:lstStyle/>
                    <a:p>
                      <a:pPr algn="ctr"/>
                      <a:r>
                        <a:rPr lang="en-GB" sz="2000" b="1" dirty="0">
                          <a:latin typeface="Century Gothic" panose="020B0502020202020204" pitchFamily="34" charset="0"/>
                        </a:rPr>
                        <a:t>Nouns</a:t>
                      </a:r>
                    </a:p>
                  </a:txBody>
                  <a:tcPr marL="0" marR="0" marT="0" marB="0" anchor="ctr">
                    <a:solidFill>
                      <a:srgbClr val="00B0F0"/>
                    </a:solidFill>
                  </a:tcPr>
                </a:tc>
                <a:tc>
                  <a:txBody>
                    <a:bodyPr/>
                    <a:lstStyle/>
                    <a:p>
                      <a:pPr algn="ctr"/>
                      <a:r>
                        <a:rPr lang="en-GB" sz="2000" b="1" dirty="0">
                          <a:latin typeface="Century Gothic" panose="020B0502020202020204" pitchFamily="34" charset="0"/>
                        </a:rPr>
                        <a:t>Verbs</a:t>
                      </a:r>
                    </a:p>
                  </a:txBody>
                  <a:tcPr marL="0" marR="0" marT="0" marB="0" anchor="ctr">
                    <a:solidFill>
                      <a:srgbClr val="00B0F0"/>
                    </a:solidFill>
                  </a:tcPr>
                </a:tc>
                <a:extLst>
                  <a:ext uri="{0D108BD9-81ED-4DB2-BD59-A6C34878D82A}">
                    <a16:rowId xmlns:a16="http://schemas.microsoft.com/office/drawing/2014/main" val="3594031880"/>
                  </a:ext>
                </a:extLst>
              </a:tr>
              <a:tr h="521088">
                <a:tc>
                  <a:txBody>
                    <a:bodyPr/>
                    <a:lstStyle/>
                    <a:p>
                      <a:pPr algn="ctr"/>
                      <a:r>
                        <a:rPr lang="en-GB" sz="2000" b="1" dirty="0">
                          <a:solidFill>
                            <a:srgbClr val="FF0000"/>
                          </a:solidFill>
                          <a:latin typeface="Century Gothic" panose="020B0502020202020204" pitchFamily="34" charset="0"/>
                        </a:rPr>
                        <a:t>cheese</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jump</a:t>
                      </a:r>
                    </a:p>
                  </a:txBody>
                  <a:tcPr marL="0" marR="0" marT="0" marB="0" anchor="ctr">
                    <a:solidFill>
                      <a:schemeClr val="bg1"/>
                    </a:solidFill>
                  </a:tcPr>
                </a:tc>
                <a:extLst>
                  <a:ext uri="{0D108BD9-81ED-4DB2-BD59-A6C34878D82A}">
                    <a16:rowId xmlns:a16="http://schemas.microsoft.com/office/drawing/2014/main" val="4087574119"/>
                  </a:ext>
                </a:extLst>
              </a:tr>
              <a:tr h="521088">
                <a:tc>
                  <a:txBody>
                    <a:bodyPr/>
                    <a:lstStyle/>
                    <a:p>
                      <a:pPr algn="ctr"/>
                      <a:r>
                        <a:rPr lang="en-GB" sz="2000" b="1" dirty="0">
                          <a:solidFill>
                            <a:srgbClr val="FF0000"/>
                          </a:solidFill>
                          <a:latin typeface="Century Gothic" panose="020B0502020202020204" pitchFamily="34" charset="0"/>
                        </a:rPr>
                        <a:t>cat</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look</a:t>
                      </a:r>
                    </a:p>
                  </a:txBody>
                  <a:tcPr marL="0" marR="0" marT="0" marB="0" anchor="ctr">
                    <a:solidFill>
                      <a:schemeClr val="bg1"/>
                    </a:solidFill>
                  </a:tcPr>
                </a:tc>
                <a:extLst>
                  <a:ext uri="{0D108BD9-81ED-4DB2-BD59-A6C34878D82A}">
                    <a16:rowId xmlns:a16="http://schemas.microsoft.com/office/drawing/2014/main" val="1346983570"/>
                  </a:ext>
                </a:extLst>
              </a:tr>
              <a:tr h="521088">
                <a:tc>
                  <a:txBody>
                    <a:bodyPr/>
                    <a:lstStyle/>
                    <a:p>
                      <a:pPr algn="ctr"/>
                      <a:r>
                        <a:rPr lang="en-GB" sz="2000" b="1" dirty="0">
                          <a:solidFill>
                            <a:srgbClr val="FF0000"/>
                          </a:solidFill>
                          <a:latin typeface="Century Gothic" panose="020B0502020202020204" pitchFamily="34" charset="0"/>
                        </a:rPr>
                        <a:t>book</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clap</a:t>
                      </a:r>
                    </a:p>
                  </a:txBody>
                  <a:tcPr marL="0" marR="0" marT="0" marB="0" anchor="ctr">
                    <a:solidFill>
                      <a:schemeClr val="bg1"/>
                    </a:solidFill>
                  </a:tcPr>
                </a:tc>
                <a:extLst>
                  <a:ext uri="{0D108BD9-81ED-4DB2-BD59-A6C34878D82A}">
                    <a16:rowId xmlns:a16="http://schemas.microsoft.com/office/drawing/2014/main" val="3725678747"/>
                  </a:ext>
                </a:extLst>
              </a:tr>
              <a:tr h="521088">
                <a:tc>
                  <a:txBody>
                    <a:bodyPr/>
                    <a:lstStyle/>
                    <a:p>
                      <a:pPr algn="ctr"/>
                      <a:r>
                        <a:rPr lang="en-GB" sz="2000" b="1" dirty="0">
                          <a:solidFill>
                            <a:srgbClr val="FF0000"/>
                          </a:solidFill>
                          <a:latin typeface="Century Gothic" panose="020B0502020202020204" pitchFamily="34" charset="0"/>
                        </a:rPr>
                        <a:t>school</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sing</a:t>
                      </a:r>
                    </a:p>
                  </a:txBody>
                  <a:tcPr marL="0" marR="0" marT="0" marB="0" anchor="ctr">
                    <a:solidFill>
                      <a:schemeClr val="bg1"/>
                    </a:solidFill>
                  </a:tcPr>
                </a:tc>
                <a:extLst>
                  <a:ext uri="{0D108BD9-81ED-4DB2-BD59-A6C34878D82A}">
                    <a16:rowId xmlns:a16="http://schemas.microsoft.com/office/drawing/2014/main" val="3838615679"/>
                  </a:ext>
                </a:extLst>
              </a:tr>
              <a:tr h="521088">
                <a:tc>
                  <a:txBody>
                    <a:bodyPr/>
                    <a:lstStyle/>
                    <a:p>
                      <a:pPr algn="ctr"/>
                      <a:r>
                        <a:rPr lang="en-GB" sz="2000" b="1" dirty="0">
                          <a:solidFill>
                            <a:srgbClr val="FF0000"/>
                          </a:solidFill>
                          <a:latin typeface="Century Gothic" panose="020B0502020202020204" pitchFamily="34" charset="0"/>
                        </a:rPr>
                        <a:t>pen</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stand</a:t>
                      </a:r>
                    </a:p>
                  </a:txBody>
                  <a:tcPr marL="0" marR="0" marT="0" marB="0" anchor="ctr">
                    <a:solidFill>
                      <a:schemeClr val="bg1"/>
                    </a:solidFill>
                  </a:tcPr>
                </a:tc>
                <a:extLst>
                  <a:ext uri="{0D108BD9-81ED-4DB2-BD59-A6C34878D82A}">
                    <a16:rowId xmlns:a16="http://schemas.microsoft.com/office/drawing/2014/main" val="1201728506"/>
                  </a:ext>
                </a:extLst>
              </a:tr>
            </a:tbl>
          </a:graphicData>
        </a:graphic>
      </p:graphicFrame>
      <p:graphicFrame>
        <p:nvGraphicFramePr>
          <p:cNvPr id="9" name="Table 8">
            <a:extLst>
              <a:ext uri="{FF2B5EF4-FFF2-40B4-BE49-F238E27FC236}">
                <a16:creationId xmlns:a16="http://schemas.microsoft.com/office/drawing/2014/main" id="{6156380B-0C0E-48F4-8A81-B21D30058BC2}"/>
              </a:ext>
            </a:extLst>
          </p:cNvPr>
          <p:cNvGraphicFramePr>
            <a:graphicFrameLocks noGrp="1"/>
          </p:cNvGraphicFramePr>
          <p:nvPr>
            <p:extLst>
              <p:ext uri="{D42A27DB-BD31-4B8C-83A1-F6EECF244321}">
                <p14:modId xmlns:p14="http://schemas.microsoft.com/office/powerpoint/2010/main" val="938131579"/>
              </p:ext>
            </p:extLst>
          </p:nvPr>
        </p:nvGraphicFramePr>
        <p:xfrm>
          <a:off x="1838960" y="5189008"/>
          <a:ext cx="5466080" cy="962848"/>
        </p:xfrm>
        <a:graphic>
          <a:graphicData uri="http://schemas.openxmlformats.org/drawingml/2006/table">
            <a:tbl>
              <a:tblPr firstRow="1" bandRow="1">
                <a:tableStyleId>{5940675A-B579-460E-94D1-54222C63F5DA}</a:tableStyleId>
              </a:tblPr>
              <a:tblGrid>
                <a:gridCol w="1093216">
                  <a:extLst>
                    <a:ext uri="{9D8B030D-6E8A-4147-A177-3AD203B41FA5}">
                      <a16:colId xmlns:a16="http://schemas.microsoft.com/office/drawing/2014/main" val="2182366724"/>
                    </a:ext>
                  </a:extLst>
                </a:gridCol>
                <a:gridCol w="1093216">
                  <a:extLst>
                    <a:ext uri="{9D8B030D-6E8A-4147-A177-3AD203B41FA5}">
                      <a16:colId xmlns:a16="http://schemas.microsoft.com/office/drawing/2014/main" val="3473562323"/>
                    </a:ext>
                  </a:extLst>
                </a:gridCol>
                <a:gridCol w="1093216">
                  <a:extLst>
                    <a:ext uri="{9D8B030D-6E8A-4147-A177-3AD203B41FA5}">
                      <a16:colId xmlns:a16="http://schemas.microsoft.com/office/drawing/2014/main" val="3460570934"/>
                    </a:ext>
                  </a:extLst>
                </a:gridCol>
                <a:gridCol w="1093216">
                  <a:extLst>
                    <a:ext uri="{9D8B030D-6E8A-4147-A177-3AD203B41FA5}">
                      <a16:colId xmlns:a16="http://schemas.microsoft.com/office/drawing/2014/main" val="3899368193"/>
                    </a:ext>
                  </a:extLst>
                </a:gridCol>
                <a:gridCol w="1093216">
                  <a:extLst>
                    <a:ext uri="{9D8B030D-6E8A-4147-A177-3AD203B41FA5}">
                      <a16:colId xmlns:a16="http://schemas.microsoft.com/office/drawing/2014/main" val="1715329595"/>
                    </a:ext>
                  </a:extLst>
                </a:gridCol>
              </a:tblGrid>
              <a:tr h="481424">
                <a:tc>
                  <a:txBody>
                    <a:bodyPr/>
                    <a:lstStyle/>
                    <a:p>
                      <a:pPr algn="ctr"/>
                      <a:r>
                        <a:rPr lang="en-GB" sz="2000" b="1" dirty="0">
                          <a:latin typeface="Century Gothic" panose="020B0502020202020204" pitchFamily="34" charset="0"/>
                        </a:rPr>
                        <a:t>jump</a:t>
                      </a:r>
                    </a:p>
                  </a:txBody>
                  <a:tcPr marL="0" marR="0" marT="0" marB="0" anchor="ctr">
                    <a:solidFill>
                      <a:schemeClr val="bg1"/>
                    </a:solidFill>
                  </a:tcPr>
                </a:tc>
                <a:tc>
                  <a:txBody>
                    <a:bodyPr/>
                    <a:lstStyle/>
                    <a:p>
                      <a:pPr algn="ctr"/>
                      <a:r>
                        <a:rPr lang="en-GB" sz="2000" b="1" dirty="0">
                          <a:latin typeface="Century Gothic" panose="020B0502020202020204" pitchFamily="34" charset="0"/>
                        </a:rPr>
                        <a:t>cheese</a:t>
                      </a:r>
                    </a:p>
                  </a:txBody>
                  <a:tcPr marL="0" marR="0" marT="0" marB="0" anchor="ctr">
                    <a:solidFill>
                      <a:schemeClr val="bg1"/>
                    </a:solidFill>
                  </a:tcPr>
                </a:tc>
                <a:tc>
                  <a:txBody>
                    <a:bodyPr/>
                    <a:lstStyle/>
                    <a:p>
                      <a:pPr algn="ctr"/>
                      <a:r>
                        <a:rPr lang="en-GB" sz="2000" b="1" dirty="0">
                          <a:latin typeface="Century Gothic" panose="020B0502020202020204" pitchFamily="34" charset="0"/>
                        </a:rPr>
                        <a:t>look</a:t>
                      </a:r>
                    </a:p>
                  </a:txBody>
                  <a:tcPr marL="0" marR="0" marT="0" marB="0" anchor="ctr">
                    <a:solidFill>
                      <a:schemeClr val="bg1"/>
                    </a:solidFill>
                  </a:tcPr>
                </a:tc>
                <a:tc>
                  <a:txBody>
                    <a:bodyPr/>
                    <a:lstStyle/>
                    <a:p>
                      <a:pPr algn="ctr"/>
                      <a:r>
                        <a:rPr lang="en-GB" sz="2000" b="1" dirty="0">
                          <a:latin typeface="Century Gothic" panose="020B0502020202020204" pitchFamily="34" charset="0"/>
                        </a:rPr>
                        <a:t>clap</a:t>
                      </a:r>
                    </a:p>
                  </a:txBody>
                  <a:tcPr marL="0" marR="0" marT="0" marB="0" anchor="ctr">
                    <a:solidFill>
                      <a:schemeClr val="bg1"/>
                    </a:solidFill>
                  </a:tcPr>
                </a:tc>
                <a:tc>
                  <a:txBody>
                    <a:bodyPr/>
                    <a:lstStyle/>
                    <a:p>
                      <a:pPr algn="ctr"/>
                      <a:r>
                        <a:rPr lang="en-GB" sz="2000" b="1" dirty="0">
                          <a:latin typeface="Century Gothic" panose="020B0502020202020204" pitchFamily="34" charset="0"/>
                        </a:rPr>
                        <a:t>cat</a:t>
                      </a:r>
                    </a:p>
                  </a:txBody>
                  <a:tcPr marL="0" marR="0" marT="0" marB="0" anchor="ctr">
                    <a:solidFill>
                      <a:schemeClr val="bg1"/>
                    </a:solidFill>
                  </a:tcPr>
                </a:tc>
                <a:extLst>
                  <a:ext uri="{0D108BD9-81ED-4DB2-BD59-A6C34878D82A}">
                    <a16:rowId xmlns:a16="http://schemas.microsoft.com/office/drawing/2014/main" val="2573573487"/>
                  </a:ext>
                </a:extLst>
              </a:tr>
              <a:tr h="481424">
                <a:tc>
                  <a:txBody>
                    <a:bodyPr/>
                    <a:lstStyle/>
                    <a:p>
                      <a:pPr algn="ctr"/>
                      <a:r>
                        <a:rPr lang="en-GB" sz="2000" b="1" dirty="0">
                          <a:latin typeface="Century Gothic" panose="020B0502020202020204" pitchFamily="34" charset="0"/>
                        </a:rPr>
                        <a:t>book</a:t>
                      </a:r>
                    </a:p>
                  </a:txBody>
                  <a:tcPr marL="0" marR="0" marT="0" marB="0" anchor="ctr">
                    <a:solidFill>
                      <a:schemeClr val="bg1"/>
                    </a:solidFill>
                  </a:tcPr>
                </a:tc>
                <a:tc>
                  <a:txBody>
                    <a:bodyPr/>
                    <a:lstStyle/>
                    <a:p>
                      <a:pPr algn="ctr"/>
                      <a:r>
                        <a:rPr lang="en-GB" sz="2000" b="1" dirty="0">
                          <a:latin typeface="Century Gothic" panose="020B0502020202020204" pitchFamily="34" charset="0"/>
                        </a:rPr>
                        <a:t>sing</a:t>
                      </a:r>
                    </a:p>
                  </a:txBody>
                  <a:tcPr marL="0" marR="0" marT="0" marB="0" anchor="ctr">
                    <a:solidFill>
                      <a:schemeClr val="bg1"/>
                    </a:solidFill>
                  </a:tcPr>
                </a:tc>
                <a:tc>
                  <a:txBody>
                    <a:bodyPr/>
                    <a:lstStyle/>
                    <a:p>
                      <a:pPr algn="ctr"/>
                      <a:r>
                        <a:rPr lang="en-GB" sz="2000" b="1" dirty="0">
                          <a:latin typeface="Century Gothic" panose="020B0502020202020204" pitchFamily="34" charset="0"/>
                        </a:rPr>
                        <a:t>school</a:t>
                      </a:r>
                    </a:p>
                  </a:txBody>
                  <a:tcPr marL="0" marR="0" marT="0" marB="0" anchor="ctr">
                    <a:solidFill>
                      <a:schemeClr val="bg1"/>
                    </a:solidFill>
                  </a:tcPr>
                </a:tc>
                <a:tc>
                  <a:txBody>
                    <a:bodyPr/>
                    <a:lstStyle/>
                    <a:p>
                      <a:pPr algn="ctr"/>
                      <a:r>
                        <a:rPr lang="en-GB" sz="2000" b="1" dirty="0">
                          <a:latin typeface="Century Gothic" panose="020B0502020202020204" pitchFamily="34" charset="0"/>
                        </a:rPr>
                        <a:t>pen</a:t>
                      </a:r>
                    </a:p>
                  </a:txBody>
                  <a:tcPr marL="0" marR="0" marT="0" marB="0" anchor="ctr">
                    <a:solidFill>
                      <a:schemeClr val="bg1"/>
                    </a:solidFill>
                  </a:tcPr>
                </a:tc>
                <a:tc>
                  <a:txBody>
                    <a:bodyPr/>
                    <a:lstStyle/>
                    <a:p>
                      <a:pPr algn="ctr"/>
                      <a:r>
                        <a:rPr lang="en-GB" sz="2000" b="1" dirty="0">
                          <a:latin typeface="Century Gothic" panose="020B0502020202020204" pitchFamily="34" charset="0"/>
                        </a:rPr>
                        <a:t>stand</a:t>
                      </a:r>
                    </a:p>
                  </a:txBody>
                  <a:tcPr marL="0" marR="0" marT="0" marB="0" anchor="ctr">
                    <a:solidFill>
                      <a:schemeClr val="bg1"/>
                    </a:solidFill>
                  </a:tcPr>
                </a:tc>
                <a:extLst>
                  <a:ext uri="{0D108BD9-81ED-4DB2-BD59-A6C34878D82A}">
                    <a16:rowId xmlns:a16="http://schemas.microsoft.com/office/drawing/2014/main" val="3546758863"/>
                  </a:ext>
                </a:extLst>
              </a:tr>
            </a:tbl>
          </a:graphicData>
        </a:graphic>
      </p:graphicFrame>
      <p:pic>
        <p:nvPicPr>
          <p:cNvPr id="3" name="Picture 2">
            <a:extLst>
              <a:ext uri="{FF2B5EF4-FFF2-40B4-BE49-F238E27FC236}">
                <a16:creationId xmlns:a16="http://schemas.microsoft.com/office/drawing/2014/main" id="{2BDF1427-F4B3-7059-0668-A1DD52B6C133}"/>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28149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complete sentence below.</a:t>
            </a: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6" name="Table 5">
            <a:extLst>
              <a:ext uri="{FF2B5EF4-FFF2-40B4-BE49-F238E27FC236}">
                <a16:creationId xmlns:a16="http://schemas.microsoft.com/office/drawing/2014/main" id="{DC682751-A10B-499A-8BD6-3A32F86276BB}"/>
              </a:ext>
            </a:extLst>
          </p:cNvPr>
          <p:cNvGraphicFramePr>
            <a:graphicFrameLocks noGrp="1"/>
          </p:cNvGraphicFramePr>
          <p:nvPr>
            <p:extLst>
              <p:ext uri="{D42A27DB-BD31-4B8C-83A1-F6EECF244321}">
                <p14:modId xmlns:p14="http://schemas.microsoft.com/office/powerpoint/2010/main" val="2665434172"/>
              </p:ext>
            </p:extLst>
          </p:nvPr>
        </p:nvGraphicFramePr>
        <p:xfrm>
          <a:off x="389464" y="1838960"/>
          <a:ext cx="7620823" cy="3299990"/>
        </p:xfrm>
        <a:graphic>
          <a:graphicData uri="http://schemas.openxmlformats.org/drawingml/2006/table">
            <a:tbl>
              <a:tblPr firstRow="1" bandRow="1">
                <a:tableStyleId>{5940675A-B579-460E-94D1-54222C63F5DA}</a:tableStyleId>
              </a:tblPr>
              <a:tblGrid>
                <a:gridCol w="530352">
                  <a:extLst>
                    <a:ext uri="{9D8B030D-6E8A-4147-A177-3AD203B41FA5}">
                      <a16:colId xmlns:a16="http://schemas.microsoft.com/office/drawing/2014/main" val="2477072867"/>
                    </a:ext>
                  </a:extLst>
                </a:gridCol>
                <a:gridCol w="6228000">
                  <a:extLst>
                    <a:ext uri="{9D8B030D-6E8A-4147-A177-3AD203B41FA5}">
                      <a16:colId xmlns:a16="http://schemas.microsoft.com/office/drawing/2014/main" val="2145913512"/>
                    </a:ext>
                  </a:extLst>
                </a:gridCol>
                <a:gridCol w="44400">
                  <a:extLst>
                    <a:ext uri="{9D8B030D-6E8A-4147-A177-3AD203B41FA5}">
                      <a16:colId xmlns:a16="http://schemas.microsoft.com/office/drawing/2014/main" val="763442890"/>
                    </a:ext>
                  </a:extLst>
                </a:gridCol>
                <a:gridCol w="818071">
                  <a:extLst>
                    <a:ext uri="{9D8B030D-6E8A-4147-A177-3AD203B41FA5}">
                      <a16:colId xmlns:a16="http://schemas.microsoft.com/office/drawing/2014/main" val="3409916696"/>
                    </a:ext>
                  </a:extLst>
                </a:gridCol>
              </a:tblGrid>
              <a:tr h="820800">
                <a:tc>
                  <a:txBody>
                    <a:bodyPr/>
                    <a:lstStyle/>
                    <a:p>
                      <a:pPr algn="ctr"/>
                      <a:r>
                        <a:rPr lang="en-GB" sz="2600" b="1" dirty="0">
                          <a:solidFill>
                            <a:schemeClr val="tx1"/>
                          </a:solidFill>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 Cam saw a bus and.</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483856"/>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223768"/>
                  </a:ext>
                </a:extLst>
              </a:tr>
              <a:tr h="820800">
                <a:tc>
                  <a:txBody>
                    <a:bodyPr/>
                    <a:lstStyle/>
                    <a:p>
                      <a:pPr algn="ctr"/>
                      <a:r>
                        <a:rPr lang="en-GB" sz="2600" b="1" dirty="0">
                          <a:solidFill>
                            <a:schemeClr val="tx1"/>
                          </a:solidFill>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Betty liked apples but not oranges.</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9130795"/>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5159040"/>
                  </a:ext>
                </a:extLst>
              </a:tr>
              <a:tr h="820800">
                <a:tc>
                  <a:txBody>
                    <a:bodyPr/>
                    <a:lstStyle/>
                    <a:p>
                      <a:pPr algn="ctr"/>
                      <a:r>
                        <a:rPr lang="en-GB" sz="2600" b="1" dirty="0">
                          <a:solidFill>
                            <a:schemeClr val="tx1"/>
                          </a:solidFill>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latin typeface="Century Gothic" panose="020B0502020202020204" pitchFamily="34" charset="0"/>
                        </a:rPr>
                        <a:t>Black chair. </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422866"/>
                  </a:ext>
                </a:extLst>
              </a:tr>
            </a:tbl>
          </a:graphicData>
        </a:graphic>
      </p:graphicFrame>
      <p:pic>
        <p:nvPicPr>
          <p:cNvPr id="3" name="Picture 2">
            <a:extLst>
              <a:ext uri="{FF2B5EF4-FFF2-40B4-BE49-F238E27FC236}">
                <a16:creationId xmlns:a16="http://schemas.microsoft.com/office/drawing/2014/main" id="{13BD3357-4311-6094-8AAB-EFF132391F5F}"/>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complete sentence below.</a:t>
            </a: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graphicFrame>
        <p:nvGraphicFramePr>
          <p:cNvPr id="6" name="Table 5">
            <a:extLst>
              <a:ext uri="{FF2B5EF4-FFF2-40B4-BE49-F238E27FC236}">
                <a16:creationId xmlns:a16="http://schemas.microsoft.com/office/drawing/2014/main" id="{DC682751-A10B-499A-8BD6-3A32F86276BB}"/>
              </a:ext>
            </a:extLst>
          </p:cNvPr>
          <p:cNvGraphicFramePr>
            <a:graphicFrameLocks noGrp="1"/>
          </p:cNvGraphicFramePr>
          <p:nvPr>
            <p:extLst>
              <p:ext uri="{D42A27DB-BD31-4B8C-83A1-F6EECF244321}">
                <p14:modId xmlns:p14="http://schemas.microsoft.com/office/powerpoint/2010/main" val="345327023"/>
              </p:ext>
            </p:extLst>
          </p:nvPr>
        </p:nvGraphicFramePr>
        <p:xfrm>
          <a:off x="389464" y="1838960"/>
          <a:ext cx="7620823" cy="3299990"/>
        </p:xfrm>
        <a:graphic>
          <a:graphicData uri="http://schemas.openxmlformats.org/drawingml/2006/table">
            <a:tbl>
              <a:tblPr firstRow="1" bandRow="1">
                <a:tableStyleId>{5940675A-B579-460E-94D1-54222C63F5DA}</a:tableStyleId>
              </a:tblPr>
              <a:tblGrid>
                <a:gridCol w="530352">
                  <a:extLst>
                    <a:ext uri="{9D8B030D-6E8A-4147-A177-3AD203B41FA5}">
                      <a16:colId xmlns:a16="http://schemas.microsoft.com/office/drawing/2014/main" val="2477072867"/>
                    </a:ext>
                  </a:extLst>
                </a:gridCol>
                <a:gridCol w="6228000">
                  <a:extLst>
                    <a:ext uri="{9D8B030D-6E8A-4147-A177-3AD203B41FA5}">
                      <a16:colId xmlns:a16="http://schemas.microsoft.com/office/drawing/2014/main" val="2145913512"/>
                    </a:ext>
                  </a:extLst>
                </a:gridCol>
                <a:gridCol w="44400">
                  <a:extLst>
                    <a:ext uri="{9D8B030D-6E8A-4147-A177-3AD203B41FA5}">
                      <a16:colId xmlns:a16="http://schemas.microsoft.com/office/drawing/2014/main" val="763442890"/>
                    </a:ext>
                  </a:extLst>
                </a:gridCol>
                <a:gridCol w="818071">
                  <a:extLst>
                    <a:ext uri="{9D8B030D-6E8A-4147-A177-3AD203B41FA5}">
                      <a16:colId xmlns:a16="http://schemas.microsoft.com/office/drawing/2014/main" val="3409916696"/>
                    </a:ext>
                  </a:extLst>
                </a:gridCol>
              </a:tblGrid>
              <a:tr h="820800">
                <a:tc>
                  <a:txBody>
                    <a:bodyPr/>
                    <a:lstStyle/>
                    <a:p>
                      <a:pPr algn="ctr"/>
                      <a:r>
                        <a:rPr lang="en-GB" sz="2600" b="1" dirty="0">
                          <a:solidFill>
                            <a:schemeClr val="bg1">
                              <a:lumMod val="75000"/>
                            </a:schemeClr>
                          </a:solidFill>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solidFill>
                            <a:schemeClr val="bg1">
                              <a:lumMod val="75000"/>
                            </a:schemeClr>
                          </a:solidFill>
                          <a:latin typeface="Century Gothic" panose="020B0502020202020204" pitchFamily="34" charset="0"/>
                        </a:rPr>
                        <a:t> Cam saw a bus and.</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483856"/>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223768"/>
                  </a:ext>
                </a:extLst>
              </a:tr>
              <a:tr h="820800">
                <a:tc>
                  <a:txBody>
                    <a:bodyPr/>
                    <a:lstStyle/>
                    <a:p>
                      <a:pPr algn="ctr"/>
                      <a:r>
                        <a:rPr lang="en-GB" sz="2600" b="1" dirty="0">
                          <a:solidFill>
                            <a:srgbClr val="FF0000"/>
                          </a:solidFill>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solidFill>
                            <a:srgbClr val="FF0000"/>
                          </a:solidFill>
                          <a:latin typeface="Century Gothic" panose="020B0502020202020204" pitchFamily="34" charset="0"/>
                        </a:rPr>
                        <a:t>Betty liked apples but not oranges.</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dirty="0">
                          <a:solidFill>
                            <a:srgbClr val="FF0000"/>
                          </a:solidFill>
                          <a:sym typeface="Wingdings" panose="05000000000000000000" pitchFamily="2" charset="2"/>
                        </a:rPr>
                        <a:t></a:t>
                      </a:r>
                      <a:endParaRPr lang="en-GB" sz="4000" dirty="0"/>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9130795"/>
                  </a:ext>
                </a:extLst>
              </a:tr>
              <a:tr h="418795">
                <a:tc>
                  <a:txBody>
                    <a:bodyPr/>
                    <a:lstStyle/>
                    <a:p>
                      <a:pPr algn="ctr"/>
                      <a:endParaRPr lang="en-GB" sz="26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600" dirty="0"/>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5159040"/>
                  </a:ext>
                </a:extLst>
              </a:tr>
              <a:tr h="820800">
                <a:tc>
                  <a:txBody>
                    <a:bodyPr/>
                    <a:lstStyle/>
                    <a:p>
                      <a:pPr algn="ctr"/>
                      <a:r>
                        <a:rPr lang="en-GB" sz="2600" b="1" dirty="0">
                          <a:solidFill>
                            <a:schemeClr val="bg1">
                              <a:lumMod val="75000"/>
                            </a:schemeClr>
                          </a:solidFill>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600" b="1" dirty="0">
                          <a:solidFill>
                            <a:schemeClr val="bg1">
                              <a:lumMod val="75000"/>
                            </a:schemeClr>
                          </a:solidFill>
                          <a:latin typeface="Century Gothic" panose="020B0502020202020204" pitchFamily="34" charset="0"/>
                        </a:rPr>
                        <a:t>Black chair. </a:t>
                      </a:r>
                    </a:p>
                  </a:txBody>
                  <a:tcPr marL="36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600"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422866"/>
                  </a:ext>
                </a:extLst>
              </a:tr>
            </a:tbl>
          </a:graphicData>
        </a:graphic>
      </p:graphicFrame>
      <p:pic>
        <p:nvPicPr>
          <p:cNvPr id="3" name="Picture 2">
            <a:extLst>
              <a:ext uri="{FF2B5EF4-FFF2-40B4-BE49-F238E27FC236}">
                <a16:creationId xmlns:a16="http://schemas.microsoft.com/office/drawing/2014/main" id="{A62CFB90-8D79-E360-0700-84FA7FA9ADA3}"/>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85499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sentence below is a complete sentence.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Kelly ran to her house and started to.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TextBox 8">
            <a:extLst>
              <a:ext uri="{FF2B5EF4-FFF2-40B4-BE49-F238E27FC236}">
                <a16:creationId xmlns:a16="http://schemas.microsoft.com/office/drawing/2014/main" id="{B4586359-67CF-46BD-9F38-05802FEDEFC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 name="Picture 2">
            <a:extLst>
              <a:ext uri="{FF2B5EF4-FFF2-40B4-BE49-F238E27FC236}">
                <a16:creationId xmlns:a16="http://schemas.microsoft.com/office/drawing/2014/main" id="{D7F93D54-98FC-5F99-7830-D3313D10B246}"/>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836490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86144f90-c7b6-48d0-aae5-f5e9e48cc3df"/>
    <ds:schemaRef ds:uri="0f0ae0ff-29c4-4766-b250-c1a9bee8d430"/>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7137951-7995-4336-9B50-77DE21C6EEB4}"/>
</file>

<file path=docProps/app.xml><?xml version="1.0" encoding="utf-8"?>
<Properties xmlns="http://schemas.openxmlformats.org/officeDocument/2006/extended-properties" xmlns:vt="http://schemas.openxmlformats.org/officeDocument/2006/docPropsVTypes">
  <Template>Office Theme</Template>
  <TotalTime>0</TotalTime>
  <Words>1126</Words>
  <Application>Microsoft Office PowerPoint</Application>
  <PresentationFormat>On-screen Show (4:3)</PresentationFormat>
  <Paragraphs>438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Nicola Dockerty</cp:lastModifiedBy>
  <cp:revision>6</cp:revision>
  <dcterms:created xsi:type="dcterms:W3CDTF">2018-03-17T10:08:43Z</dcterms:created>
  <dcterms:modified xsi:type="dcterms:W3CDTF">2022-08-03T13:40:20Z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y fmtid="{D5CDD505-2E9C-101B-9397-08002B2CF9AE}" pid="6" name="MediaServiceImageTags">
    <vt:lpwstr/>
  </property>
</Properties>
</file>