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256" r:id="rId5"/>
    <p:sldId id="392" r:id="rId6"/>
    <p:sldId id="390" r:id="rId7"/>
    <p:sldId id="361" r:id="rId8"/>
    <p:sldId id="394" r:id="rId9"/>
    <p:sldId id="393" r:id="rId10"/>
    <p:sldId id="360" r:id="rId11"/>
    <p:sldId id="395" r:id="rId12"/>
    <p:sldId id="396" r:id="rId13"/>
    <p:sldId id="408" r:id="rId14"/>
    <p:sldId id="400" r:id="rId15"/>
    <p:sldId id="401" r:id="rId16"/>
    <p:sldId id="407" r:id="rId17"/>
    <p:sldId id="399" r:id="rId18"/>
    <p:sldId id="314" r:id="rId19"/>
    <p:sldId id="403" r:id="rId20"/>
    <p:sldId id="402" r:id="rId21"/>
    <p:sldId id="406" r:id="rId22"/>
    <p:sldId id="386" r:id="rId23"/>
    <p:sldId id="405" r:id="rId24"/>
    <p:sldId id="404"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85"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Woodhead" userId="a20b558725e10394" providerId="LiveId" clId="{EBEFB505-A867-4983-A5C0-D5045B280CC8}"/>
    <pc:docChg chg="custSel modSld">
      <pc:chgData name="Helen Woodhead" userId="a20b558725e10394" providerId="LiveId" clId="{EBEFB505-A867-4983-A5C0-D5045B280CC8}" dt="2021-10-21T09:26:58.558" v="66" actId="20577"/>
      <pc:docMkLst>
        <pc:docMk/>
      </pc:docMkLst>
      <pc:sldChg chg="modSp mod">
        <pc:chgData name="Helen Woodhead" userId="a20b558725e10394" providerId="LiveId" clId="{EBEFB505-A867-4983-A5C0-D5045B280CC8}" dt="2021-10-21T09:26:54.430" v="65" actId="20577"/>
        <pc:sldMkLst>
          <pc:docMk/>
          <pc:sldMk cId="310986706" sldId="386"/>
        </pc:sldMkLst>
        <pc:spChg chg="mod">
          <ac:chgData name="Helen Woodhead" userId="a20b558725e10394" providerId="LiveId" clId="{EBEFB505-A867-4983-A5C0-D5045B280CC8}" dt="2021-10-21T09:26:54.430" v="65" actId="20577"/>
          <ac:spMkLst>
            <pc:docMk/>
            <pc:sldMk cId="310986706" sldId="386"/>
            <ac:spMk id="19" creationId="{5252A847-DE45-4FA3-A1F8-EEBEB845FF8E}"/>
          </ac:spMkLst>
        </pc:spChg>
      </pc:sldChg>
      <pc:sldChg chg="delSp mod">
        <pc:chgData name="Helen Woodhead" userId="a20b558725e10394" providerId="LiveId" clId="{EBEFB505-A867-4983-A5C0-D5045B280CC8}" dt="2021-10-21T08:56:46.141" v="0" actId="478"/>
        <pc:sldMkLst>
          <pc:docMk/>
          <pc:sldMk cId="1204372888" sldId="392"/>
        </pc:sldMkLst>
        <pc:spChg chg="del">
          <ac:chgData name="Helen Woodhead" userId="a20b558725e10394" providerId="LiveId" clId="{EBEFB505-A867-4983-A5C0-D5045B280CC8}" dt="2021-10-21T08:56:46.141" v="0" actId="478"/>
          <ac:spMkLst>
            <pc:docMk/>
            <pc:sldMk cId="1204372888" sldId="392"/>
            <ac:spMk id="2" creationId="{1A546EB1-5E62-4876-8026-8B96D58C9598}"/>
          </ac:spMkLst>
        </pc:spChg>
      </pc:sldChg>
      <pc:sldChg chg="modSp mod">
        <pc:chgData name="Helen Woodhead" userId="a20b558725e10394" providerId="LiveId" clId="{EBEFB505-A867-4983-A5C0-D5045B280CC8}" dt="2021-10-21T08:57:13.048" v="1" actId="13926"/>
        <pc:sldMkLst>
          <pc:docMk/>
          <pc:sldMk cId="168740102" sldId="396"/>
        </pc:sldMkLst>
        <pc:graphicFrameChg chg="modGraphic">
          <ac:chgData name="Helen Woodhead" userId="a20b558725e10394" providerId="LiveId" clId="{EBEFB505-A867-4983-A5C0-D5045B280CC8}" dt="2021-10-21T08:57:13.048" v="1" actId="13926"/>
          <ac:graphicFrameMkLst>
            <pc:docMk/>
            <pc:sldMk cId="168740102" sldId="396"/>
            <ac:graphicFrameMk id="6" creationId="{DA2354CD-2DB3-49F8-9800-01739AFC348F}"/>
          </ac:graphicFrameMkLst>
        </pc:graphicFrameChg>
      </pc:sldChg>
      <pc:sldChg chg="modSp mod">
        <pc:chgData name="Helen Woodhead" userId="a20b558725e10394" providerId="LiveId" clId="{EBEFB505-A867-4983-A5C0-D5045B280CC8}" dt="2021-10-21T08:57:31.671" v="14" actId="20577"/>
        <pc:sldMkLst>
          <pc:docMk/>
          <pc:sldMk cId="4288271692" sldId="399"/>
        </pc:sldMkLst>
        <pc:spChg chg="mod">
          <ac:chgData name="Helen Woodhead" userId="a20b558725e10394" providerId="LiveId" clId="{EBEFB505-A867-4983-A5C0-D5045B280CC8}" dt="2021-10-21T08:57:31.671" v="14" actId="20577"/>
          <ac:spMkLst>
            <pc:docMk/>
            <pc:sldMk cId="4288271692" sldId="399"/>
            <ac:spMk id="19" creationId="{5252A847-DE45-4FA3-A1F8-EEBEB845FF8E}"/>
          </ac:spMkLst>
        </pc:spChg>
      </pc:sldChg>
      <pc:sldChg chg="modSp mod">
        <pc:chgData name="Helen Woodhead" userId="a20b558725e10394" providerId="LiveId" clId="{EBEFB505-A867-4983-A5C0-D5045B280CC8}" dt="2021-10-21T08:57:57.854" v="30" actId="13926"/>
        <pc:sldMkLst>
          <pc:docMk/>
          <pc:sldMk cId="1004541464" sldId="402"/>
        </pc:sldMkLst>
        <pc:spChg chg="mod">
          <ac:chgData name="Helen Woodhead" userId="a20b558725e10394" providerId="LiveId" clId="{EBEFB505-A867-4983-A5C0-D5045B280CC8}" dt="2021-10-21T08:57:57.854" v="30" actId="13926"/>
          <ac:spMkLst>
            <pc:docMk/>
            <pc:sldMk cId="1004541464" sldId="402"/>
            <ac:spMk id="19" creationId="{5252A847-DE45-4FA3-A1F8-EEBEB845FF8E}"/>
          </ac:spMkLst>
        </pc:spChg>
      </pc:sldChg>
      <pc:sldChg chg="modSp mod">
        <pc:chgData name="Helen Woodhead" userId="a20b558725e10394" providerId="LiveId" clId="{EBEFB505-A867-4983-A5C0-D5045B280CC8}" dt="2021-10-21T09:26:27.586" v="59" actId="20577"/>
        <pc:sldMkLst>
          <pc:docMk/>
          <pc:sldMk cId="3755519299" sldId="403"/>
        </pc:sldMkLst>
        <pc:spChg chg="mod">
          <ac:chgData name="Helen Woodhead" userId="a20b558725e10394" providerId="LiveId" clId="{EBEFB505-A867-4983-A5C0-D5045B280CC8}" dt="2021-10-21T09:26:27.586" v="59" actId="20577"/>
          <ac:spMkLst>
            <pc:docMk/>
            <pc:sldMk cId="3755519299" sldId="403"/>
            <ac:spMk id="19" creationId="{5252A847-DE45-4FA3-A1F8-EEBEB845FF8E}"/>
          </ac:spMkLst>
        </pc:spChg>
      </pc:sldChg>
      <pc:sldChg chg="modSp mod">
        <pc:chgData name="Helen Woodhead" userId="a20b558725e10394" providerId="LiveId" clId="{EBEFB505-A867-4983-A5C0-D5045B280CC8}" dt="2021-10-21T09:26:58.558" v="66" actId="20577"/>
        <pc:sldMkLst>
          <pc:docMk/>
          <pc:sldMk cId="1388210392" sldId="404"/>
        </pc:sldMkLst>
        <pc:spChg chg="mod">
          <ac:chgData name="Helen Woodhead" userId="a20b558725e10394" providerId="LiveId" clId="{EBEFB505-A867-4983-A5C0-D5045B280CC8}" dt="2021-10-21T09:26:58.558" v="66" actId="20577"/>
          <ac:spMkLst>
            <pc:docMk/>
            <pc:sldMk cId="1388210392" sldId="404"/>
            <ac:spMk id="19" creationId="{5252A847-DE45-4FA3-A1F8-EEBEB845FF8E}"/>
          </ac:spMkLst>
        </pc:spChg>
      </pc:sldChg>
      <pc:sldChg chg="modSp mod">
        <pc:chgData name="Helen Woodhead" userId="a20b558725e10394" providerId="LiveId" clId="{EBEFB505-A867-4983-A5C0-D5045B280CC8}" dt="2021-10-21T09:26:49.505" v="64" actId="20577"/>
        <pc:sldMkLst>
          <pc:docMk/>
          <pc:sldMk cId="2509346687" sldId="405"/>
        </pc:sldMkLst>
        <pc:spChg chg="mod">
          <ac:chgData name="Helen Woodhead" userId="a20b558725e10394" providerId="LiveId" clId="{EBEFB505-A867-4983-A5C0-D5045B280CC8}" dt="2021-10-21T09:26:49.505" v="64" actId="20577"/>
          <ac:spMkLst>
            <pc:docMk/>
            <pc:sldMk cId="2509346687" sldId="405"/>
            <ac:spMk id="19" creationId="{5252A847-DE45-4FA3-A1F8-EEBEB845FF8E}"/>
          </ac:spMkLst>
        </pc:spChg>
      </pc:sldChg>
      <pc:sldChg chg="modSp mod">
        <pc:chgData name="Helen Woodhead" userId="a20b558725e10394" providerId="LiveId" clId="{EBEFB505-A867-4983-A5C0-D5045B280CC8}" dt="2021-10-21T08:58:07.816" v="43" actId="20577"/>
        <pc:sldMkLst>
          <pc:docMk/>
          <pc:sldMk cId="2562901579" sldId="406"/>
        </pc:sldMkLst>
        <pc:spChg chg="mod">
          <ac:chgData name="Helen Woodhead" userId="a20b558725e10394" providerId="LiveId" clId="{EBEFB505-A867-4983-A5C0-D5045B280CC8}" dt="2021-10-21T08:58:07.816" v="43" actId="20577"/>
          <ac:spMkLst>
            <pc:docMk/>
            <pc:sldMk cId="2562901579" sldId="406"/>
            <ac:spMk id="19" creationId="{5252A847-DE45-4FA3-A1F8-EEBEB845FF8E}"/>
          </ac:spMkLst>
        </pc:spChg>
      </pc:sldChg>
      <pc:sldChg chg="modSp mod">
        <pc:chgData name="Helen Woodhead" userId="a20b558725e10394" providerId="LiveId" clId="{EBEFB505-A867-4983-A5C0-D5045B280CC8}" dt="2021-10-21T08:57:16.856" v="2" actId="13926"/>
        <pc:sldMkLst>
          <pc:docMk/>
          <pc:sldMk cId="1415551912" sldId="408"/>
        </pc:sldMkLst>
        <pc:graphicFrameChg chg="modGraphic">
          <ac:chgData name="Helen Woodhead" userId="a20b558725e10394" providerId="LiveId" clId="{EBEFB505-A867-4983-A5C0-D5045B280CC8}" dt="2021-10-21T08:57:16.856" v="2" actId="13926"/>
          <ac:graphicFrameMkLst>
            <pc:docMk/>
            <pc:sldMk cId="1415551912" sldId="408"/>
            <ac:graphicFrameMk id="6" creationId="{DA2354CD-2DB3-49F8-9800-01739AFC348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56CF7-89E6-485A-B1BA-BEB879ED28BE}" type="datetimeFigureOut">
              <a:rPr lang="en-GB" smtClean="0"/>
              <a:t>21/10/2021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364FC4-FC44-4E9C-8E32-5EADF76F33BE}" type="slidenum">
              <a:rPr lang="en-GB" smtClean="0"/>
              <a:t>‹#›</a:t>
            </a:fld>
            <a:endParaRPr lang="en-GB"/>
          </a:p>
        </p:txBody>
      </p:sp>
    </p:spTree>
    <p:extLst>
      <p:ext uri="{BB962C8B-B14F-4D97-AF65-F5344CB8AC3E}">
        <p14:creationId xmlns:p14="http://schemas.microsoft.com/office/powerpoint/2010/main" val="1227945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364FC4-FC44-4E9C-8E32-5EADF76F33BE}" type="slidenum">
              <a:rPr lang="en-GB" smtClean="0"/>
              <a:t>1</a:t>
            </a:fld>
            <a:endParaRPr lang="en-GB"/>
          </a:p>
        </p:txBody>
      </p:sp>
    </p:spTree>
    <p:extLst>
      <p:ext uri="{BB962C8B-B14F-4D97-AF65-F5344CB8AC3E}">
        <p14:creationId xmlns:p14="http://schemas.microsoft.com/office/powerpoint/2010/main" val="3752116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21/10/2021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21/10/2021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21/10/2021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21/10/2021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21/10/2021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classroomsecrets.co.uk/different-types-of-verbs-year-2-word-classes-free-resource-pack" TargetMode="External"/><Relationship Id="rId5" Type="http://schemas.openxmlformats.org/officeDocument/2006/relationships/hyperlink" Target="https://classroomsecrets.co.uk/search/?fwp_topic=gps-scheme-of-work" TargetMode="External"/><Relationship Id="rId4" Type="http://schemas.openxmlformats.org/officeDocument/2006/relationships/hyperlink" Target="https://classroomsecrets.co.uk/content-domain-filter/?fwp_contentdomain=2g1.2"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2 – Spring Block 1 – Word Classes – Different Types of Verbs</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lnSpc>
                <a:spcPct val="100000"/>
              </a:lnSpc>
              <a:spcAft>
                <a:spcPts val="0"/>
              </a:spcAft>
            </a:pPr>
            <a:r>
              <a:rPr lang="en-GB" sz="1200" b="1" dirty="0">
                <a:solidFill>
                  <a:schemeClr val="tx1"/>
                </a:solidFill>
                <a:latin typeface="Century Gothic" panose="020B0502020202020204" pitchFamily="34" charset="0"/>
              </a:rPr>
              <a:t>Terminology for pupils:​</a:t>
            </a:r>
          </a:p>
          <a:p>
            <a:pPr fontAlgn="base">
              <a:lnSpc>
                <a:spcPct val="100000"/>
              </a:lnSpc>
              <a:spcAft>
                <a:spcPts val="0"/>
              </a:spcAft>
            </a:pPr>
            <a:r>
              <a:rPr lang="en-GB" sz="1200" b="1" dirty="0">
                <a:solidFill>
                  <a:schemeClr val="tx1"/>
                </a:solidFill>
                <a:latin typeface="Century Gothic" panose="020B0502020202020204" pitchFamily="34" charset="0"/>
              </a:rPr>
              <a:t>English Year 2: (2G1.2) </a:t>
            </a:r>
            <a:r>
              <a:rPr lang="en-GB" sz="1200" b="1" dirty="0">
                <a:solidFill>
                  <a:schemeClr val="tx1"/>
                </a:solidFill>
                <a:latin typeface="Century Gothic" panose="020B0502020202020204" pitchFamily="34" charset="0"/>
                <a:hlinkClick r:id="rId4"/>
              </a:rPr>
              <a:t>verb</a:t>
            </a:r>
            <a:endParaRPr lang="en-GB" sz="1200" b="1" dirty="0">
              <a:solidFill>
                <a:schemeClr val="tx1"/>
              </a:solidFill>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5"/>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6"/>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Tick the type of verb in each sentence. </a:t>
            </a:r>
          </a:p>
        </p:txBody>
      </p:sp>
      <p:graphicFrame>
        <p:nvGraphicFramePr>
          <p:cNvPr id="6" name="Table 5">
            <a:extLst>
              <a:ext uri="{FF2B5EF4-FFF2-40B4-BE49-F238E27FC236}">
                <a16:creationId xmlns:a16="http://schemas.microsoft.com/office/drawing/2014/main" id="{DA2354CD-2DB3-49F8-9800-01739AFC348F}"/>
              </a:ext>
            </a:extLst>
          </p:cNvPr>
          <p:cNvGraphicFramePr>
            <a:graphicFrameLocks noGrp="1"/>
          </p:cNvGraphicFramePr>
          <p:nvPr>
            <p:extLst>
              <p:ext uri="{D42A27DB-BD31-4B8C-83A1-F6EECF244321}">
                <p14:modId xmlns:p14="http://schemas.microsoft.com/office/powerpoint/2010/main" val="2761683465"/>
              </p:ext>
            </p:extLst>
          </p:nvPr>
        </p:nvGraphicFramePr>
        <p:xfrm>
          <a:off x="1787919" y="1566157"/>
          <a:ext cx="5568162" cy="3469704"/>
        </p:xfrm>
        <a:graphic>
          <a:graphicData uri="http://schemas.openxmlformats.org/drawingml/2006/table">
            <a:tbl>
              <a:tblPr firstRow="1" bandRow="1">
                <a:tableStyleId>{5C22544A-7EE6-4342-B048-85BDC9FD1C3A}</a:tableStyleId>
              </a:tblPr>
              <a:tblGrid>
                <a:gridCol w="2146761">
                  <a:extLst>
                    <a:ext uri="{9D8B030D-6E8A-4147-A177-3AD203B41FA5}">
                      <a16:colId xmlns:a16="http://schemas.microsoft.com/office/drawing/2014/main" val="3142503022"/>
                    </a:ext>
                  </a:extLst>
                </a:gridCol>
                <a:gridCol w="1140467">
                  <a:extLst>
                    <a:ext uri="{9D8B030D-6E8A-4147-A177-3AD203B41FA5}">
                      <a16:colId xmlns:a16="http://schemas.microsoft.com/office/drawing/2014/main" val="3404371818"/>
                    </a:ext>
                  </a:extLst>
                </a:gridCol>
                <a:gridCol w="1140467">
                  <a:extLst>
                    <a:ext uri="{9D8B030D-6E8A-4147-A177-3AD203B41FA5}">
                      <a16:colId xmlns:a16="http://schemas.microsoft.com/office/drawing/2014/main" val="785748465"/>
                    </a:ext>
                  </a:extLst>
                </a:gridCol>
                <a:gridCol w="1140467">
                  <a:extLst>
                    <a:ext uri="{9D8B030D-6E8A-4147-A177-3AD203B41FA5}">
                      <a16:colId xmlns:a16="http://schemas.microsoft.com/office/drawing/2014/main" val="4120698735"/>
                    </a:ext>
                  </a:extLst>
                </a:gridCol>
              </a:tblGrid>
              <a:tr h="435192">
                <a:tc>
                  <a:txBody>
                    <a:bodyPr/>
                    <a:lstStyle/>
                    <a:p>
                      <a:pPr algn="ctr"/>
                      <a:r>
                        <a:rPr lang="en-GB" sz="2000" b="1" dirty="0">
                          <a:solidFill>
                            <a:schemeClr val="tx1"/>
                          </a:solidFill>
                          <a:latin typeface="Century Gothic" panose="020B0502020202020204" pitchFamily="34" charset="0"/>
                        </a:rPr>
                        <a:t>Sentence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a:solidFill>
                            <a:schemeClr val="tx1"/>
                          </a:solidFill>
                          <a:latin typeface="Century Gothic" panose="020B0502020202020204" pitchFamily="34" charset="0"/>
                        </a:rPr>
                        <a:t>Action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a:solidFill>
                            <a:schemeClr val="tx1"/>
                          </a:solidFill>
                          <a:latin typeface="Century Gothic" panose="020B0502020202020204" pitchFamily="34" charset="0"/>
                        </a:rPr>
                        <a:t>To be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a:solidFill>
                            <a:schemeClr val="tx1"/>
                          </a:solidFill>
                          <a:latin typeface="Century Gothic" panose="020B0502020202020204" pitchFamily="34" charset="0"/>
                        </a:rPr>
                        <a:t>Linking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6404007"/>
                  </a:ext>
                </a:extLst>
              </a:tr>
              <a:tr h="606454">
                <a:tc>
                  <a:txBody>
                    <a:bodyPr/>
                    <a:lstStyle/>
                    <a:p>
                      <a:pPr algn="ctr"/>
                      <a:r>
                        <a:rPr lang="en-GB" sz="2000" b="1" dirty="0">
                          <a:solidFill>
                            <a:schemeClr val="tx1"/>
                          </a:solidFill>
                          <a:latin typeface="Century Gothic" panose="020B0502020202020204" pitchFamily="34" charset="0"/>
                        </a:rPr>
                        <a:t>1. Tomorrow </a:t>
                      </a:r>
                      <a:r>
                        <a:rPr lang="en-GB" sz="2000" b="1" u="sng" dirty="0">
                          <a:solidFill>
                            <a:schemeClr val="tx1"/>
                          </a:solidFill>
                          <a:latin typeface="Century Gothic" panose="020B0502020202020204" pitchFamily="34" charset="0"/>
                        </a:rPr>
                        <a:t>is</a:t>
                      </a:r>
                      <a:r>
                        <a:rPr lang="en-GB" sz="2000" b="1" dirty="0">
                          <a:solidFill>
                            <a:schemeClr val="tx1"/>
                          </a:solidFill>
                          <a:latin typeface="Century Gothic" panose="020B0502020202020204" pitchFamily="34" charset="0"/>
                        </a:rPr>
                        <a:t> my birthday.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000" b="1" dirty="0">
                        <a:solidFill>
                          <a:srgbClr val="FF0000"/>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b="1" i="0" kern="1200" dirty="0">
                          <a:solidFill>
                            <a:srgbClr val="FF0000"/>
                          </a:solidFill>
                          <a:effectLst/>
                          <a:latin typeface="Century Gothic" panose="020B0502020202020204" pitchFamily="34" charset="0"/>
                          <a:ea typeface="+mn-ea"/>
                          <a:cs typeface="+mn-cs"/>
                        </a:rPr>
                        <a:t>✔</a:t>
                      </a:r>
                      <a:endParaRPr lang="en-GB" sz="2000" b="1" dirty="0">
                        <a:solidFill>
                          <a:srgbClr val="FF0000"/>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000" b="1" dirty="0">
                        <a:solidFill>
                          <a:srgbClr val="FF0000"/>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58738683"/>
                  </a:ext>
                </a:extLst>
              </a:tr>
              <a:tr h="1212456">
                <a:tc>
                  <a:txBody>
                    <a:bodyPr/>
                    <a:lstStyle/>
                    <a:p>
                      <a:pPr algn="ctr"/>
                      <a:r>
                        <a:rPr lang="en-GB" sz="2000" b="1" dirty="0">
                          <a:solidFill>
                            <a:schemeClr val="tx1"/>
                          </a:solidFill>
                          <a:latin typeface="Century Gothic" panose="020B0502020202020204" pitchFamily="34" charset="0"/>
                        </a:rPr>
                        <a:t>2. Georgia </a:t>
                      </a:r>
                      <a:r>
                        <a:rPr lang="en-GB" sz="2000" b="1" u="sng" dirty="0">
                          <a:solidFill>
                            <a:schemeClr val="tx1"/>
                          </a:solidFill>
                          <a:latin typeface="Century Gothic" panose="020B0502020202020204" pitchFamily="34" charset="0"/>
                        </a:rPr>
                        <a:t>watches</a:t>
                      </a:r>
                      <a:r>
                        <a:rPr lang="en-GB" sz="2000" b="1" dirty="0">
                          <a:solidFill>
                            <a:schemeClr val="tx1"/>
                          </a:solidFill>
                          <a:latin typeface="Century Gothic" panose="020B0502020202020204" pitchFamily="34" charset="0"/>
                        </a:rPr>
                        <a:t> football on the TV.</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b="1" i="0" kern="1200" dirty="0">
                          <a:solidFill>
                            <a:srgbClr val="FF0000"/>
                          </a:solidFill>
                          <a:effectLst/>
                          <a:latin typeface="Century Gothic" panose="020B0502020202020204" pitchFamily="34" charset="0"/>
                          <a:ea typeface="+mn-ea"/>
                          <a:cs typeface="+mn-cs"/>
                        </a:rPr>
                        <a:t>✔</a:t>
                      </a:r>
                      <a:endParaRPr lang="en-GB" sz="2000" b="1" dirty="0">
                        <a:solidFill>
                          <a:srgbClr val="FF0000"/>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000" b="1" dirty="0">
                        <a:solidFill>
                          <a:srgbClr val="FF0000"/>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000" b="1" dirty="0">
                        <a:solidFill>
                          <a:srgbClr val="FF0000"/>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989000"/>
                  </a:ext>
                </a:extLst>
              </a:tr>
              <a:tr h="1212456">
                <a:tc>
                  <a:txBody>
                    <a:bodyPr/>
                    <a:lstStyle/>
                    <a:p>
                      <a:pPr algn="ctr"/>
                      <a:r>
                        <a:rPr lang="en-GB" sz="2000" b="1" dirty="0">
                          <a:solidFill>
                            <a:schemeClr val="tx1"/>
                          </a:solidFill>
                          <a:latin typeface="Century Gothic" panose="020B0502020202020204" pitchFamily="34" charset="0"/>
                        </a:rPr>
                        <a:t>3. The sunflower </a:t>
                      </a:r>
                      <a:r>
                        <a:rPr lang="en-GB" sz="2000" b="1" u="sng" dirty="0">
                          <a:solidFill>
                            <a:schemeClr val="tx1"/>
                          </a:solidFill>
                          <a:latin typeface="Century Gothic" panose="020B0502020202020204" pitchFamily="34" charset="0"/>
                        </a:rPr>
                        <a:t>looks</a:t>
                      </a:r>
                      <a:r>
                        <a:rPr lang="en-GB" sz="2000" b="1" dirty="0">
                          <a:solidFill>
                            <a:schemeClr val="tx1"/>
                          </a:solidFill>
                          <a:latin typeface="Century Gothic" panose="020B0502020202020204" pitchFamily="34" charset="0"/>
                        </a:rPr>
                        <a:t> taller than the house.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000" b="1" dirty="0">
                        <a:solidFill>
                          <a:srgbClr val="FF0000"/>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000" b="1" dirty="0">
                        <a:solidFill>
                          <a:srgbClr val="FF0000"/>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b="1" i="0" kern="1200" dirty="0">
                          <a:solidFill>
                            <a:srgbClr val="FF0000"/>
                          </a:solidFill>
                          <a:effectLst/>
                          <a:latin typeface="Century Gothic" panose="020B0502020202020204" pitchFamily="34" charset="0"/>
                          <a:ea typeface="+mn-ea"/>
                          <a:cs typeface="+mn-cs"/>
                        </a:rPr>
                        <a:t>✔</a:t>
                      </a:r>
                      <a:endParaRPr lang="en-GB" sz="2000" b="1" dirty="0">
                        <a:solidFill>
                          <a:srgbClr val="FF0000"/>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6219587"/>
                  </a:ext>
                </a:extLst>
              </a:tr>
            </a:tbl>
          </a:graphicData>
        </a:graphic>
      </p:graphicFrame>
    </p:spTree>
    <p:extLst>
      <p:ext uri="{BB962C8B-B14F-4D97-AF65-F5344CB8AC3E}">
        <p14:creationId xmlns:p14="http://schemas.microsoft.com/office/powerpoint/2010/main" val="1415551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Which sentence uses a ‘to be’ verb?</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800" b="1" dirty="0">
                <a:solidFill>
                  <a:schemeClr val="tx1"/>
                </a:solidFill>
                <a:latin typeface="Century Gothic" panose="020B0502020202020204" pitchFamily="34" charset="0"/>
              </a:rPr>
              <a:t>A) I will </a:t>
            </a:r>
            <a:r>
              <a:rPr lang="en-GB" sz="2800" b="1" u="sng" dirty="0">
                <a:solidFill>
                  <a:schemeClr val="tx1"/>
                </a:solidFill>
                <a:latin typeface="Century Gothic" panose="020B0502020202020204" pitchFamily="34" charset="0"/>
              </a:rPr>
              <a:t>take</a:t>
            </a:r>
            <a:r>
              <a:rPr lang="en-GB" sz="2800" b="1" dirty="0">
                <a:solidFill>
                  <a:schemeClr val="tx1"/>
                </a:solidFill>
                <a:latin typeface="Century Gothic" panose="020B0502020202020204" pitchFamily="34" charset="0"/>
              </a:rPr>
              <a:t> a coat if I </a:t>
            </a:r>
            <a:r>
              <a:rPr lang="en-GB" sz="2800" b="1" u="sng" dirty="0">
                <a:solidFill>
                  <a:schemeClr val="tx1"/>
                </a:solidFill>
                <a:latin typeface="Century Gothic" panose="020B0502020202020204" pitchFamily="34" charset="0"/>
              </a:rPr>
              <a:t>am</a:t>
            </a:r>
            <a:r>
              <a:rPr lang="en-GB" sz="2800" b="1" dirty="0">
                <a:solidFill>
                  <a:schemeClr val="tx1"/>
                </a:solidFill>
                <a:latin typeface="Century Gothic" panose="020B0502020202020204" pitchFamily="34" charset="0"/>
              </a:rPr>
              <a:t> cold. </a:t>
            </a:r>
          </a:p>
          <a:p>
            <a:pPr lvl="0" defTabSz="685800">
              <a:defRPr/>
            </a:pPr>
            <a:endParaRPr lang="en-GB" sz="2800" b="1" dirty="0">
              <a:solidFill>
                <a:schemeClr val="tx1"/>
              </a:solidFill>
              <a:latin typeface="Century Gothic" panose="020B0502020202020204" pitchFamily="34" charset="0"/>
            </a:endParaRPr>
          </a:p>
          <a:p>
            <a:pPr lvl="0" defTabSz="685800">
              <a:defRPr/>
            </a:pPr>
            <a:endParaRPr lang="en-GB" sz="2800" b="1" dirty="0">
              <a:solidFill>
                <a:schemeClr val="tx1"/>
              </a:solidFill>
              <a:latin typeface="Century Gothic" panose="020B0502020202020204" pitchFamily="34" charset="0"/>
            </a:endParaRPr>
          </a:p>
          <a:p>
            <a:pPr lvl="0" defTabSz="685800">
              <a:defRPr/>
            </a:pPr>
            <a:r>
              <a:rPr lang="en-GB" sz="2800" b="1" dirty="0">
                <a:solidFill>
                  <a:schemeClr val="tx1"/>
                </a:solidFill>
                <a:latin typeface="Century Gothic" panose="020B0502020202020204" pitchFamily="34" charset="0"/>
              </a:rPr>
              <a:t>B) Yesterday, I </a:t>
            </a:r>
            <a:r>
              <a:rPr lang="en-GB" sz="2800" b="1" u="sng" dirty="0">
                <a:solidFill>
                  <a:schemeClr val="tx1"/>
                </a:solidFill>
                <a:latin typeface="Century Gothic" panose="020B0502020202020204" pitchFamily="34" charset="0"/>
              </a:rPr>
              <a:t>hurried</a:t>
            </a:r>
            <a:r>
              <a:rPr lang="en-GB" sz="2800" b="1" dirty="0">
                <a:solidFill>
                  <a:schemeClr val="tx1"/>
                </a:solidFill>
                <a:latin typeface="Century Gothic" panose="020B0502020202020204" pitchFamily="34" charset="0"/>
              </a:rPr>
              <a:t> to the shop so I could </a:t>
            </a:r>
            <a:r>
              <a:rPr lang="en-GB" sz="2800" b="1" u="sng" dirty="0">
                <a:solidFill>
                  <a:schemeClr val="tx1"/>
                </a:solidFill>
                <a:latin typeface="Century Gothic" panose="020B0502020202020204" pitchFamily="34" charset="0"/>
              </a:rPr>
              <a:t>buy</a:t>
            </a:r>
            <a:r>
              <a:rPr lang="en-GB" sz="2800" b="1" dirty="0">
                <a:solidFill>
                  <a:schemeClr val="tx1"/>
                </a:solidFill>
                <a:latin typeface="Century Gothic" panose="020B0502020202020204" pitchFamily="34" charset="0"/>
              </a:rPr>
              <a:t> some ingredients. </a:t>
            </a:r>
          </a:p>
        </p:txBody>
      </p:sp>
    </p:spTree>
    <p:extLst>
      <p:ext uri="{BB962C8B-B14F-4D97-AF65-F5344CB8AC3E}">
        <p14:creationId xmlns:p14="http://schemas.microsoft.com/office/powerpoint/2010/main" val="303108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Which sentence uses a ‘to be’ verb?</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800" b="1" dirty="0">
                <a:solidFill>
                  <a:srgbClr val="FF0000"/>
                </a:solidFill>
                <a:latin typeface="Century Gothic" panose="020B0502020202020204" pitchFamily="34" charset="0"/>
              </a:rPr>
              <a:t>A) I will </a:t>
            </a:r>
            <a:r>
              <a:rPr lang="en-GB" sz="2800" b="1" u="sng" dirty="0">
                <a:solidFill>
                  <a:srgbClr val="FF0000"/>
                </a:solidFill>
                <a:latin typeface="Century Gothic" panose="020B0502020202020204" pitchFamily="34" charset="0"/>
              </a:rPr>
              <a:t>take</a:t>
            </a:r>
            <a:r>
              <a:rPr lang="en-GB" sz="2800" b="1" dirty="0">
                <a:solidFill>
                  <a:srgbClr val="FF0000"/>
                </a:solidFill>
                <a:latin typeface="Century Gothic" panose="020B0502020202020204" pitchFamily="34" charset="0"/>
              </a:rPr>
              <a:t> a coat if I </a:t>
            </a:r>
            <a:r>
              <a:rPr lang="en-GB" sz="2800" b="1" u="sng" dirty="0">
                <a:solidFill>
                  <a:srgbClr val="FF0000"/>
                </a:solidFill>
                <a:latin typeface="Century Gothic" panose="020B0502020202020204" pitchFamily="34" charset="0"/>
              </a:rPr>
              <a:t>am</a:t>
            </a:r>
            <a:r>
              <a:rPr lang="en-GB" sz="2800" b="1" dirty="0">
                <a:solidFill>
                  <a:srgbClr val="FF0000"/>
                </a:solidFill>
                <a:latin typeface="Century Gothic" panose="020B0502020202020204" pitchFamily="34" charset="0"/>
              </a:rPr>
              <a:t> cold. </a:t>
            </a:r>
          </a:p>
          <a:p>
            <a:pPr lvl="0" defTabSz="685800">
              <a:defRPr/>
            </a:pPr>
            <a:endParaRPr lang="en-GB" sz="2800" b="1" dirty="0">
              <a:solidFill>
                <a:schemeClr val="tx1"/>
              </a:solidFill>
              <a:latin typeface="Century Gothic" panose="020B0502020202020204" pitchFamily="34" charset="0"/>
            </a:endParaRPr>
          </a:p>
          <a:p>
            <a:pPr lvl="0" defTabSz="685800">
              <a:defRPr/>
            </a:pPr>
            <a:endParaRPr lang="en-GB" sz="2800" b="1" dirty="0">
              <a:solidFill>
                <a:schemeClr val="tx1"/>
              </a:solidFill>
              <a:latin typeface="Century Gothic" panose="020B0502020202020204" pitchFamily="34" charset="0"/>
            </a:endParaRPr>
          </a:p>
          <a:p>
            <a:pPr lvl="0" defTabSz="685800">
              <a:defRPr/>
            </a:pPr>
            <a:r>
              <a:rPr lang="en-GB" sz="2800" b="1" dirty="0">
                <a:solidFill>
                  <a:schemeClr val="bg1">
                    <a:lumMod val="50000"/>
                  </a:schemeClr>
                </a:solidFill>
                <a:latin typeface="Century Gothic" panose="020B0502020202020204" pitchFamily="34" charset="0"/>
              </a:rPr>
              <a:t>B) Yesterday, I </a:t>
            </a:r>
            <a:r>
              <a:rPr lang="en-GB" sz="2800" b="1" u="sng" dirty="0">
                <a:solidFill>
                  <a:schemeClr val="bg1">
                    <a:lumMod val="50000"/>
                  </a:schemeClr>
                </a:solidFill>
                <a:latin typeface="Century Gothic" panose="020B0502020202020204" pitchFamily="34" charset="0"/>
              </a:rPr>
              <a:t>hurried</a:t>
            </a:r>
            <a:r>
              <a:rPr lang="en-GB" sz="2800" b="1" dirty="0">
                <a:solidFill>
                  <a:schemeClr val="bg1">
                    <a:lumMod val="50000"/>
                  </a:schemeClr>
                </a:solidFill>
                <a:latin typeface="Century Gothic" panose="020B0502020202020204" pitchFamily="34" charset="0"/>
              </a:rPr>
              <a:t> to the shop so I could </a:t>
            </a:r>
            <a:r>
              <a:rPr lang="en-GB" sz="2800" b="1" u="sng" dirty="0">
                <a:solidFill>
                  <a:schemeClr val="bg1">
                    <a:lumMod val="50000"/>
                  </a:schemeClr>
                </a:solidFill>
                <a:latin typeface="Century Gothic" panose="020B0502020202020204" pitchFamily="34" charset="0"/>
              </a:rPr>
              <a:t>buy</a:t>
            </a:r>
            <a:r>
              <a:rPr lang="en-GB" sz="2800" b="1" dirty="0">
                <a:solidFill>
                  <a:schemeClr val="bg1">
                    <a:lumMod val="50000"/>
                  </a:schemeClr>
                </a:solidFill>
                <a:latin typeface="Century Gothic" panose="020B0502020202020204" pitchFamily="34" charset="0"/>
              </a:rPr>
              <a:t> some ingredients.</a:t>
            </a:r>
          </a:p>
          <a:p>
            <a:pPr lvl="0" defTabSz="685800">
              <a:defRPr/>
            </a:pPr>
            <a:endParaRPr lang="en-GB" sz="2800" b="1" dirty="0">
              <a:solidFill>
                <a:schemeClr val="tx1"/>
              </a:solidFill>
              <a:latin typeface="Century Gothic" panose="020B0502020202020204" pitchFamily="34" charset="0"/>
            </a:endParaRPr>
          </a:p>
          <a:p>
            <a:pPr lvl="0" defTabSz="685800">
              <a:defRPr/>
            </a:pPr>
            <a:endParaRPr lang="en-GB" sz="2800" b="1" dirty="0">
              <a:solidFill>
                <a:schemeClr val="tx1"/>
              </a:solidFill>
              <a:latin typeface="Century Gothic" panose="020B0502020202020204" pitchFamily="34" charset="0"/>
            </a:endParaRPr>
          </a:p>
          <a:p>
            <a:pPr lvl="0" defTabSz="685800">
              <a:defRPr/>
            </a:pPr>
            <a:r>
              <a:rPr lang="en-GB" sz="2800" b="1" dirty="0">
                <a:solidFill>
                  <a:srgbClr val="FF0000"/>
                </a:solidFill>
                <a:latin typeface="Century Gothic" panose="020B0502020202020204" pitchFamily="34" charset="0"/>
              </a:rPr>
              <a:t>A </a:t>
            </a:r>
          </a:p>
        </p:txBody>
      </p:sp>
    </p:spTree>
    <p:extLst>
      <p:ext uri="{BB962C8B-B14F-4D97-AF65-F5344CB8AC3E}">
        <p14:creationId xmlns:p14="http://schemas.microsoft.com/office/powerpoint/2010/main" val="320834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Use a linking verb to complete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The towels </a:t>
            </a:r>
            <a:r>
              <a:rPr lang="en-GB" sz="2800" b="1" spc="-300" dirty="0">
                <a:solidFill>
                  <a:schemeClr val="tx1"/>
                </a:solidFill>
                <a:latin typeface="Century Gothic" panose="020B0502020202020204" pitchFamily="34" charset="0"/>
              </a:rPr>
              <a:t>________</a:t>
            </a:r>
            <a:r>
              <a:rPr lang="en-GB" sz="2800" b="1" dirty="0">
                <a:solidFill>
                  <a:schemeClr val="tx1"/>
                </a:solidFill>
                <a:latin typeface="Century Gothic" panose="020B0502020202020204" pitchFamily="34" charset="0"/>
              </a:rPr>
              <a:t>  warm when I take them out of the dryer.</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rgbClr val="FF0000"/>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 </a:t>
            </a:r>
          </a:p>
        </p:txBody>
      </p:sp>
    </p:spTree>
    <p:extLst>
      <p:ext uri="{BB962C8B-B14F-4D97-AF65-F5344CB8AC3E}">
        <p14:creationId xmlns:p14="http://schemas.microsoft.com/office/powerpoint/2010/main" val="2072914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Use a linking verb to complete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The towels </a:t>
            </a:r>
            <a:r>
              <a:rPr lang="en-GB" sz="2800" b="1" spc="-300" dirty="0">
                <a:solidFill>
                  <a:schemeClr val="tx1"/>
                </a:solidFill>
                <a:latin typeface="Century Gothic" panose="020B0502020202020204" pitchFamily="34" charset="0"/>
              </a:rPr>
              <a:t>________</a:t>
            </a:r>
            <a:r>
              <a:rPr lang="en-GB" sz="2800" b="1" dirty="0">
                <a:solidFill>
                  <a:schemeClr val="tx1"/>
                </a:solidFill>
                <a:latin typeface="Century Gothic" panose="020B0502020202020204" pitchFamily="34" charset="0"/>
              </a:rPr>
              <a:t>  warm when I take them out of the dryer.</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answers, for example:</a:t>
            </a:r>
          </a:p>
          <a:p>
            <a:endParaRPr lang="en-GB" sz="2000" b="1" dirty="0">
              <a:solidFill>
                <a:srgbClr val="FF0000"/>
              </a:solidFill>
              <a:latin typeface="Century Gothic" panose="020B0502020202020204" pitchFamily="34" charset="0"/>
            </a:endParaRPr>
          </a:p>
          <a:p>
            <a:r>
              <a:rPr lang="en-GB" sz="2000" b="1" dirty="0">
                <a:solidFill>
                  <a:schemeClr val="tx1"/>
                </a:solidFill>
                <a:latin typeface="Century Gothic" panose="020B0502020202020204" pitchFamily="34" charset="0"/>
              </a:rPr>
              <a:t>The towels </a:t>
            </a:r>
            <a:r>
              <a:rPr lang="en-GB" sz="2000" b="1" dirty="0">
                <a:solidFill>
                  <a:srgbClr val="FF0000"/>
                </a:solidFill>
                <a:latin typeface="Century Gothic" panose="020B0502020202020204" pitchFamily="34" charset="0"/>
              </a:rPr>
              <a:t>feel</a:t>
            </a:r>
            <a:r>
              <a:rPr lang="en-GB" sz="2000" b="1" dirty="0">
                <a:solidFill>
                  <a:schemeClr val="tx1"/>
                </a:solidFill>
                <a:latin typeface="Century Gothic" panose="020B0502020202020204" pitchFamily="34" charset="0"/>
              </a:rPr>
              <a:t> warm when I take them out of the dryer.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 </a:t>
            </a:r>
          </a:p>
        </p:txBody>
      </p:sp>
    </p:spTree>
    <p:extLst>
      <p:ext uri="{BB962C8B-B14F-4D97-AF65-F5344CB8AC3E}">
        <p14:creationId xmlns:p14="http://schemas.microsoft.com/office/powerpoint/2010/main" val="4288271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Give three different ways you could complete this sentence. Say which type of verb you have used. </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800" b="1" dirty="0">
                <a:solidFill>
                  <a:schemeClr val="tx1"/>
                </a:solidFill>
                <a:latin typeface="Century Gothic" panose="020B0502020202020204" pitchFamily="34" charset="0"/>
              </a:rPr>
              <a:t>The cream cake </a:t>
            </a:r>
            <a:r>
              <a:rPr lang="en-GB" sz="2800" b="1" spc="-300" dirty="0">
                <a:solidFill>
                  <a:schemeClr val="tx1"/>
                </a:solidFill>
                <a:latin typeface="Century Gothic" panose="020B0502020202020204" pitchFamily="34" charset="0"/>
              </a:rPr>
              <a:t>_______</a:t>
            </a:r>
            <a:r>
              <a:rPr lang="en-GB" sz="2800" b="1" dirty="0">
                <a:solidFill>
                  <a:schemeClr val="tx1"/>
                </a:solidFill>
                <a:latin typeface="Century Gothic" panose="020B0502020202020204" pitchFamily="34" charset="0"/>
              </a:rPr>
              <a:t> scrumptious. </a:t>
            </a:r>
          </a:p>
        </p:txBody>
      </p:sp>
    </p:spTree>
    <p:extLst>
      <p:ext uri="{BB962C8B-B14F-4D97-AF65-F5344CB8AC3E}">
        <p14:creationId xmlns:p14="http://schemas.microsoft.com/office/powerpoint/2010/main" val="636014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Give three different ways you could complete this sentence. Say which type of verb you have used. </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800" b="1" dirty="0">
                <a:solidFill>
                  <a:schemeClr val="tx1"/>
                </a:solidFill>
                <a:latin typeface="Century Gothic" panose="020B0502020202020204" pitchFamily="34" charset="0"/>
              </a:rPr>
              <a:t>The cream cake </a:t>
            </a:r>
            <a:r>
              <a:rPr lang="en-GB" sz="2800" b="1" spc="-300" dirty="0">
                <a:solidFill>
                  <a:schemeClr val="tx1"/>
                </a:solidFill>
                <a:latin typeface="Century Gothic" panose="020B0502020202020204" pitchFamily="34" charset="0"/>
              </a:rPr>
              <a:t>_______</a:t>
            </a:r>
            <a:r>
              <a:rPr lang="en-GB" sz="2800" b="1" dirty="0">
                <a:solidFill>
                  <a:schemeClr val="tx1"/>
                </a:solidFill>
                <a:latin typeface="Century Gothic" panose="020B0502020202020204" pitchFamily="34" charset="0"/>
              </a:rPr>
              <a:t> scrumptious. </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Various answers, for example:</a:t>
            </a:r>
          </a:p>
          <a:p>
            <a:pPr lvl="0" defTabSz="514350">
              <a:defRPr/>
            </a:pPr>
            <a:endParaRPr lang="en-GB" sz="2000" b="1" dirty="0">
              <a:solidFill>
                <a:srgbClr val="FF0000"/>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The cream cake </a:t>
            </a:r>
            <a:r>
              <a:rPr lang="en-GB" sz="2000" b="1" dirty="0">
                <a:solidFill>
                  <a:srgbClr val="FF0000"/>
                </a:solidFill>
                <a:latin typeface="Century Gothic" panose="020B0502020202020204" pitchFamily="34" charset="0"/>
              </a:rPr>
              <a:t>was</a:t>
            </a:r>
            <a:r>
              <a:rPr lang="en-GB" sz="2000" b="1" dirty="0">
                <a:solidFill>
                  <a:schemeClr val="tx1"/>
                </a:solidFill>
                <a:latin typeface="Century Gothic" panose="020B0502020202020204" pitchFamily="34" charset="0"/>
              </a:rPr>
              <a:t> scrumptious. </a:t>
            </a:r>
            <a:r>
              <a:rPr lang="en-GB" sz="2000" b="1" dirty="0">
                <a:solidFill>
                  <a:srgbClr val="FF0000"/>
                </a:solidFill>
                <a:latin typeface="Century Gothic" panose="020B0502020202020204" pitchFamily="34" charset="0"/>
              </a:rPr>
              <a:t>To be</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The cream cake </a:t>
            </a:r>
            <a:r>
              <a:rPr lang="en-GB" sz="2000" b="1" dirty="0">
                <a:solidFill>
                  <a:srgbClr val="FF0000"/>
                </a:solidFill>
                <a:latin typeface="Century Gothic" panose="020B0502020202020204" pitchFamily="34" charset="0"/>
              </a:rPr>
              <a:t>looked</a:t>
            </a:r>
            <a:r>
              <a:rPr lang="en-GB" sz="2000" b="1" dirty="0">
                <a:solidFill>
                  <a:schemeClr val="tx1"/>
                </a:solidFill>
                <a:latin typeface="Century Gothic" panose="020B0502020202020204" pitchFamily="34" charset="0"/>
              </a:rPr>
              <a:t> scrumptious. </a:t>
            </a:r>
            <a:r>
              <a:rPr lang="en-GB" sz="2000" b="1" dirty="0">
                <a:solidFill>
                  <a:srgbClr val="FF0000"/>
                </a:solidFill>
                <a:latin typeface="Century Gothic" panose="020B0502020202020204" pitchFamily="34" charset="0"/>
              </a:rPr>
              <a:t>Linking</a:t>
            </a:r>
          </a:p>
          <a:p>
            <a:pPr lvl="0" defTabSz="514350">
              <a:defRPr/>
            </a:pPr>
            <a:endParaRPr lang="en-GB" sz="2000" b="1" dirty="0">
              <a:solidFill>
                <a:srgbClr val="FF0000"/>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The cream cake </a:t>
            </a:r>
            <a:r>
              <a:rPr lang="en-GB" sz="2000" b="1" dirty="0">
                <a:solidFill>
                  <a:srgbClr val="FF0000"/>
                </a:solidFill>
                <a:latin typeface="Century Gothic" panose="020B0502020202020204" pitchFamily="34" charset="0"/>
              </a:rPr>
              <a:t>tasted</a:t>
            </a:r>
            <a:r>
              <a:rPr lang="en-GB" sz="2000" b="1" dirty="0">
                <a:solidFill>
                  <a:schemeClr val="tx1"/>
                </a:solidFill>
                <a:latin typeface="Century Gothic" panose="020B0502020202020204" pitchFamily="34" charset="0"/>
              </a:rPr>
              <a:t> scrumptious. </a:t>
            </a:r>
            <a:r>
              <a:rPr lang="en-GB" sz="2000" b="1" dirty="0">
                <a:solidFill>
                  <a:srgbClr val="FF0000"/>
                </a:solidFill>
                <a:latin typeface="Century Gothic" panose="020B0502020202020204" pitchFamily="34" charset="0"/>
              </a:rPr>
              <a:t>Linking</a:t>
            </a:r>
          </a:p>
          <a:p>
            <a:pPr lvl="0" defTabSz="514350">
              <a:defRPr/>
            </a:pPr>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755519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tx1"/>
              </a:solidFill>
              <a:latin typeface="Century Gothic" panose="020B0502020202020204" pitchFamily="34" charset="0"/>
            </a:endParaRPr>
          </a:p>
          <a:p>
            <a:r>
              <a:rPr lang="en-GB" sz="2000" b="1" dirty="0" err="1">
                <a:solidFill>
                  <a:schemeClr val="tx1"/>
                </a:solidFill>
                <a:latin typeface="Century Gothic" panose="020B0502020202020204" pitchFamily="34" charset="0"/>
              </a:rPr>
              <a:t>Marlie</a:t>
            </a:r>
            <a:r>
              <a:rPr lang="en-GB" sz="2000" b="1" dirty="0">
                <a:solidFill>
                  <a:schemeClr val="tx1"/>
                </a:solidFill>
                <a:latin typeface="Century Gothic" panose="020B0502020202020204" pitchFamily="34" charset="0"/>
              </a:rPr>
              <a:t> has started writing a sentence. </a:t>
            </a:r>
          </a:p>
          <a:p>
            <a:endParaRPr lang="en-GB" sz="20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They were angry that the dog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Complete the sentence using the linking verb ‘looked’.</a:t>
            </a:r>
          </a:p>
          <a:p>
            <a:endParaRPr lang="en-GB" sz="2000" b="1" dirty="0">
              <a:solidFill>
                <a:schemeClr val="tx1"/>
              </a:solidFill>
              <a:highlight>
                <a:srgbClr val="FF00FF"/>
              </a:highlight>
              <a:latin typeface="Century Gothic" panose="020B0502020202020204" pitchFamily="34" charset="0"/>
            </a:endParaRPr>
          </a:p>
          <a:p>
            <a:r>
              <a:rPr lang="en-GB" sz="2000" b="1" dirty="0">
                <a:solidFill>
                  <a:schemeClr val="tx1"/>
                </a:solidFill>
                <a:latin typeface="Century Gothic" panose="020B0502020202020204" pitchFamily="34" charset="0"/>
              </a:rPr>
              <a:t> </a:t>
            </a:r>
          </a:p>
        </p:txBody>
      </p:sp>
    </p:spTree>
    <p:extLst>
      <p:ext uri="{BB962C8B-B14F-4D97-AF65-F5344CB8AC3E}">
        <p14:creationId xmlns:p14="http://schemas.microsoft.com/office/powerpoint/2010/main" val="1004541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tx1"/>
              </a:solidFill>
              <a:latin typeface="Century Gothic" panose="020B0502020202020204" pitchFamily="34" charset="0"/>
            </a:endParaRPr>
          </a:p>
          <a:p>
            <a:r>
              <a:rPr lang="en-GB" sz="2000" b="1" dirty="0" err="1">
                <a:solidFill>
                  <a:schemeClr val="tx1"/>
                </a:solidFill>
                <a:latin typeface="Century Gothic" panose="020B0502020202020204" pitchFamily="34" charset="0"/>
              </a:rPr>
              <a:t>Marlie</a:t>
            </a:r>
            <a:r>
              <a:rPr lang="en-GB" sz="2000" b="1" dirty="0">
                <a:solidFill>
                  <a:schemeClr val="tx1"/>
                </a:solidFill>
                <a:latin typeface="Century Gothic" panose="020B0502020202020204" pitchFamily="34" charset="0"/>
              </a:rPr>
              <a:t> has started writing a sentence. </a:t>
            </a:r>
          </a:p>
          <a:p>
            <a:endParaRPr lang="en-GB" sz="20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They were angry that the dog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Complete the sentence using the linking verb ‘looked’.</a:t>
            </a:r>
          </a:p>
          <a:p>
            <a:endParaRPr lang="en-GB" sz="2000" b="1" dirty="0">
              <a:solidFill>
                <a:schemeClr val="tx1"/>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Various answers, for example:</a:t>
            </a:r>
          </a:p>
          <a:p>
            <a:pPr lvl="0" defTabSz="514350">
              <a:defRPr/>
            </a:pPr>
            <a:endParaRPr lang="en-GB" sz="2000" b="1" dirty="0">
              <a:solidFill>
                <a:srgbClr val="FF0000"/>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They were angry that the dog </a:t>
            </a:r>
            <a:r>
              <a:rPr lang="en-GB" sz="2000" b="1" dirty="0">
                <a:solidFill>
                  <a:srgbClr val="FF0000"/>
                </a:solidFill>
                <a:latin typeface="Century Gothic" panose="020B0502020202020204" pitchFamily="34" charset="0"/>
              </a:rPr>
              <a:t>looked muddy. </a:t>
            </a:r>
          </a:p>
          <a:p>
            <a:pPr lvl="0" defTabSz="514350">
              <a:defRPr/>
            </a:pPr>
            <a:endParaRPr lang="en-GB" sz="2000" b="1" dirty="0">
              <a:solidFill>
                <a:srgbClr val="FF0000"/>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They were angry that the dog </a:t>
            </a:r>
            <a:r>
              <a:rPr lang="en-GB" sz="2000" b="1" dirty="0">
                <a:solidFill>
                  <a:srgbClr val="FF0000"/>
                </a:solidFill>
                <a:latin typeface="Century Gothic" panose="020B0502020202020204" pitchFamily="34" charset="0"/>
              </a:rPr>
              <a:t>looked filthy. </a:t>
            </a:r>
          </a:p>
          <a:p>
            <a:r>
              <a:rPr lang="en-GB" sz="2000" b="1" dirty="0">
                <a:solidFill>
                  <a:schemeClr val="tx1"/>
                </a:solidFill>
                <a:latin typeface="Century Gothic" panose="020B0502020202020204" pitchFamily="34" charset="0"/>
              </a:rPr>
              <a:t> </a:t>
            </a:r>
          </a:p>
        </p:txBody>
      </p:sp>
    </p:spTree>
    <p:extLst>
      <p:ext uri="{BB962C8B-B14F-4D97-AF65-F5344CB8AC3E}">
        <p14:creationId xmlns:p14="http://schemas.microsoft.com/office/powerpoint/2010/main" val="2562901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Elliott has written this sentence.</a:t>
            </a:r>
          </a:p>
          <a:p>
            <a:endParaRPr lang="en-GB" sz="20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They were delighted that the cake tasted good. </a:t>
            </a:r>
          </a:p>
          <a:p>
            <a:endParaRPr lang="en-GB" sz="28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He thinks that he hasn’t used any action verbs. Is he correct? Explain your answer.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310986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2 – Spring Block 1 – Word Classes – Different Types of Verbs</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Notes and Guidance:</a:t>
            </a:r>
          </a:p>
          <a:p>
            <a:pPr lvl="0" defTabSz="457200">
              <a:defRPr/>
            </a:pPr>
            <a:endParaRPr lang="en-GB" sz="1600" b="1" dirty="0">
              <a:solidFill>
                <a:prstClr val="black"/>
              </a:solidFill>
              <a:latin typeface="Century Gothic" panose="020B0502020202020204" pitchFamily="34" charset="0"/>
            </a:endParaRP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From Autumn Block 3, children should be able to </a:t>
            </a:r>
            <a:r>
              <a:rPr lang="en-US" sz="1200" b="1" dirty="0" err="1">
                <a:solidFill>
                  <a:schemeClr val="tx1"/>
                </a:solidFill>
                <a:latin typeface="Century Gothic" panose="020B0502020202020204" pitchFamily="34" charset="0"/>
              </a:rPr>
              <a:t>recognise</a:t>
            </a:r>
            <a:r>
              <a:rPr lang="en-US" sz="1200" b="1" dirty="0">
                <a:solidFill>
                  <a:schemeClr val="tx1"/>
                </a:solidFill>
                <a:latin typeface="Century Gothic" panose="020B0502020202020204" pitchFamily="34" charset="0"/>
              </a:rPr>
              <a:t> and use nouns and adjectives.</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Some children may have heard the term ‘</a:t>
            </a:r>
            <a:r>
              <a:rPr lang="en-US" sz="1200" b="1" i="1" dirty="0">
                <a:solidFill>
                  <a:schemeClr val="tx1"/>
                </a:solidFill>
                <a:latin typeface="Century Gothic" panose="020B0502020202020204" pitchFamily="34" charset="0"/>
              </a:rPr>
              <a:t>verb</a:t>
            </a:r>
            <a:r>
              <a:rPr lang="en-US" sz="1200" b="1" dirty="0">
                <a:solidFill>
                  <a:schemeClr val="tx1"/>
                </a:solidFill>
                <a:latin typeface="Century Gothic" panose="020B0502020202020204" pitchFamily="34" charset="0"/>
              </a:rPr>
              <a:t>’ (this is included in our Year 1 coverage) but this may be unfamiliar.</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In this step, children will learn to identify a verb within a sentence and begin to distinguish between different types of verbs:​</a:t>
            </a:r>
          </a:p>
          <a:p>
            <a:pPr marL="628650" lvl="1" indent="-171450" fontAlgn="base">
              <a:buFont typeface="Arial" panose="020B0604020202020204" pitchFamily="34" charset="0"/>
              <a:buChar char="•"/>
            </a:pPr>
            <a:r>
              <a:rPr lang="en-GB" sz="1200" b="1" dirty="0">
                <a:solidFill>
                  <a:schemeClr val="tx1"/>
                </a:solidFill>
                <a:latin typeface="Century Gothic" panose="020B0502020202020204" pitchFamily="34" charset="0"/>
              </a:rPr>
              <a:t>Action verbs are commonly called ‘doing words’ because they name an action that someone does, for example: </a:t>
            </a:r>
            <a:r>
              <a:rPr lang="en-GB" sz="1200" b="1" i="1" dirty="0">
                <a:solidFill>
                  <a:schemeClr val="tx1"/>
                </a:solidFill>
                <a:latin typeface="Century Gothic" panose="020B0502020202020204" pitchFamily="34" charset="0"/>
              </a:rPr>
              <a:t>Tyler </a:t>
            </a:r>
            <a:r>
              <a:rPr lang="en-GB" sz="1200" b="1" i="1" u="sng" dirty="0">
                <a:solidFill>
                  <a:schemeClr val="tx1"/>
                </a:solidFill>
                <a:latin typeface="Century Gothic" panose="020B0502020202020204" pitchFamily="34" charset="0"/>
              </a:rPr>
              <a:t>ran</a:t>
            </a:r>
            <a:r>
              <a:rPr lang="en-GB" sz="1200" b="1" i="1" dirty="0">
                <a:solidFill>
                  <a:schemeClr val="tx1"/>
                </a:solidFill>
                <a:latin typeface="Century Gothic" panose="020B0502020202020204" pitchFamily="34" charset="0"/>
              </a:rPr>
              <a:t> for the bus</a:t>
            </a:r>
            <a:r>
              <a:rPr lang="en-GB" sz="1200" b="1" dirty="0">
                <a:solidFill>
                  <a:schemeClr val="tx1"/>
                </a:solidFill>
                <a:latin typeface="Century Gothic" panose="020B0502020202020204" pitchFamily="34" charset="0"/>
              </a:rPr>
              <a:t>. Note that this can be a way of recognising verbs but it doesn’t reliably distinguish verbs from nouns, as nouns can be used to name the action, for example: </a:t>
            </a:r>
            <a:r>
              <a:rPr lang="en-GB" sz="1200" b="1" i="1" dirty="0">
                <a:solidFill>
                  <a:schemeClr val="tx1"/>
                </a:solidFill>
                <a:latin typeface="Century Gothic" panose="020B0502020202020204" pitchFamily="34" charset="0"/>
              </a:rPr>
              <a:t>The </a:t>
            </a:r>
            <a:r>
              <a:rPr lang="en-GB" sz="1200" b="1" i="1" u="sng" dirty="0">
                <a:solidFill>
                  <a:schemeClr val="tx1"/>
                </a:solidFill>
                <a:latin typeface="Century Gothic" panose="020B0502020202020204" pitchFamily="34" charset="0"/>
              </a:rPr>
              <a:t>run</a:t>
            </a:r>
            <a:r>
              <a:rPr lang="en-GB" sz="1200" b="1" i="1" dirty="0">
                <a:solidFill>
                  <a:schemeClr val="tx1"/>
                </a:solidFill>
                <a:latin typeface="Century Gothic" panose="020B0502020202020204" pitchFamily="34" charset="0"/>
              </a:rPr>
              <a:t> for the bus was tiring</a:t>
            </a:r>
            <a:r>
              <a:rPr lang="en-GB" sz="1200" b="1" dirty="0">
                <a:solidFill>
                  <a:schemeClr val="tx1"/>
                </a:solidFill>
                <a:latin typeface="Century Gothic" panose="020B0502020202020204" pitchFamily="34" charset="0"/>
              </a:rPr>
              <a:t>. This distinction may not be necessary for Year 2 but equally can be a misconception. </a:t>
            </a:r>
          </a:p>
          <a:p>
            <a:pPr marL="628650" lvl="1" indent="-171450" fontAlgn="base">
              <a:buFont typeface="Arial" panose="020B0604020202020204" pitchFamily="34" charset="0"/>
              <a:buChar char="•"/>
            </a:pPr>
            <a:r>
              <a:rPr lang="en-GB" sz="1200" b="1" dirty="0">
                <a:solidFill>
                  <a:schemeClr val="tx1"/>
                </a:solidFill>
                <a:latin typeface="Century Gothic" panose="020B0502020202020204" pitchFamily="34" charset="0"/>
              </a:rPr>
              <a:t>The verb </a:t>
            </a:r>
            <a:r>
              <a:rPr lang="en-GB" sz="1200" b="1" i="1" dirty="0">
                <a:solidFill>
                  <a:schemeClr val="tx1"/>
                </a:solidFill>
                <a:latin typeface="Century Gothic" panose="020B0502020202020204" pitchFamily="34" charset="0"/>
              </a:rPr>
              <a:t>‘to be’ </a:t>
            </a:r>
            <a:r>
              <a:rPr lang="en-GB" sz="1200" b="1" dirty="0">
                <a:solidFill>
                  <a:schemeClr val="tx1"/>
                </a:solidFill>
                <a:latin typeface="Century Gothic" panose="020B0502020202020204" pitchFamily="34" charset="0"/>
              </a:rPr>
              <a:t>which describes a state of being, for example: Tom </a:t>
            </a:r>
            <a:r>
              <a:rPr lang="en-GB" sz="1200" b="1" u="sng" dirty="0">
                <a:solidFill>
                  <a:schemeClr val="tx1"/>
                </a:solidFill>
                <a:latin typeface="Century Gothic" panose="020B0502020202020204" pitchFamily="34" charset="0"/>
              </a:rPr>
              <a:t>is</a:t>
            </a:r>
            <a:r>
              <a:rPr lang="en-GB" sz="1200" b="1" dirty="0">
                <a:solidFill>
                  <a:schemeClr val="tx1"/>
                </a:solidFill>
                <a:latin typeface="Century Gothic" panose="020B0502020202020204" pitchFamily="34" charset="0"/>
              </a:rPr>
              <a:t> nine years old.</a:t>
            </a:r>
          </a:p>
          <a:p>
            <a:pPr marL="628650" lvl="1" indent="-171450" fontAlgn="base">
              <a:buFont typeface="Arial" panose="020B0604020202020204" pitchFamily="34" charset="0"/>
              <a:buChar char="•"/>
            </a:pPr>
            <a:r>
              <a:rPr lang="en-GB" sz="1200" b="1" dirty="0">
                <a:solidFill>
                  <a:schemeClr val="tx1"/>
                </a:solidFill>
                <a:latin typeface="Century Gothic" panose="020B0502020202020204" pitchFamily="34" charset="0"/>
              </a:rPr>
              <a:t>Linking verbs which links the noun (or pronoun) to the rest of the sentence, for example: She </a:t>
            </a:r>
            <a:r>
              <a:rPr lang="en-GB" sz="1200" b="1" u="sng" dirty="0">
                <a:solidFill>
                  <a:schemeClr val="tx1"/>
                </a:solidFill>
                <a:latin typeface="Century Gothic" panose="020B0502020202020204" pitchFamily="34" charset="0"/>
              </a:rPr>
              <a:t>likes</a:t>
            </a:r>
            <a:r>
              <a:rPr lang="en-GB" sz="1200" b="1" dirty="0">
                <a:solidFill>
                  <a:schemeClr val="tx1"/>
                </a:solidFill>
                <a:latin typeface="Century Gothic" panose="020B0502020202020204" pitchFamily="34" charset="0"/>
              </a:rPr>
              <a:t> ice cream.</a:t>
            </a:r>
          </a:p>
          <a:p>
            <a:pPr marL="171450" lvl="1" indent="-171450" fontAlgn="base">
              <a:buFont typeface="Arial" panose="020B0604020202020204" pitchFamily="34" charset="0"/>
              <a:buChar char="•"/>
            </a:pPr>
            <a:r>
              <a:rPr lang="en-GB" sz="1200" b="1" dirty="0">
                <a:solidFill>
                  <a:schemeClr val="tx1"/>
                </a:solidFill>
                <a:latin typeface="Century Gothic" panose="020B0502020202020204" pitchFamily="34" charset="0"/>
              </a:rPr>
              <a:t>Please note: In the lesson resource pack for this step, Greater Depth will look at using more than one verb in a sentence, but it will not look at defining the verb forms such as participle. This will be covered in later years.  </a:t>
            </a:r>
          </a:p>
          <a:p>
            <a:pPr lvl="0" defTabSz="457200">
              <a:defRPr/>
            </a:pPr>
            <a:endParaRPr lang="en-GB" sz="1600" dirty="0">
              <a:solidFill>
                <a:prstClr val="black"/>
              </a:solidFill>
              <a:latin typeface="SassoonCRInfantMedium" panose="02000603020000020003" pitchFamily="2" charset="0"/>
            </a:endParaRPr>
          </a:p>
          <a:p>
            <a:pPr fontAlgn="base"/>
            <a:r>
              <a:rPr lang="en-US" sz="1600" b="1" dirty="0">
                <a:solidFill>
                  <a:srgbClr val="000000"/>
                </a:solidFill>
                <a:latin typeface="Century Gothic" panose="020B0502020202020204" pitchFamily="34" charset="0"/>
              </a:rPr>
              <a:t>Focused Questions</a:t>
            </a:r>
            <a:r>
              <a:rPr lang="en-US" sz="1600" dirty="0">
                <a:solidFill>
                  <a:srgbClr val="000000"/>
                </a:solidFill>
                <a:latin typeface="Century Gothic" panose="020B0502020202020204" pitchFamily="34" charset="0"/>
              </a:rPr>
              <a:t>​</a:t>
            </a:r>
            <a:endParaRPr lang="en-US" sz="1600" dirty="0">
              <a:solidFill>
                <a:srgbClr val="000000"/>
              </a:solidFill>
              <a:latin typeface="Segoe UI"/>
            </a:endParaRPr>
          </a:p>
          <a:p>
            <a:pPr fontAlgn="base"/>
            <a:r>
              <a:rPr lang="en-US" sz="2000" dirty="0">
                <a:solidFill>
                  <a:srgbClr val="000000"/>
                </a:solidFill>
                <a:latin typeface="Century Gothic" panose="020B0502020202020204" pitchFamily="34" charset="0"/>
              </a:rPr>
              <a:t>​</a:t>
            </a:r>
            <a:endParaRPr lang="en-US" sz="2000" dirty="0">
              <a:solidFill>
                <a:srgbClr val="000000"/>
              </a:solidFill>
              <a:latin typeface="Segoe UI"/>
            </a:endParaRPr>
          </a:p>
          <a:p>
            <a:pPr marL="171450" indent="-171450" fontAlgn="base">
              <a:buFont typeface="Arial" panose="020B0604020202020204" pitchFamily="34" charset="0"/>
              <a:buChar char="•"/>
            </a:pPr>
            <a:r>
              <a:rPr lang="en-US" sz="1200" b="1" dirty="0">
                <a:solidFill>
                  <a:srgbClr val="000000"/>
                </a:solidFill>
                <a:latin typeface="Century Gothic" panose="020B0502020202020204" pitchFamily="34" charset="0"/>
              </a:rPr>
              <a:t>Does this verb describe an action or state?</a:t>
            </a:r>
            <a:endParaRPr lang="en-US" sz="12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b="1" dirty="0">
                <a:solidFill>
                  <a:srgbClr val="000000"/>
                </a:solidFill>
                <a:latin typeface="Century Gothic" panose="020B0502020202020204" pitchFamily="34" charset="0"/>
              </a:rPr>
              <a:t>Identify the verb in this sentence.</a:t>
            </a:r>
            <a:endParaRPr lang="en-US" sz="12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b="1" dirty="0">
                <a:solidFill>
                  <a:srgbClr val="000000"/>
                </a:solidFill>
                <a:latin typeface="Century Gothic" panose="020B0502020202020204" pitchFamily="34" charset="0"/>
              </a:rPr>
              <a:t>What type of verb is used in the sentence?</a:t>
            </a:r>
            <a:r>
              <a:rPr lang="en-US" sz="1200" dirty="0">
                <a:solidFill>
                  <a:srgbClr val="000000"/>
                </a:solidFill>
                <a:latin typeface="Century Gothic" panose="020B0502020202020204" pitchFamily="34" charset="0"/>
              </a:rPr>
              <a:t>​</a:t>
            </a:r>
          </a:p>
          <a:p>
            <a:pPr lvl="0" defTabSz="457200">
              <a:defRPr/>
            </a:pPr>
            <a:endParaRPr lang="en-GB" dirty="0">
              <a:solidFill>
                <a:prstClr val="black"/>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spTree>
    <p:extLst>
      <p:ext uri="{BB962C8B-B14F-4D97-AF65-F5344CB8AC3E}">
        <p14:creationId xmlns:p14="http://schemas.microsoft.com/office/powerpoint/2010/main" val="1204372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Elliott has written this sentence.</a:t>
            </a:r>
          </a:p>
          <a:p>
            <a:endParaRPr lang="en-GB" sz="20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They were delighted that the cake tasted good. </a:t>
            </a:r>
          </a:p>
          <a:p>
            <a:endParaRPr lang="en-GB" sz="28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He thinks that he hasn’t used any action verbs. Is he correct? Explain your answer.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Yes because…</a:t>
            </a:r>
          </a:p>
          <a:p>
            <a:endParaRPr lang="en-GB" sz="2000" b="1" dirty="0">
              <a:solidFill>
                <a:schemeClr val="tx1"/>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2509346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Elliott has written this sentence.</a:t>
            </a:r>
          </a:p>
          <a:p>
            <a:endParaRPr lang="en-GB" sz="20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They were delighted that the cake tasted good. </a:t>
            </a:r>
          </a:p>
          <a:p>
            <a:endParaRPr lang="en-GB" sz="28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He thinks that he hasn’t used any action verbs. Is he correct? Explain your answer. </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Yes because ‘were’ is a ‘to be’ verb and ‘tasted’ is a linking verb. </a:t>
            </a:r>
          </a:p>
          <a:p>
            <a:endParaRPr lang="en-GB" sz="2000" b="1" dirty="0">
              <a:solidFill>
                <a:schemeClr val="tx1"/>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1388210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2 – Spring Block 1 – Word Classes</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800" b="1" dirty="0">
              <a:solidFill>
                <a:schemeClr val="bg2">
                  <a:lumMod val="25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Different Types of Verbs</a:t>
            </a:r>
            <a:endParaRPr lang="en-GB" sz="1200" b="1" dirty="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val="340110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Identify the nouns and adjectives in these sentences.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A) The tall girl kicked the football.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B) Katie was happy.</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 London looks busy. </a:t>
            </a:r>
          </a:p>
          <a:p>
            <a:pPr algn="ctr"/>
            <a:endParaRPr lang="en-GB" sz="2000" b="1" u="sng" dirty="0">
              <a:solidFill>
                <a:schemeClr val="bg2">
                  <a:lumMod val="50000"/>
                </a:schemeClr>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spTree>
    <p:extLst>
      <p:ext uri="{BB962C8B-B14F-4D97-AF65-F5344CB8AC3E}">
        <p14:creationId xmlns:p14="http://schemas.microsoft.com/office/powerpoint/2010/main" val="1035052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Identify the nouns and adjectives in these sentences.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A) The tall </a:t>
            </a:r>
            <a:r>
              <a:rPr lang="en-GB" sz="2000" b="1" dirty="0">
                <a:solidFill>
                  <a:srgbClr val="FF0000"/>
                </a:solidFill>
                <a:latin typeface="Century Gothic" panose="020B0502020202020204" pitchFamily="34" charset="0"/>
              </a:rPr>
              <a:t>girl</a:t>
            </a:r>
            <a:r>
              <a:rPr lang="en-GB" sz="2000" b="1" dirty="0">
                <a:solidFill>
                  <a:schemeClr val="tx1"/>
                </a:solidFill>
                <a:latin typeface="Century Gothic" panose="020B0502020202020204" pitchFamily="34" charset="0"/>
              </a:rPr>
              <a:t> kicked the </a:t>
            </a:r>
            <a:r>
              <a:rPr lang="en-GB" sz="2000" b="1" dirty="0">
                <a:solidFill>
                  <a:srgbClr val="FF0000"/>
                </a:solidFill>
                <a:latin typeface="Century Gothic" panose="020B0502020202020204" pitchFamily="34" charset="0"/>
              </a:rPr>
              <a:t>football</a:t>
            </a:r>
            <a:r>
              <a:rPr lang="en-GB" sz="2000" b="1" dirty="0">
                <a:solidFill>
                  <a:schemeClr val="tx1"/>
                </a:solidFill>
                <a:latin typeface="Century Gothic" panose="020B0502020202020204" pitchFamily="34" charset="0"/>
              </a:rPr>
              <a:t>.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B) </a:t>
            </a:r>
            <a:r>
              <a:rPr lang="en-GB" sz="2000" b="1" dirty="0">
                <a:solidFill>
                  <a:srgbClr val="FF0000"/>
                </a:solidFill>
                <a:latin typeface="Century Gothic" panose="020B0502020202020204" pitchFamily="34" charset="0"/>
              </a:rPr>
              <a:t>Katie</a:t>
            </a:r>
            <a:r>
              <a:rPr lang="en-GB" sz="2000" b="1" dirty="0">
                <a:solidFill>
                  <a:schemeClr val="tx1"/>
                </a:solidFill>
                <a:latin typeface="Century Gothic" panose="020B0502020202020204" pitchFamily="34" charset="0"/>
              </a:rPr>
              <a:t> was happy.</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 </a:t>
            </a:r>
            <a:r>
              <a:rPr lang="en-GB" sz="2000" b="1" dirty="0">
                <a:solidFill>
                  <a:srgbClr val="FF0000"/>
                </a:solidFill>
                <a:latin typeface="Century Gothic" panose="020B0502020202020204" pitchFamily="34" charset="0"/>
              </a:rPr>
              <a:t>London</a:t>
            </a:r>
            <a:r>
              <a:rPr lang="en-GB" sz="2000" b="1" dirty="0">
                <a:solidFill>
                  <a:schemeClr val="tx1"/>
                </a:solidFill>
                <a:latin typeface="Century Gothic" panose="020B0502020202020204" pitchFamily="34" charset="0"/>
              </a:rPr>
              <a:t> looks busy.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A) Nouns: girl, football 				</a:t>
            </a: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B) Noun: Katie</a:t>
            </a: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C) Noun</a:t>
            </a:r>
            <a:r>
              <a:rPr lang="en-GB" sz="2000" b="1">
                <a:solidFill>
                  <a:srgbClr val="FF0000"/>
                </a:solidFill>
                <a:latin typeface="Century Gothic" panose="020B0502020202020204" pitchFamily="34" charset="0"/>
              </a:rPr>
              <a:t>: London</a:t>
            </a:r>
            <a:endParaRPr lang="en-GB" sz="20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spTree>
    <p:extLst>
      <p:ext uri="{BB962C8B-B14F-4D97-AF65-F5344CB8AC3E}">
        <p14:creationId xmlns:p14="http://schemas.microsoft.com/office/powerpoint/2010/main" val="3592022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Identify the nouns and adjectives in these sentences.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A) The </a:t>
            </a:r>
            <a:r>
              <a:rPr lang="en-GB" sz="2000" b="1" dirty="0">
                <a:solidFill>
                  <a:srgbClr val="FF0000"/>
                </a:solidFill>
                <a:latin typeface="Century Gothic" panose="020B0502020202020204" pitchFamily="34" charset="0"/>
              </a:rPr>
              <a:t>tall</a:t>
            </a:r>
            <a:r>
              <a:rPr lang="en-GB" sz="2000" b="1" dirty="0">
                <a:solidFill>
                  <a:schemeClr val="tx1"/>
                </a:solidFill>
                <a:latin typeface="Century Gothic" panose="020B0502020202020204" pitchFamily="34" charset="0"/>
              </a:rPr>
              <a:t> girl kicked the football.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B) Katie was </a:t>
            </a:r>
            <a:r>
              <a:rPr lang="en-GB" sz="2000" b="1" dirty="0">
                <a:solidFill>
                  <a:srgbClr val="FF0000"/>
                </a:solidFill>
                <a:latin typeface="Century Gothic" panose="020B0502020202020204" pitchFamily="34" charset="0"/>
              </a:rPr>
              <a:t>happy</a:t>
            </a:r>
            <a:r>
              <a:rPr lang="en-GB" sz="2000" b="1" dirty="0">
                <a:solidFill>
                  <a:schemeClr val="tx1"/>
                </a:solidFill>
                <a:latin typeface="Century Gothic" panose="020B0502020202020204" pitchFamily="34" charset="0"/>
              </a:rPr>
              <a:t>.</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 London looks </a:t>
            </a:r>
            <a:r>
              <a:rPr lang="en-GB" sz="2000" b="1" dirty="0">
                <a:solidFill>
                  <a:srgbClr val="FF0000"/>
                </a:solidFill>
                <a:latin typeface="Century Gothic" panose="020B0502020202020204" pitchFamily="34" charset="0"/>
              </a:rPr>
              <a:t>busy</a:t>
            </a:r>
            <a:r>
              <a:rPr lang="en-GB" sz="2000" b="1" dirty="0">
                <a:solidFill>
                  <a:schemeClr val="tx1"/>
                </a:solidFill>
                <a:latin typeface="Century Gothic" panose="020B0502020202020204" pitchFamily="34" charset="0"/>
              </a:rPr>
              <a:t>.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A) Adjective: tall</a:t>
            </a: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B) Adjective: happy</a:t>
            </a: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C) Adjective: busy</a:t>
            </a:r>
          </a:p>
          <a:p>
            <a:endParaRPr lang="en-GB" sz="20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spTree>
    <p:extLst>
      <p:ext uri="{BB962C8B-B14F-4D97-AF65-F5344CB8AC3E}">
        <p14:creationId xmlns:p14="http://schemas.microsoft.com/office/powerpoint/2010/main" val="2727773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verbs are underlined in this sentence.</a:t>
            </a:r>
          </a:p>
          <a:p>
            <a:r>
              <a:rPr lang="en-GB" sz="2000" b="1" dirty="0">
                <a:solidFill>
                  <a:schemeClr val="tx1"/>
                </a:solidFill>
                <a:latin typeface="Century Gothic" panose="020B0502020202020204" pitchFamily="34" charset="0"/>
              </a:rPr>
              <a:t>True or false?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The green leaf </a:t>
            </a:r>
            <a:r>
              <a:rPr lang="en-GB" sz="2800" b="1" u="sng" dirty="0">
                <a:solidFill>
                  <a:schemeClr val="tx1"/>
                </a:solidFill>
                <a:latin typeface="Century Gothic" panose="020B0502020202020204" pitchFamily="34" charset="0"/>
              </a:rPr>
              <a:t>bent</a:t>
            </a:r>
            <a:r>
              <a:rPr lang="en-GB" sz="2800" b="1" dirty="0">
                <a:solidFill>
                  <a:schemeClr val="tx1"/>
                </a:solidFill>
                <a:latin typeface="Century Gothic" panose="020B0502020202020204" pitchFamily="34" charset="0"/>
              </a:rPr>
              <a:t> when the beetle </a:t>
            </a:r>
            <a:r>
              <a:rPr lang="en-GB" sz="2800" b="1" u="sng" dirty="0">
                <a:solidFill>
                  <a:schemeClr val="tx1"/>
                </a:solidFill>
                <a:latin typeface="Century Gothic" panose="020B0502020202020204" pitchFamily="34" charset="0"/>
              </a:rPr>
              <a:t>ran</a:t>
            </a:r>
            <a:r>
              <a:rPr lang="en-GB" sz="2800" b="1" dirty="0">
                <a:solidFill>
                  <a:schemeClr val="tx1"/>
                </a:solidFill>
                <a:latin typeface="Century Gothic" panose="020B0502020202020204" pitchFamily="34" charset="0"/>
              </a:rPr>
              <a:t> across it. </a:t>
            </a:r>
          </a:p>
        </p:txBody>
      </p:sp>
    </p:spTree>
    <p:extLst>
      <p:ext uri="{BB962C8B-B14F-4D97-AF65-F5344CB8AC3E}">
        <p14:creationId xmlns:p14="http://schemas.microsoft.com/office/powerpoint/2010/main" val="3691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verbs are underlined in this sentence.</a:t>
            </a:r>
          </a:p>
          <a:p>
            <a:r>
              <a:rPr lang="en-GB" sz="2000" b="1" dirty="0">
                <a:solidFill>
                  <a:schemeClr val="tx1"/>
                </a:solidFill>
                <a:latin typeface="Century Gothic" panose="020B0502020202020204" pitchFamily="34" charset="0"/>
              </a:rPr>
              <a:t>True or false?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The green leaf </a:t>
            </a:r>
            <a:r>
              <a:rPr lang="en-GB" sz="2800" b="1" u="sng" dirty="0">
                <a:solidFill>
                  <a:schemeClr val="tx1"/>
                </a:solidFill>
                <a:latin typeface="Century Gothic" panose="020B0502020202020204" pitchFamily="34" charset="0"/>
              </a:rPr>
              <a:t>bent</a:t>
            </a:r>
            <a:r>
              <a:rPr lang="en-GB" sz="2800" b="1" dirty="0">
                <a:solidFill>
                  <a:schemeClr val="tx1"/>
                </a:solidFill>
                <a:latin typeface="Century Gothic" panose="020B0502020202020204" pitchFamily="34" charset="0"/>
              </a:rPr>
              <a:t> when the beetle </a:t>
            </a:r>
            <a:r>
              <a:rPr lang="en-GB" sz="2800" b="1" u="sng" dirty="0">
                <a:solidFill>
                  <a:schemeClr val="tx1"/>
                </a:solidFill>
                <a:latin typeface="Century Gothic" panose="020B0502020202020204" pitchFamily="34" charset="0"/>
              </a:rPr>
              <a:t>ran</a:t>
            </a:r>
            <a:r>
              <a:rPr lang="en-GB" sz="2800" b="1" dirty="0">
                <a:solidFill>
                  <a:schemeClr val="tx1"/>
                </a:solidFill>
                <a:latin typeface="Century Gothic" panose="020B0502020202020204" pitchFamily="34" charset="0"/>
              </a:rPr>
              <a:t> across it.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True</a:t>
            </a:r>
          </a:p>
        </p:txBody>
      </p:sp>
    </p:spTree>
    <p:extLst>
      <p:ext uri="{BB962C8B-B14F-4D97-AF65-F5344CB8AC3E}">
        <p14:creationId xmlns:p14="http://schemas.microsoft.com/office/powerpoint/2010/main" val="3835170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Tick the type of verb in each sentence. </a:t>
            </a:r>
          </a:p>
        </p:txBody>
      </p:sp>
      <p:graphicFrame>
        <p:nvGraphicFramePr>
          <p:cNvPr id="6" name="Table 5">
            <a:extLst>
              <a:ext uri="{FF2B5EF4-FFF2-40B4-BE49-F238E27FC236}">
                <a16:creationId xmlns:a16="http://schemas.microsoft.com/office/drawing/2014/main" id="{DA2354CD-2DB3-49F8-9800-01739AFC348F}"/>
              </a:ext>
            </a:extLst>
          </p:cNvPr>
          <p:cNvGraphicFramePr>
            <a:graphicFrameLocks noGrp="1"/>
          </p:cNvGraphicFramePr>
          <p:nvPr>
            <p:extLst>
              <p:ext uri="{D42A27DB-BD31-4B8C-83A1-F6EECF244321}">
                <p14:modId xmlns:p14="http://schemas.microsoft.com/office/powerpoint/2010/main" val="3455640746"/>
              </p:ext>
            </p:extLst>
          </p:nvPr>
        </p:nvGraphicFramePr>
        <p:xfrm>
          <a:off x="1787919" y="1566157"/>
          <a:ext cx="5568162" cy="3469704"/>
        </p:xfrm>
        <a:graphic>
          <a:graphicData uri="http://schemas.openxmlformats.org/drawingml/2006/table">
            <a:tbl>
              <a:tblPr firstRow="1" bandRow="1">
                <a:tableStyleId>{5C22544A-7EE6-4342-B048-85BDC9FD1C3A}</a:tableStyleId>
              </a:tblPr>
              <a:tblGrid>
                <a:gridCol w="2146761">
                  <a:extLst>
                    <a:ext uri="{9D8B030D-6E8A-4147-A177-3AD203B41FA5}">
                      <a16:colId xmlns:a16="http://schemas.microsoft.com/office/drawing/2014/main" val="3142503022"/>
                    </a:ext>
                  </a:extLst>
                </a:gridCol>
                <a:gridCol w="1140467">
                  <a:extLst>
                    <a:ext uri="{9D8B030D-6E8A-4147-A177-3AD203B41FA5}">
                      <a16:colId xmlns:a16="http://schemas.microsoft.com/office/drawing/2014/main" val="3404371818"/>
                    </a:ext>
                  </a:extLst>
                </a:gridCol>
                <a:gridCol w="1140467">
                  <a:extLst>
                    <a:ext uri="{9D8B030D-6E8A-4147-A177-3AD203B41FA5}">
                      <a16:colId xmlns:a16="http://schemas.microsoft.com/office/drawing/2014/main" val="785748465"/>
                    </a:ext>
                  </a:extLst>
                </a:gridCol>
                <a:gridCol w="1140467">
                  <a:extLst>
                    <a:ext uri="{9D8B030D-6E8A-4147-A177-3AD203B41FA5}">
                      <a16:colId xmlns:a16="http://schemas.microsoft.com/office/drawing/2014/main" val="4120698735"/>
                    </a:ext>
                  </a:extLst>
                </a:gridCol>
              </a:tblGrid>
              <a:tr h="435192">
                <a:tc>
                  <a:txBody>
                    <a:bodyPr/>
                    <a:lstStyle/>
                    <a:p>
                      <a:pPr algn="ctr"/>
                      <a:r>
                        <a:rPr lang="en-GB" sz="2000" b="1" dirty="0">
                          <a:solidFill>
                            <a:schemeClr val="tx1"/>
                          </a:solidFill>
                          <a:latin typeface="Century Gothic" panose="020B0502020202020204" pitchFamily="34" charset="0"/>
                        </a:rPr>
                        <a:t>Sentence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a:solidFill>
                            <a:schemeClr val="tx1"/>
                          </a:solidFill>
                          <a:latin typeface="Century Gothic" panose="020B0502020202020204" pitchFamily="34" charset="0"/>
                        </a:rPr>
                        <a:t>Action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a:solidFill>
                            <a:schemeClr val="tx1"/>
                          </a:solidFill>
                          <a:latin typeface="Century Gothic" panose="020B0502020202020204" pitchFamily="34" charset="0"/>
                        </a:rPr>
                        <a:t>To be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a:solidFill>
                            <a:schemeClr val="tx1"/>
                          </a:solidFill>
                          <a:latin typeface="Century Gothic" panose="020B0502020202020204" pitchFamily="34" charset="0"/>
                        </a:rPr>
                        <a:t>Linking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6404007"/>
                  </a:ext>
                </a:extLst>
              </a:tr>
              <a:tr h="606454">
                <a:tc>
                  <a:txBody>
                    <a:bodyPr/>
                    <a:lstStyle/>
                    <a:p>
                      <a:pPr algn="ctr"/>
                      <a:r>
                        <a:rPr lang="en-GB" sz="2000" b="1" dirty="0">
                          <a:solidFill>
                            <a:schemeClr val="tx1"/>
                          </a:solidFill>
                          <a:latin typeface="Century Gothic" panose="020B0502020202020204" pitchFamily="34" charset="0"/>
                        </a:rPr>
                        <a:t>1. Tomorrow </a:t>
                      </a:r>
                      <a:r>
                        <a:rPr lang="en-GB" sz="2000" b="1" u="sng" dirty="0">
                          <a:solidFill>
                            <a:schemeClr val="tx1"/>
                          </a:solidFill>
                          <a:latin typeface="Century Gothic" panose="020B0502020202020204" pitchFamily="34" charset="0"/>
                        </a:rPr>
                        <a:t>is</a:t>
                      </a:r>
                      <a:r>
                        <a:rPr lang="en-GB" sz="2000" b="1" dirty="0">
                          <a:solidFill>
                            <a:schemeClr val="tx1"/>
                          </a:solidFill>
                          <a:latin typeface="Century Gothic" panose="020B0502020202020204" pitchFamily="34" charset="0"/>
                        </a:rPr>
                        <a:t> my birthday.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58738683"/>
                  </a:ext>
                </a:extLst>
              </a:tr>
              <a:tr h="1212456">
                <a:tc>
                  <a:txBody>
                    <a:bodyPr/>
                    <a:lstStyle/>
                    <a:p>
                      <a:pPr algn="ctr"/>
                      <a:r>
                        <a:rPr lang="en-GB" sz="2000" b="1" dirty="0">
                          <a:solidFill>
                            <a:schemeClr val="tx1"/>
                          </a:solidFill>
                          <a:latin typeface="Century Gothic" panose="020B0502020202020204" pitchFamily="34" charset="0"/>
                        </a:rPr>
                        <a:t>2. Georgia </a:t>
                      </a:r>
                      <a:r>
                        <a:rPr lang="en-GB" sz="2000" b="1" u="sng" dirty="0">
                          <a:solidFill>
                            <a:schemeClr val="tx1"/>
                          </a:solidFill>
                          <a:latin typeface="Century Gothic" panose="020B0502020202020204" pitchFamily="34" charset="0"/>
                        </a:rPr>
                        <a:t>watches</a:t>
                      </a:r>
                      <a:r>
                        <a:rPr lang="en-GB" sz="2000" b="1" dirty="0">
                          <a:solidFill>
                            <a:schemeClr val="tx1"/>
                          </a:solidFill>
                          <a:latin typeface="Century Gothic" panose="020B0502020202020204" pitchFamily="34" charset="0"/>
                        </a:rPr>
                        <a:t> football on the TV.</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989000"/>
                  </a:ext>
                </a:extLst>
              </a:tr>
              <a:tr h="1212456">
                <a:tc>
                  <a:txBody>
                    <a:bodyPr/>
                    <a:lstStyle/>
                    <a:p>
                      <a:pPr algn="ctr"/>
                      <a:r>
                        <a:rPr lang="en-GB" sz="2000" b="1" dirty="0">
                          <a:solidFill>
                            <a:schemeClr val="tx1"/>
                          </a:solidFill>
                          <a:latin typeface="Century Gothic" panose="020B0502020202020204" pitchFamily="34" charset="0"/>
                        </a:rPr>
                        <a:t>3. The sunflower </a:t>
                      </a:r>
                      <a:r>
                        <a:rPr lang="en-GB" sz="2000" b="1" u="sng" dirty="0">
                          <a:solidFill>
                            <a:schemeClr val="tx1"/>
                          </a:solidFill>
                          <a:latin typeface="Century Gothic" panose="020B0502020202020204" pitchFamily="34" charset="0"/>
                        </a:rPr>
                        <a:t>looks</a:t>
                      </a:r>
                      <a:r>
                        <a:rPr lang="en-GB" sz="2000" b="1" u="none" dirty="0">
                          <a:solidFill>
                            <a:schemeClr val="tx1"/>
                          </a:solidFill>
                          <a:latin typeface="Century Gothic" panose="020B0502020202020204" pitchFamily="34" charset="0"/>
                        </a:rPr>
                        <a:t> </a:t>
                      </a:r>
                      <a:r>
                        <a:rPr lang="en-GB" sz="2000" b="1" dirty="0">
                          <a:solidFill>
                            <a:schemeClr val="tx1"/>
                          </a:solidFill>
                          <a:latin typeface="Century Gothic" panose="020B0502020202020204" pitchFamily="34" charset="0"/>
                        </a:rPr>
                        <a:t>taller than the house.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0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6219587"/>
                  </a:ext>
                </a:extLst>
              </a:tr>
            </a:tbl>
          </a:graphicData>
        </a:graphic>
      </p:graphicFrame>
    </p:spTree>
    <p:extLst>
      <p:ext uri="{BB962C8B-B14F-4D97-AF65-F5344CB8AC3E}">
        <p14:creationId xmlns:p14="http://schemas.microsoft.com/office/powerpoint/2010/main" val="1687401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3" ma:contentTypeDescription="Create a new document." ma:contentTypeScope="" ma:versionID="226396999748aedaccaef4cb0e3d9517">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920329ea04f01889b6ffc9cde7973b4"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F8F11D-A449-4684-B8E0-461263A2E192}">
  <ds:schemaRefs>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6144f90-c7b6-48d0-aae5-f5e9e48cc3df"/>
    <ds:schemaRef ds:uri="http://purl.org/dc/elements/1.1/"/>
    <ds:schemaRef ds:uri="0f0ae0ff-29c4-4766-b250-c1a9bee8d430"/>
    <ds:schemaRef ds:uri="http://www.w3.org/XML/1998/namespace"/>
    <ds:schemaRef ds:uri="http://purl.org/dc/dcmitype/"/>
  </ds:schemaRefs>
</ds:datastoreItem>
</file>

<file path=customXml/itemProps2.xml><?xml version="1.0" encoding="utf-8"?>
<ds:datastoreItem xmlns:ds="http://schemas.openxmlformats.org/officeDocument/2006/customXml" ds:itemID="{0E8EBF89-78EB-470E-848F-309F22D7DEB1}"/>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393</TotalTime>
  <Words>1259</Words>
  <Application>Microsoft Office PowerPoint</Application>
  <PresentationFormat>On-screen Show (4:3)</PresentationFormat>
  <Paragraphs>277</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Century Gothic</vt:lpstr>
      <vt:lpstr>SassoonCRInfantMedium</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Helen Woodhead</cp:lastModifiedBy>
  <cp:revision>4</cp:revision>
  <dcterms:created xsi:type="dcterms:W3CDTF">2018-03-17T10:08:43Z</dcterms:created>
  <dcterms:modified xsi:type="dcterms:W3CDTF">2021-10-21T09:27:19Z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