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46"/>
  </p:notesMasterIdLst>
  <p:sldIdLst>
    <p:sldId id="303" r:id="rId5"/>
    <p:sldId id="304" r:id="rId6"/>
    <p:sldId id="306" r:id="rId7"/>
    <p:sldId id="396" r:id="rId8"/>
    <p:sldId id="397" r:id="rId9"/>
    <p:sldId id="307" r:id="rId10"/>
    <p:sldId id="308" r:id="rId11"/>
    <p:sldId id="398" r:id="rId12"/>
    <p:sldId id="400" r:id="rId13"/>
    <p:sldId id="399" r:id="rId14"/>
    <p:sldId id="422" r:id="rId15"/>
    <p:sldId id="412" r:id="rId16"/>
    <p:sldId id="413" r:id="rId17"/>
    <p:sldId id="379" r:id="rId18"/>
    <p:sldId id="414" r:id="rId19"/>
    <p:sldId id="415" r:id="rId20"/>
    <p:sldId id="416" r:id="rId21"/>
    <p:sldId id="309" r:id="rId22"/>
    <p:sldId id="393" r:id="rId23"/>
    <p:sldId id="417" r:id="rId24"/>
    <p:sldId id="418" r:id="rId25"/>
    <p:sldId id="419" r:id="rId26"/>
    <p:sldId id="343" r:id="rId27"/>
    <p:sldId id="420" r:id="rId28"/>
    <p:sldId id="421" r:id="rId29"/>
    <p:sldId id="311" r:id="rId30"/>
    <p:sldId id="347" r:id="rId31"/>
    <p:sldId id="403" r:id="rId32"/>
    <p:sldId id="372" r:id="rId33"/>
    <p:sldId id="404" r:id="rId34"/>
    <p:sldId id="313" r:id="rId35"/>
    <p:sldId id="405" r:id="rId36"/>
    <p:sldId id="318" r:id="rId37"/>
    <p:sldId id="406" r:id="rId38"/>
    <p:sldId id="350" r:id="rId39"/>
    <p:sldId id="407" r:id="rId40"/>
    <p:sldId id="408" r:id="rId41"/>
    <p:sldId id="409" r:id="rId42"/>
    <p:sldId id="321" r:id="rId43"/>
    <p:sldId id="410" r:id="rId44"/>
    <p:sldId id="411" r:id="rId45"/>
  </p:sldIdLst>
  <p:sldSz cx="12192000" cy="6858000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entury Gothic" panose="020B0502020202020204" pitchFamily="34" charset="0"/>
      <p:regular r:id="rId51"/>
      <p:bold r:id="rId52"/>
      <p:italic r:id="rId53"/>
      <p:boldItalic r:id="rId54"/>
    </p:embeddedFont>
    <p:embeddedFont>
      <p:font typeface="Cs Eyfs Font" panose="02000503000000000000" pitchFamily="2" charset="0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756"/>
    <a:srgbClr val="6FC36C"/>
    <a:srgbClr val="00B2CE"/>
    <a:srgbClr val="1D619C"/>
    <a:srgbClr val="D687D2"/>
    <a:srgbClr val="FFFFCC"/>
    <a:srgbClr val="FAD8D6"/>
    <a:srgbClr val="70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 autoAdjust="0"/>
    <p:restoredTop sz="95883" autoAdjust="0"/>
  </p:normalViewPr>
  <p:slideViewPr>
    <p:cSldViewPr snapToGrid="0">
      <p:cViewPr varScale="1">
        <p:scale>
          <a:sx n="97" d="100"/>
          <a:sy n="97" d="100"/>
        </p:scale>
        <p:origin x="2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7.fntdata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2.fntdata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3.fntdata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C98E-4746-4468-B25D-B3C846B60100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F0BD0-0F52-4F81-B8C6-50417EA58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5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F0BD0-0F52-4F81-B8C6-50417EA587E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08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78982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01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A09246-DB10-49C1-8934-D7B6D06C4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5E7390-483A-43D9-BC38-AF2BA3FC8C5E}"/>
              </a:ext>
            </a:extLst>
          </p:cNvPr>
          <p:cNvSpPr txBox="1"/>
          <p:nvPr/>
        </p:nvSpPr>
        <p:spPr>
          <a:xfrm>
            <a:off x="222328" y="2292121"/>
            <a:ext cx="9358537" cy="8956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Suffixes</a:t>
            </a:r>
            <a:endParaRPr kumimoji="0" lang="en-GB" sz="5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18DFDC-4BC4-487F-8FB9-929BFEA5BD05}"/>
              </a:ext>
            </a:extLst>
          </p:cNvPr>
          <p:cNvSpPr txBox="1"/>
          <p:nvPr/>
        </p:nvSpPr>
        <p:spPr>
          <a:xfrm>
            <a:off x="222328" y="3302000"/>
            <a:ext cx="9358313" cy="5909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Compound Nouns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1D619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756750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9ADC5-1D5E-497B-9880-A55F54B0E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C95E31-E543-4553-8E56-7D6E12069AA7}"/>
              </a:ext>
            </a:extLst>
          </p:cNvPr>
          <p:cNvSpPr/>
          <p:nvPr/>
        </p:nvSpPr>
        <p:spPr>
          <a:xfrm>
            <a:off x="261938" y="5616895"/>
            <a:ext cx="7782935" cy="78695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01960837-A12A-4EA9-8251-05478E6D74AE}"/>
              </a:ext>
            </a:extLst>
          </p:cNvPr>
          <p:cNvSpPr txBox="1">
            <a:spLocks/>
          </p:cNvSpPr>
          <p:nvPr/>
        </p:nvSpPr>
        <p:spPr>
          <a:xfrm>
            <a:off x="1245410" y="2684829"/>
            <a:ext cx="2014123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6FC36C"/>
                </a:solidFill>
              </a:rPr>
              <a:t>wheel</a:t>
            </a:r>
            <a:r>
              <a:rPr lang="en-GB" dirty="0"/>
              <a:t> 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40F708FF-5020-45AA-9FA2-AC2F8D365A57}"/>
              </a:ext>
            </a:extLst>
          </p:cNvPr>
          <p:cNvSpPr txBox="1">
            <a:spLocks/>
          </p:cNvSpPr>
          <p:nvPr/>
        </p:nvSpPr>
        <p:spPr>
          <a:xfrm>
            <a:off x="4400411" y="2684829"/>
            <a:ext cx="2631420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00B2CE"/>
                </a:solidFill>
              </a:rPr>
              <a:t>chair</a:t>
            </a:r>
            <a:r>
              <a:rPr lang="en-GB" dirty="0"/>
              <a:t> 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F2A6123D-87CF-4071-8BEA-8A6717D44C36}"/>
              </a:ext>
            </a:extLst>
          </p:cNvPr>
          <p:cNvSpPr txBox="1">
            <a:spLocks/>
          </p:cNvSpPr>
          <p:nvPr/>
        </p:nvSpPr>
        <p:spPr>
          <a:xfrm>
            <a:off x="8172709" y="2684829"/>
            <a:ext cx="2955529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6FC36C"/>
                </a:solidFill>
              </a:rPr>
              <a:t>wheel</a:t>
            </a:r>
            <a:r>
              <a:rPr lang="en-GB" dirty="0">
                <a:solidFill>
                  <a:srgbClr val="00B2CE"/>
                </a:solidFill>
              </a:rPr>
              <a:t>chair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EBD692-AF16-448B-A4A4-A5D86808BAA7}"/>
              </a:ext>
            </a:extLst>
          </p:cNvPr>
          <p:cNvSpPr txBox="1"/>
          <p:nvPr/>
        </p:nvSpPr>
        <p:spPr>
          <a:xfrm>
            <a:off x="3724522" y="1807778"/>
            <a:ext cx="410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967C37-8CA6-4906-9B0B-2BBE78781FC8}"/>
              </a:ext>
            </a:extLst>
          </p:cNvPr>
          <p:cNvSpPr txBox="1"/>
          <p:nvPr/>
        </p:nvSpPr>
        <p:spPr>
          <a:xfrm>
            <a:off x="7504716" y="1807778"/>
            <a:ext cx="405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=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ED373C3C-B70A-4096-9E61-A7B44BA72F64}"/>
              </a:ext>
            </a:extLst>
          </p:cNvPr>
          <p:cNvSpPr txBox="1">
            <a:spLocks/>
          </p:cNvSpPr>
          <p:nvPr/>
        </p:nvSpPr>
        <p:spPr>
          <a:xfrm>
            <a:off x="1245410" y="4975922"/>
            <a:ext cx="2014123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6FC36C"/>
                </a:solidFill>
              </a:rPr>
              <a:t>star</a:t>
            </a:r>
            <a:r>
              <a:rPr lang="en-GB" dirty="0"/>
              <a:t> 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35A9CCAE-1099-420C-BC06-FA8A86649462}"/>
              </a:ext>
            </a:extLst>
          </p:cNvPr>
          <p:cNvSpPr txBox="1">
            <a:spLocks/>
          </p:cNvSpPr>
          <p:nvPr/>
        </p:nvSpPr>
        <p:spPr>
          <a:xfrm>
            <a:off x="4400411" y="4975922"/>
            <a:ext cx="2631420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00B2CE"/>
                </a:solidFill>
              </a:rPr>
              <a:t>fish</a:t>
            </a:r>
            <a:r>
              <a:rPr lang="en-GB" dirty="0"/>
              <a:t> 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B6C437AC-FF7C-4B2C-ABC5-8CE433BDE6A7}"/>
              </a:ext>
            </a:extLst>
          </p:cNvPr>
          <p:cNvSpPr txBox="1">
            <a:spLocks/>
          </p:cNvSpPr>
          <p:nvPr/>
        </p:nvSpPr>
        <p:spPr>
          <a:xfrm>
            <a:off x="8172709" y="4975922"/>
            <a:ext cx="2955529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6FC36C"/>
                </a:solidFill>
              </a:rPr>
              <a:t>star</a:t>
            </a:r>
            <a:r>
              <a:rPr lang="en-GB" dirty="0">
                <a:solidFill>
                  <a:srgbClr val="00B2CE"/>
                </a:solidFill>
              </a:rPr>
              <a:t>fish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B42B23-ACCF-4410-9224-B09CBDC7B59B}"/>
              </a:ext>
            </a:extLst>
          </p:cNvPr>
          <p:cNvSpPr txBox="1"/>
          <p:nvPr/>
        </p:nvSpPr>
        <p:spPr>
          <a:xfrm>
            <a:off x="3724522" y="4098871"/>
            <a:ext cx="410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3D68A4-DA3F-41CB-8E86-26D3C2C71A66}"/>
              </a:ext>
            </a:extLst>
          </p:cNvPr>
          <p:cNvSpPr txBox="1"/>
          <p:nvPr/>
        </p:nvSpPr>
        <p:spPr>
          <a:xfrm>
            <a:off x="7504716" y="4098871"/>
            <a:ext cx="405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054914-59D5-455F-A5C6-FBB5463F0727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Often, it is two nouns that are joined together to make a compound noun.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400092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E8DFAE-D97E-4531-8697-EE7B48599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C95E31-E543-4553-8E56-7D6E12069AA7}"/>
              </a:ext>
            </a:extLst>
          </p:cNvPr>
          <p:cNvSpPr/>
          <p:nvPr/>
        </p:nvSpPr>
        <p:spPr>
          <a:xfrm>
            <a:off x="261938" y="5616895"/>
            <a:ext cx="7782935" cy="78695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01960837-A12A-4EA9-8251-05478E6D74AE}"/>
              </a:ext>
            </a:extLst>
          </p:cNvPr>
          <p:cNvSpPr txBox="1">
            <a:spLocks/>
          </p:cNvSpPr>
          <p:nvPr/>
        </p:nvSpPr>
        <p:spPr>
          <a:xfrm>
            <a:off x="1245410" y="2684829"/>
            <a:ext cx="2014123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D687D2"/>
                </a:solidFill>
              </a:rPr>
              <a:t>green</a:t>
            </a:r>
            <a:r>
              <a:rPr lang="en-GB" dirty="0"/>
              <a:t> 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40F708FF-5020-45AA-9FA2-AC2F8D365A57}"/>
              </a:ext>
            </a:extLst>
          </p:cNvPr>
          <p:cNvSpPr txBox="1">
            <a:spLocks/>
          </p:cNvSpPr>
          <p:nvPr/>
        </p:nvSpPr>
        <p:spPr>
          <a:xfrm>
            <a:off x="4400411" y="2684829"/>
            <a:ext cx="2631420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00B2CE"/>
                </a:solidFill>
              </a:rPr>
              <a:t>house</a:t>
            </a:r>
            <a:r>
              <a:rPr lang="en-GB" dirty="0"/>
              <a:t> 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F2A6123D-87CF-4071-8BEA-8A6717D44C36}"/>
              </a:ext>
            </a:extLst>
          </p:cNvPr>
          <p:cNvSpPr txBox="1">
            <a:spLocks/>
          </p:cNvSpPr>
          <p:nvPr/>
        </p:nvSpPr>
        <p:spPr>
          <a:xfrm>
            <a:off x="8172709" y="2684829"/>
            <a:ext cx="2955529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D687D2"/>
                </a:solidFill>
              </a:rPr>
              <a:t>green</a:t>
            </a:r>
            <a:r>
              <a:rPr lang="en-GB" dirty="0">
                <a:solidFill>
                  <a:srgbClr val="00B2CE"/>
                </a:solidFill>
              </a:rPr>
              <a:t>house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EBD692-AF16-448B-A4A4-A5D86808BAA7}"/>
              </a:ext>
            </a:extLst>
          </p:cNvPr>
          <p:cNvSpPr txBox="1"/>
          <p:nvPr/>
        </p:nvSpPr>
        <p:spPr>
          <a:xfrm>
            <a:off x="3724522" y="1807778"/>
            <a:ext cx="410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967C37-8CA6-4906-9B0B-2BBE78781FC8}"/>
              </a:ext>
            </a:extLst>
          </p:cNvPr>
          <p:cNvSpPr txBox="1"/>
          <p:nvPr/>
        </p:nvSpPr>
        <p:spPr>
          <a:xfrm>
            <a:off x="7504716" y="1807778"/>
            <a:ext cx="405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=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ED373C3C-B70A-4096-9E61-A7B44BA72F64}"/>
              </a:ext>
            </a:extLst>
          </p:cNvPr>
          <p:cNvSpPr txBox="1">
            <a:spLocks/>
          </p:cNvSpPr>
          <p:nvPr/>
        </p:nvSpPr>
        <p:spPr>
          <a:xfrm>
            <a:off x="1245410" y="4975922"/>
            <a:ext cx="2014123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D687D2"/>
                </a:solidFill>
              </a:rPr>
              <a:t>hot</a:t>
            </a:r>
            <a:r>
              <a:rPr lang="en-GB" dirty="0"/>
              <a:t> 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35A9CCAE-1099-420C-BC06-FA8A86649462}"/>
              </a:ext>
            </a:extLst>
          </p:cNvPr>
          <p:cNvSpPr txBox="1">
            <a:spLocks/>
          </p:cNvSpPr>
          <p:nvPr/>
        </p:nvSpPr>
        <p:spPr>
          <a:xfrm>
            <a:off x="4400411" y="4975922"/>
            <a:ext cx="2631420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00B2CE"/>
                </a:solidFill>
              </a:rPr>
              <a:t>dog</a:t>
            </a:r>
            <a:r>
              <a:rPr lang="en-GB" dirty="0"/>
              <a:t> 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B6C437AC-FF7C-4B2C-ABC5-8CE433BDE6A7}"/>
              </a:ext>
            </a:extLst>
          </p:cNvPr>
          <p:cNvSpPr txBox="1">
            <a:spLocks/>
          </p:cNvSpPr>
          <p:nvPr/>
        </p:nvSpPr>
        <p:spPr>
          <a:xfrm>
            <a:off x="8172709" y="4975922"/>
            <a:ext cx="2955529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D687D2"/>
                </a:solidFill>
              </a:rPr>
              <a:t>hot</a:t>
            </a:r>
            <a:r>
              <a:rPr lang="en-GB" dirty="0">
                <a:solidFill>
                  <a:srgbClr val="00B2CE"/>
                </a:solidFill>
              </a:rPr>
              <a:t>dog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B42B23-ACCF-4410-9224-B09CBDC7B59B}"/>
              </a:ext>
            </a:extLst>
          </p:cNvPr>
          <p:cNvSpPr txBox="1"/>
          <p:nvPr/>
        </p:nvSpPr>
        <p:spPr>
          <a:xfrm>
            <a:off x="3724522" y="4098871"/>
            <a:ext cx="410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3D68A4-DA3F-41CB-8E86-26D3C2C71A66}"/>
              </a:ext>
            </a:extLst>
          </p:cNvPr>
          <p:cNvSpPr txBox="1"/>
          <p:nvPr/>
        </p:nvSpPr>
        <p:spPr>
          <a:xfrm>
            <a:off x="7504716" y="4098871"/>
            <a:ext cx="405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023AA9-F4FC-4A10-B7D6-E25FA0BF0326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However, other word types such as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D687D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adjectives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can be used.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51179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679DD2-A705-4F61-BF88-E7FC74C14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C95E31-E543-4553-8E56-7D6E12069AA7}"/>
              </a:ext>
            </a:extLst>
          </p:cNvPr>
          <p:cNvSpPr/>
          <p:nvPr/>
        </p:nvSpPr>
        <p:spPr>
          <a:xfrm>
            <a:off x="261938" y="5616895"/>
            <a:ext cx="7782935" cy="78695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EBD692-AF16-448B-A4A4-A5D86808BAA7}"/>
              </a:ext>
            </a:extLst>
          </p:cNvPr>
          <p:cNvSpPr txBox="1"/>
          <p:nvPr/>
        </p:nvSpPr>
        <p:spPr>
          <a:xfrm>
            <a:off x="3724522" y="1340558"/>
            <a:ext cx="410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967C37-8CA6-4906-9B0B-2BBE78781FC8}"/>
              </a:ext>
            </a:extLst>
          </p:cNvPr>
          <p:cNvSpPr txBox="1"/>
          <p:nvPr/>
        </p:nvSpPr>
        <p:spPr>
          <a:xfrm>
            <a:off x="7504716" y="1340558"/>
            <a:ext cx="405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B42B23-ACCF-4410-9224-B09CBDC7B59B}"/>
              </a:ext>
            </a:extLst>
          </p:cNvPr>
          <p:cNvSpPr txBox="1"/>
          <p:nvPr/>
        </p:nvSpPr>
        <p:spPr>
          <a:xfrm>
            <a:off x="3724522" y="3755476"/>
            <a:ext cx="410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3D68A4-DA3F-41CB-8E86-26D3C2C71A66}"/>
              </a:ext>
            </a:extLst>
          </p:cNvPr>
          <p:cNvSpPr txBox="1"/>
          <p:nvPr/>
        </p:nvSpPr>
        <p:spPr>
          <a:xfrm>
            <a:off x="7504716" y="3755476"/>
            <a:ext cx="405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=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30F9FF0-3627-4AA6-AD23-120E36B40B4F}"/>
              </a:ext>
            </a:extLst>
          </p:cNvPr>
          <p:cNvSpPr/>
          <p:nvPr/>
        </p:nvSpPr>
        <p:spPr>
          <a:xfrm>
            <a:off x="1261871" y="2216374"/>
            <a:ext cx="1981200" cy="612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E140FA5-C3BF-40B2-B8EA-F4C8E64411F4}"/>
              </a:ext>
            </a:extLst>
          </p:cNvPr>
          <p:cNvSpPr/>
          <p:nvPr/>
        </p:nvSpPr>
        <p:spPr>
          <a:xfrm>
            <a:off x="4725520" y="2216374"/>
            <a:ext cx="1981200" cy="612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AFFF040-B011-4A80-8A18-DC83D799A043}"/>
              </a:ext>
            </a:extLst>
          </p:cNvPr>
          <p:cNvSpPr/>
          <p:nvPr/>
        </p:nvSpPr>
        <p:spPr>
          <a:xfrm>
            <a:off x="8487834" y="2216374"/>
            <a:ext cx="2397252" cy="612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s Eyfs Font" panose="02000503000000000000" pitchFamily="2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F901B56-854E-43F2-A384-2F6273E55D4B}"/>
              </a:ext>
            </a:extLst>
          </p:cNvPr>
          <p:cNvSpPr/>
          <p:nvPr/>
        </p:nvSpPr>
        <p:spPr>
          <a:xfrm>
            <a:off x="1261871" y="4724987"/>
            <a:ext cx="1981200" cy="612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AFF83D0-322D-4C53-A23A-AD685C66E63A}"/>
              </a:ext>
            </a:extLst>
          </p:cNvPr>
          <p:cNvSpPr/>
          <p:nvPr/>
        </p:nvSpPr>
        <p:spPr>
          <a:xfrm>
            <a:off x="4725520" y="4724987"/>
            <a:ext cx="1981200" cy="612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E572D7A-E647-4B53-A4A4-2045666AA39E}"/>
              </a:ext>
            </a:extLst>
          </p:cNvPr>
          <p:cNvSpPr/>
          <p:nvPr/>
        </p:nvSpPr>
        <p:spPr>
          <a:xfrm>
            <a:off x="8487834" y="4724987"/>
            <a:ext cx="2397252" cy="612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0640A7-8290-43DC-A8CB-97E8F5CE9B6C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Label the pictures below and create the compound noun.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480050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0ABF2-2438-44FE-A360-5A8E550DE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C95E31-E543-4553-8E56-7D6E12069AA7}"/>
              </a:ext>
            </a:extLst>
          </p:cNvPr>
          <p:cNvSpPr/>
          <p:nvPr/>
        </p:nvSpPr>
        <p:spPr>
          <a:xfrm>
            <a:off x="261938" y="5616895"/>
            <a:ext cx="7782935" cy="78695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EBD692-AF16-448B-A4A4-A5D86808BAA7}"/>
              </a:ext>
            </a:extLst>
          </p:cNvPr>
          <p:cNvSpPr txBox="1"/>
          <p:nvPr/>
        </p:nvSpPr>
        <p:spPr>
          <a:xfrm>
            <a:off x="3724522" y="1340558"/>
            <a:ext cx="410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967C37-8CA6-4906-9B0B-2BBE78781FC8}"/>
              </a:ext>
            </a:extLst>
          </p:cNvPr>
          <p:cNvSpPr txBox="1"/>
          <p:nvPr/>
        </p:nvSpPr>
        <p:spPr>
          <a:xfrm>
            <a:off x="7504716" y="1340558"/>
            <a:ext cx="405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B42B23-ACCF-4410-9224-B09CBDC7B59B}"/>
              </a:ext>
            </a:extLst>
          </p:cNvPr>
          <p:cNvSpPr txBox="1"/>
          <p:nvPr/>
        </p:nvSpPr>
        <p:spPr>
          <a:xfrm>
            <a:off x="3724522" y="3755476"/>
            <a:ext cx="410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3D68A4-DA3F-41CB-8E86-26D3C2C71A66}"/>
              </a:ext>
            </a:extLst>
          </p:cNvPr>
          <p:cNvSpPr txBox="1"/>
          <p:nvPr/>
        </p:nvSpPr>
        <p:spPr>
          <a:xfrm>
            <a:off x="7504716" y="3755476"/>
            <a:ext cx="405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=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30F9FF0-3627-4AA6-AD23-120E36B40B4F}"/>
              </a:ext>
            </a:extLst>
          </p:cNvPr>
          <p:cNvSpPr/>
          <p:nvPr/>
        </p:nvSpPr>
        <p:spPr>
          <a:xfrm>
            <a:off x="1261871" y="2216374"/>
            <a:ext cx="1981200" cy="612000"/>
          </a:xfrm>
          <a:prstGeom prst="roundRect">
            <a:avLst/>
          </a:prstGeom>
          <a:noFill/>
          <a:ln w="19050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jelly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E140FA5-C3BF-40B2-B8EA-F4C8E64411F4}"/>
              </a:ext>
            </a:extLst>
          </p:cNvPr>
          <p:cNvSpPr/>
          <p:nvPr/>
        </p:nvSpPr>
        <p:spPr>
          <a:xfrm>
            <a:off x="4725520" y="2216374"/>
            <a:ext cx="1981200" cy="612000"/>
          </a:xfrm>
          <a:prstGeom prst="roundRect">
            <a:avLst/>
          </a:prstGeom>
          <a:noFill/>
          <a:ln w="19050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fish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AFFF040-B011-4A80-8A18-DC83D799A043}"/>
              </a:ext>
            </a:extLst>
          </p:cNvPr>
          <p:cNvSpPr/>
          <p:nvPr/>
        </p:nvSpPr>
        <p:spPr>
          <a:xfrm>
            <a:off x="8487834" y="2216374"/>
            <a:ext cx="2397252" cy="612000"/>
          </a:xfrm>
          <a:prstGeom prst="roundRect">
            <a:avLst/>
          </a:prstGeom>
          <a:noFill/>
          <a:ln w="19050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jellyfish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F901B56-854E-43F2-A384-2F6273E55D4B}"/>
              </a:ext>
            </a:extLst>
          </p:cNvPr>
          <p:cNvSpPr/>
          <p:nvPr/>
        </p:nvSpPr>
        <p:spPr>
          <a:xfrm>
            <a:off x="1261871" y="4724987"/>
            <a:ext cx="1981200" cy="612000"/>
          </a:xfrm>
          <a:prstGeom prst="roundRect">
            <a:avLst/>
          </a:prstGeom>
          <a:noFill/>
          <a:ln w="19050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sea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AFF83D0-322D-4C53-A23A-AD685C66E63A}"/>
              </a:ext>
            </a:extLst>
          </p:cNvPr>
          <p:cNvSpPr/>
          <p:nvPr/>
        </p:nvSpPr>
        <p:spPr>
          <a:xfrm>
            <a:off x="4725520" y="4724987"/>
            <a:ext cx="1981200" cy="612000"/>
          </a:xfrm>
          <a:prstGeom prst="roundRect">
            <a:avLst/>
          </a:prstGeom>
          <a:noFill/>
          <a:ln w="19050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horse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E572D7A-E647-4B53-A4A4-2045666AA39E}"/>
              </a:ext>
            </a:extLst>
          </p:cNvPr>
          <p:cNvSpPr/>
          <p:nvPr/>
        </p:nvSpPr>
        <p:spPr>
          <a:xfrm>
            <a:off x="8487834" y="4724987"/>
            <a:ext cx="2397252" cy="612000"/>
          </a:xfrm>
          <a:prstGeom prst="roundRect">
            <a:avLst/>
          </a:prstGeom>
          <a:noFill/>
          <a:ln w="19050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seahorse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B6DD55-7F0E-4A4F-821F-C4CC521FC37D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Label the pictures below and create the compound noun.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120291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4E813-E6FD-42C0-AC2C-4CDEEAC88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B0272471-9797-40D8-90AE-3BDEB46F8DE1}"/>
              </a:ext>
            </a:extLst>
          </p:cNvPr>
          <p:cNvSpPr/>
          <p:nvPr/>
        </p:nvSpPr>
        <p:spPr>
          <a:xfrm>
            <a:off x="3388954" y="1123165"/>
            <a:ext cx="1991971" cy="680940"/>
          </a:xfrm>
          <a:prstGeom prst="roundRect">
            <a:avLst/>
          </a:prstGeom>
          <a:noFill/>
          <a:ln w="19050">
            <a:solidFill>
              <a:srgbClr val="D6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pan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10" name="Rounded Rectangle 38">
            <a:extLst>
              <a:ext uri="{FF2B5EF4-FFF2-40B4-BE49-F238E27FC236}">
                <a16:creationId xmlns:a16="http://schemas.microsoft.com/office/drawing/2014/main" id="{37B9C3C4-8A95-40D5-8059-FF8419A14DCE}"/>
              </a:ext>
            </a:extLst>
          </p:cNvPr>
          <p:cNvSpPr/>
          <p:nvPr/>
        </p:nvSpPr>
        <p:spPr>
          <a:xfrm>
            <a:off x="3388954" y="2242145"/>
            <a:ext cx="1991971" cy="680940"/>
          </a:xfrm>
          <a:prstGeom prst="roundRect">
            <a:avLst/>
          </a:prstGeom>
          <a:noFill/>
          <a:ln w="19050">
            <a:solidFill>
              <a:srgbClr val="D6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lady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11" name="Rounded Rectangle 39">
            <a:extLst>
              <a:ext uri="{FF2B5EF4-FFF2-40B4-BE49-F238E27FC236}">
                <a16:creationId xmlns:a16="http://schemas.microsoft.com/office/drawing/2014/main" id="{69A563ED-7479-49A9-8019-3C83B6DB6868}"/>
              </a:ext>
            </a:extLst>
          </p:cNvPr>
          <p:cNvSpPr/>
          <p:nvPr/>
        </p:nvSpPr>
        <p:spPr>
          <a:xfrm>
            <a:off x="3388954" y="3361125"/>
            <a:ext cx="1991971" cy="680940"/>
          </a:xfrm>
          <a:prstGeom prst="roundRect">
            <a:avLst/>
          </a:prstGeom>
          <a:noFill/>
          <a:ln w="19050">
            <a:solidFill>
              <a:srgbClr val="D6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sun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12" name="Rounded Rectangle 40">
            <a:extLst>
              <a:ext uri="{FF2B5EF4-FFF2-40B4-BE49-F238E27FC236}">
                <a16:creationId xmlns:a16="http://schemas.microsoft.com/office/drawing/2014/main" id="{6073DAB7-07B2-45B7-93A3-5BDB07EB88A6}"/>
              </a:ext>
            </a:extLst>
          </p:cNvPr>
          <p:cNvSpPr/>
          <p:nvPr/>
        </p:nvSpPr>
        <p:spPr>
          <a:xfrm>
            <a:off x="3388954" y="4480106"/>
            <a:ext cx="1991971" cy="680940"/>
          </a:xfrm>
          <a:prstGeom prst="roundRect">
            <a:avLst/>
          </a:prstGeom>
          <a:noFill/>
          <a:ln w="19050">
            <a:solidFill>
              <a:srgbClr val="D6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rain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13" name="Rounded Rectangle 41">
            <a:extLst>
              <a:ext uri="{FF2B5EF4-FFF2-40B4-BE49-F238E27FC236}">
                <a16:creationId xmlns:a16="http://schemas.microsoft.com/office/drawing/2014/main" id="{A8BBD9EC-8AFA-4DD1-8A42-D99DB2581FB6}"/>
              </a:ext>
            </a:extLst>
          </p:cNvPr>
          <p:cNvSpPr/>
          <p:nvPr/>
        </p:nvSpPr>
        <p:spPr>
          <a:xfrm>
            <a:off x="6811076" y="1123165"/>
            <a:ext cx="1991971" cy="68094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bird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14" name="Rounded Rectangle 42">
            <a:extLst>
              <a:ext uri="{FF2B5EF4-FFF2-40B4-BE49-F238E27FC236}">
                <a16:creationId xmlns:a16="http://schemas.microsoft.com/office/drawing/2014/main" id="{420A960D-EE83-4B77-AF67-A890E90CE1D4}"/>
              </a:ext>
            </a:extLst>
          </p:cNvPr>
          <p:cNvSpPr/>
          <p:nvPr/>
        </p:nvSpPr>
        <p:spPr>
          <a:xfrm>
            <a:off x="6811076" y="2234651"/>
            <a:ext cx="1991971" cy="68094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cakes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15" name="Rounded Rectangle 43">
            <a:extLst>
              <a:ext uri="{FF2B5EF4-FFF2-40B4-BE49-F238E27FC236}">
                <a16:creationId xmlns:a16="http://schemas.microsoft.com/office/drawing/2014/main" id="{08F65EDF-BE92-4D46-94F7-092609F0F976}"/>
              </a:ext>
            </a:extLst>
          </p:cNvPr>
          <p:cNvSpPr/>
          <p:nvPr/>
        </p:nvSpPr>
        <p:spPr>
          <a:xfrm>
            <a:off x="6811076" y="3346137"/>
            <a:ext cx="1991971" cy="68094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bow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16" name="Rounded Rectangle 44">
            <a:extLst>
              <a:ext uri="{FF2B5EF4-FFF2-40B4-BE49-F238E27FC236}">
                <a16:creationId xmlns:a16="http://schemas.microsoft.com/office/drawing/2014/main" id="{2D0854DA-CB27-4FCF-937E-E14A86CF3F5F}"/>
              </a:ext>
            </a:extLst>
          </p:cNvPr>
          <p:cNvSpPr/>
          <p:nvPr/>
        </p:nvSpPr>
        <p:spPr>
          <a:xfrm>
            <a:off x="6811076" y="4457623"/>
            <a:ext cx="1991971" cy="68094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ball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C90FEF-4C96-41FA-BD5E-04BC13C0B486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Match the words to make compound nouns. Find the odd ones out.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356030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3D839F2-B3CD-4069-81CE-547AFBD08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C95E31-E543-4553-8E56-7D6E12069AA7}"/>
              </a:ext>
            </a:extLst>
          </p:cNvPr>
          <p:cNvSpPr/>
          <p:nvPr/>
        </p:nvSpPr>
        <p:spPr>
          <a:xfrm>
            <a:off x="261938" y="5616895"/>
            <a:ext cx="7782935" cy="78695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B0272471-9797-40D8-90AE-3BDEB46F8DE1}"/>
              </a:ext>
            </a:extLst>
          </p:cNvPr>
          <p:cNvSpPr/>
          <p:nvPr/>
        </p:nvSpPr>
        <p:spPr>
          <a:xfrm>
            <a:off x="3388953" y="1123165"/>
            <a:ext cx="1991971" cy="680940"/>
          </a:xfrm>
          <a:prstGeom prst="roundRect">
            <a:avLst/>
          </a:prstGeom>
          <a:noFill/>
          <a:ln w="19050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pan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10" name="Rounded Rectangle 38">
            <a:extLst>
              <a:ext uri="{FF2B5EF4-FFF2-40B4-BE49-F238E27FC236}">
                <a16:creationId xmlns:a16="http://schemas.microsoft.com/office/drawing/2014/main" id="{37B9C3C4-8A95-40D5-8059-FF8419A14DCE}"/>
              </a:ext>
            </a:extLst>
          </p:cNvPr>
          <p:cNvSpPr/>
          <p:nvPr/>
        </p:nvSpPr>
        <p:spPr>
          <a:xfrm>
            <a:off x="3388953" y="2242145"/>
            <a:ext cx="1991971" cy="680940"/>
          </a:xfrm>
          <a:prstGeom prst="roundRect">
            <a:avLst/>
          </a:prstGeom>
          <a:noFill/>
          <a:ln w="19050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lady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11" name="Rounded Rectangle 39">
            <a:extLst>
              <a:ext uri="{FF2B5EF4-FFF2-40B4-BE49-F238E27FC236}">
                <a16:creationId xmlns:a16="http://schemas.microsoft.com/office/drawing/2014/main" id="{69A563ED-7479-49A9-8019-3C83B6DB6868}"/>
              </a:ext>
            </a:extLst>
          </p:cNvPr>
          <p:cNvSpPr/>
          <p:nvPr/>
        </p:nvSpPr>
        <p:spPr>
          <a:xfrm>
            <a:off x="3388953" y="3361125"/>
            <a:ext cx="1991971" cy="680940"/>
          </a:xfrm>
          <a:prstGeom prst="roundRect">
            <a:avLst/>
          </a:prstGeom>
          <a:noFill/>
          <a:ln w="19050">
            <a:solidFill>
              <a:srgbClr val="D6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sun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12" name="Rounded Rectangle 40">
            <a:extLst>
              <a:ext uri="{FF2B5EF4-FFF2-40B4-BE49-F238E27FC236}">
                <a16:creationId xmlns:a16="http://schemas.microsoft.com/office/drawing/2014/main" id="{6073DAB7-07B2-45B7-93A3-5BDB07EB88A6}"/>
              </a:ext>
            </a:extLst>
          </p:cNvPr>
          <p:cNvSpPr/>
          <p:nvPr/>
        </p:nvSpPr>
        <p:spPr>
          <a:xfrm>
            <a:off x="3388953" y="4480106"/>
            <a:ext cx="1991971" cy="680940"/>
          </a:xfrm>
          <a:prstGeom prst="roundRect">
            <a:avLst/>
          </a:prstGeom>
          <a:noFill/>
          <a:ln w="19050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rain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13" name="Rounded Rectangle 41">
            <a:extLst>
              <a:ext uri="{FF2B5EF4-FFF2-40B4-BE49-F238E27FC236}">
                <a16:creationId xmlns:a16="http://schemas.microsoft.com/office/drawing/2014/main" id="{A8BBD9EC-8AFA-4DD1-8A42-D99DB2581FB6}"/>
              </a:ext>
            </a:extLst>
          </p:cNvPr>
          <p:cNvSpPr/>
          <p:nvPr/>
        </p:nvSpPr>
        <p:spPr>
          <a:xfrm>
            <a:off x="6811075" y="1123165"/>
            <a:ext cx="1991971" cy="680940"/>
          </a:xfrm>
          <a:prstGeom prst="roundRect">
            <a:avLst/>
          </a:prstGeom>
          <a:noFill/>
          <a:ln w="19050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bird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14" name="Rounded Rectangle 42">
            <a:extLst>
              <a:ext uri="{FF2B5EF4-FFF2-40B4-BE49-F238E27FC236}">
                <a16:creationId xmlns:a16="http://schemas.microsoft.com/office/drawing/2014/main" id="{420A960D-EE83-4B77-AF67-A890E90CE1D4}"/>
              </a:ext>
            </a:extLst>
          </p:cNvPr>
          <p:cNvSpPr/>
          <p:nvPr/>
        </p:nvSpPr>
        <p:spPr>
          <a:xfrm>
            <a:off x="6811075" y="2234651"/>
            <a:ext cx="1991971" cy="680940"/>
          </a:xfrm>
          <a:prstGeom prst="roundRect">
            <a:avLst/>
          </a:prstGeom>
          <a:noFill/>
          <a:ln w="19050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cakes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15" name="Rounded Rectangle 43">
            <a:extLst>
              <a:ext uri="{FF2B5EF4-FFF2-40B4-BE49-F238E27FC236}">
                <a16:creationId xmlns:a16="http://schemas.microsoft.com/office/drawing/2014/main" id="{08F65EDF-BE92-4D46-94F7-092609F0F976}"/>
              </a:ext>
            </a:extLst>
          </p:cNvPr>
          <p:cNvSpPr/>
          <p:nvPr/>
        </p:nvSpPr>
        <p:spPr>
          <a:xfrm>
            <a:off x="6811075" y="3346137"/>
            <a:ext cx="1991971" cy="680940"/>
          </a:xfrm>
          <a:prstGeom prst="roundRect">
            <a:avLst/>
          </a:prstGeom>
          <a:noFill/>
          <a:ln w="19050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bow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16" name="Rounded Rectangle 44">
            <a:extLst>
              <a:ext uri="{FF2B5EF4-FFF2-40B4-BE49-F238E27FC236}">
                <a16:creationId xmlns:a16="http://schemas.microsoft.com/office/drawing/2014/main" id="{2D0854DA-CB27-4FCF-937E-E14A86CF3F5F}"/>
              </a:ext>
            </a:extLst>
          </p:cNvPr>
          <p:cNvSpPr/>
          <p:nvPr/>
        </p:nvSpPr>
        <p:spPr>
          <a:xfrm>
            <a:off x="6811075" y="4457623"/>
            <a:ext cx="1991971" cy="68094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ball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4776B1A-4B2E-4BAD-9E26-69BD4DF85141}"/>
              </a:ext>
            </a:extLst>
          </p:cNvPr>
          <p:cNvCxnSpPr>
            <a:stCxn id="8" idx="3"/>
            <a:endCxn id="14" idx="1"/>
          </p:cNvCxnSpPr>
          <p:nvPr/>
        </p:nvCxnSpPr>
        <p:spPr>
          <a:xfrm>
            <a:off x="5380924" y="1463635"/>
            <a:ext cx="1430151" cy="11114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1D402A-0AB5-45B2-BB65-A976E1E63327}"/>
              </a:ext>
            </a:extLst>
          </p:cNvPr>
          <p:cNvCxnSpPr>
            <a:stCxn id="10" idx="3"/>
            <a:endCxn id="13" idx="1"/>
          </p:cNvCxnSpPr>
          <p:nvPr/>
        </p:nvCxnSpPr>
        <p:spPr>
          <a:xfrm flipV="1">
            <a:off x="5380924" y="1463635"/>
            <a:ext cx="1430151" cy="11189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E5458C-E1F0-4DAB-83A0-3DFBDED30AA8}"/>
              </a:ext>
            </a:extLst>
          </p:cNvPr>
          <p:cNvCxnSpPr>
            <a:stCxn id="12" idx="3"/>
            <a:endCxn id="15" idx="1"/>
          </p:cNvCxnSpPr>
          <p:nvPr/>
        </p:nvCxnSpPr>
        <p:spPr>
          <a:xfrm flipV="1">
            <a:off x="5380924" y="3686607"/>
            <a:ext cx="1430151" cy="11339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FFD6381-DB49-4C2B-91C4-73C110DB0FC7}"/>
              </a:ext>
            </a:extLst>
          </p:cNvPr>
          <p:cNvSpPr txBox="1"/>
          <p:nvPr/>
        </p:nvSpPr>
        <p:spPr>
          <a:xfrm>
            <a:off x="9029700" y="1051560"/>
            <a:ext cx="233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ladybird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E74B6A-789E-49C5-9E67-63F857FF6B8B}"/>
              </a:ext>
            </a:extLst>
          </p:cNvPr>
          <p:cNvSpPr txBox="1"/>
          <p:nvPr/>
        </p:nvSpPr>
        <p:spPr>
          <a:xfrm>
            <a:off x="9029700" y="2156736"/>
            <a:ext cx="233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pancakes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8EEF8D-E40F-4D24-9C95-22F0BA8940BA}"/>
              </a:ext>
            </a:extLst>
          </p:cNvPr>
          <p:cNvSpPr txBox="1"/>
          <p:nvPr/>
        </p:nvSpPr>
        <p:spPr>
          <a:xfrm>
            <a:off x="9029700" y="3261911"/>
            <a:ext cx="233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rainbow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1A8FAA-B5B6-4493-933D-7387BA7D7FD6}"/>
              </a:ext>
            </a:extLst>
          </p:cNvPr>
          <p:cNvSpPr txBox="1"/>
          <p:nvPr/>
        </p:nvSpPr>
        <p:spPr>
          <a:xfrm>
            <a:off x="261938" y="570799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76756"/>
                </a:solidFill>
              </a:rPr>
              <a:t>The odd ones out are ‘sun’ and ‘ball’.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49776-DBD7-4EB9-AAD3-EDD705C3ADDB}"/>
              </a:ext>
            </a:extLst>
          </p:cNvPr>
          <p:cNvSpPr txBox="1"/>
          <p:nvPr/>
        </p:nvSpPr>
        <p:spPr>
          <a:xfrm>
            <a:off x="261938" y="289357"/>
            <a:ext cx="11712575" cy="55923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Match the words to make compound nouns. Find the odd ones out.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285494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515B0-6594-457F-ABC6-91DBEA9AB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C95E31-E543-4553-8E56-7D6E12069AA7}"/>
              </a:ext>
            </a:extLst>
          </p:cNvPr>
          <p:cNvSpPr/>
          <p:nvPr/>
        </p:nvSpPr>
        <p:spPr>
          <a:xfrm>
            <a:off x="261938" y="5616895"/>
            <a:ext cx="7782935" cy="78695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8361E-1FC3-4E60-822E-72B9C81FBCBD}"/>
              </a:ext>
            </a:extLst>
          </p:cNvPr>
          <p:cNvSpPr txBox="1"/>
          <p:nvPr/>
        </p:nvSpPr>
        <p:spPr>
          <a:xfrm>
            <a:off x="1278640" y="1473191"/>
            <a:ext cx="218040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4000" dirty="0">
                <a:latin typeface="Cs Eyfs Font" panose="02000503000000000000" pitchFamily="2" charset="0"/>
              </a:rPr>
              <a:t>sunflower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B73F0A-25ED-4EE3-ADC6-BB590D633886}"/>
              </a:ext>
            </a:extLst>
          </p:cNvPr>
          <p:cNvSpPr txBox="1"/>
          <p:nvPr/>
        </p:nvSpPr>
        <p:spPr>
          <a:xfrm>
            <a:off x="5281515" y="1473191"/>
            <a:ext cx="162897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4000" dirty="0">
                <a:latin typeface="Cs Eyfs Font" panose="02000503000000000000" pitchFamily="2" charset="0"/>
              </a:rPr>
              <a:t>cowboy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36B9C4-9D52-486A-ACEE-05CE5FFECA6B}"/>
              </a:ext>
            </a:extLst>
          </p:cNvPr>
          <p:cNvSpPr txBox="1"/>
          <p:nvPr/>
        </p:nvSpPr>
        <p:spPr>
          <a:xfrm>
            <a:off x="8732957" y="1473191"/>
            <a:ext cx="193674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4000" dirty="0">
                <a:latin typeface="Cs Eyfs Font" panose="02000503000000000000" pitchFamily="2" charset="0"/>
              </a:rPr>
              <a:t>handbag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8BB8E-05DC-4552-B126-722ACBF35D32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Identify the individual words in the compound nouns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73137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19EF3B-F8BE-480D-A1C6-35C9000AE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C95E31-E543-4553-8E56-7D6E12069AA7}"/>
              </a:ext>
            </a:extLst>
          </p:cNvPr>
          <p:cNvSpPr/>
          <p:nvPr/>
        </p:nvSpPr>
        <p:spPr>
          <a:xfrm>
            <a:off x="261938" y="5616895"/>
            <a:ext cx="7782935" cy="78695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E27D7D-0705-4F6A-9BD8-6C250CBD8CC8}"/>
              </a:ext>
            </a:extLst>
          </p:cNvPr>
          <p:cNvSpPr txBox="1"/>
          <p:nvPr/>
        </p:nvSpPr>
        <p:spPr>
          <a:xfrm>
            <a:off x="1011740" y="4239251"/>
            <a:ext cx="271420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sun + flower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177A0B-E2A4-45E3-97EA-1AD0F32213A8}"/>
              </a:ext>
            </a:extLst>
          </p:cNvPr>
          <p:cNvSpPr txBox="1"/>
          <p:nvPr/>
        </p:nvSpPr>
        <p:spPr>
          <a:xfrm>
            <a:off x="5014616" y="4239251"/>
            <a:ext cx="2162773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cow + boy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30E5DC-BC3C-4C7C-AA4F-5F8CA251925E}"/>
              </a:ext>
            </a:extLst>
          </p:cNvPr>
          <p:cNvSpPr txBox="1"/>
          <p:nvPr/>
        </p:nvSpPr>
        <p:spPr>
          <a:xfrm>
            <a:off x="8466056" y="4239251"/>
            <a:ext cx="247054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hand + bag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6B8A8C-FEE3-46B9-8191-524C08D0C17C}"/>
              </a:ext>
            </a:extLst>
          </p:cNvPr>
          <p:cNvSpPr txBox="1"/>
          <p:nvPr/>
        </p:nvSpPr>
        <p:spPr>
          <a:xfrm>
            <a:off x="1278640" y="1473191"/>
            <a:ext cx="218040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4000" dirty="0">
                <a:latin typeface="Cs Eyfs Font" panose="02000503000000000000" pitchFamily="2" charset="0"/>
              </a:rPr>
              <a:t>sunflower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F1DA83-6EC6-4215-8CD9-F89FEE81E0DD}"/>
              </a:ext>
            </a:extLst>
          </p:cNvPr>
          <p:cNvSpPr txBox="1"/>
          <p:nvPr/>
        </p:nvSpPr>
        <p:spPr>
          <a:xfrm>
            <a:off x="5281515" y="1473191"/>
            <a:ext cx="162897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4000" dirty="0">
                <a:latin typeface="Cs Eyfs Font" panose="02000503000000000000" pitchFamily="2" charset="0"/>
              </a:rPr>
              <a:t>cowboy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E2631E-D8FE-40F3-A5A2-59DA9DA8DB09}"/>
              </a:ext>
            </a:extLst>
          </p:cNvPr>
          <p:cNvSpPr txBox="1"/>
          <p:nvPr/>
        </p:nvSpPr>
        <p:spPr>
          <a:xfrm>
            <a:off x="8732957" y="1473191"/>
            <a:ext cx="193674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4000" dirty="0">
                <a:latin typeface="Cs Eyfs Font" panose="02000503000000000000" pitchFamily="2" charset="0"/>
              </a:rPr>
              <a:t>handbag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EBCCC4-A01A-44EC-B0D6-96D267563DED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Identify the individual words in the compound nouns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307835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66F3BF-81E8-4745-A94B-AAAF88B30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092297-CE50-47D8-B5AC-FD11CB5FBF83}"/>
              </a:ext>
            </a:extLst>
          </p:cNvPr>
          <p:cNvSpPr txBox="1"/>
          <p:nvPr/>
        </p:nvSpPr>
        <p:spPr>
          <a:xfrm>
            <a:off x="1614467" y="2686017"/>
            <a:ext cx="8963066" cy="10895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that we know about compound nouns, let’s apply our learning to some further application and reasoning questions.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901828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7081CB-3669-42D5-8C05-18BCF756E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16575A-279F-499E-BC3F-236005D36C88}"/>
              </a:ext>
            </a:extLst>
          </p:cNvPr>
          <p:cNvSpPr txBox="1"/>
          <p:nvPr/>
        </p:nvSpPr>
        <p:spPr>
          <a:xfrm>
            <a:off x="4884420" y="2127369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eye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B833CC-A2FA-4C20-BE51-0E63844CCF0F}"/>
              </a:ext>
            </a:extLst>
          </p:cNvPr>
          <p:cNvSpPr txBox="1"/>
          <p:nvPr/>
        </p:nvSpPr>
        <p:spPr>
          <a:xfrm>
            <a:off x="261938" y="289357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Francis has written a compound noun but has dropped some paint. Find 3 words that could be hidden under the paint splat.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317265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921F05-C149-4B66-9D97-5C5694F6E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C65068-D678-4E1D-8DD8-EF890705E87C}"/>
              </a:ext>
            </a:extLst>
          </p:cNvPr>
          <p:cNvSpPr txBox="1"/>
          <p:nvPr/>
        </p:nvSpPr>
        <p:spPr>
          <a:xfrm>
            <a:off x="261257" y="272141"/>
            <a:ext cx="1166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effectLst/>
                <a:latin typeface="Century Gothic" panose="020B0502020202020204" pitchFamily="34" charset="0"/>
              </a:rPr>
              <a:t>Key Information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669F88-3997-4EEF-9B43-0CAA629C8D30}"/>
              </a:ext>
            </a:extLst>
          </p:cNvPr>
          <p:cNvSpPr txBox="1"/>
          <p:nvPr/>
        </p:nvSpPr>
        <p:spPr>
          <a:xfrm>
            <a:off x="1581810" y="1837427"/>
            <a:ext cx="9028381" cy="282128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common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noun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is a naming word. It is the name of a type of person, animal, place or thing. For example: doctor, cat, school, book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proper noun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is a specific name for a person, place or thing. It always starts with a capital letter. For example: John, Spain, Friday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compound noun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is made by joining two words together. For example: ‘foot’ and ‘ball’ make ‘football’.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278572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122418-EB51-43A9-B7B5-5FFCB9D46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6F9051-186D-46C6-A9C1-D562BB5FD017}"/>
              </a:ext>
            </a:extLst>
          </p:cNvPr>
          <p:cNvSpPr txBox="1"/>
          <p:nvPr/>
        </p:nvSpPr>
        <p:spPr>
          <a:xfrm>
            <a:off x="4884420" y="2127369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eye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3975A9-A145-43C6-857C-A41DF83B325D}"/>
              </a:ext>
            </a:extLst>
          </p:cNvPr>
          <p:cNvCxnSpPr/>
          <p:nvPr/>
        </p:nvCxnSpPr>
        <p:spPr>
          <a:xfrm>
            <a:off x="1228774" y="5052675"/>
            <a:ext cx="34280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7F4490-CB0B-481F-8EBE-A62219AA4B69}"/>
              </a:ext>
            </a:extLst>
          </p:cNvPr>
          <p:cNvCxnSpPr/>
          <p:nvPr/>
        </p:nvCxnSpPr>
        <p:spPr>
          <a:xfrm>
            <a:off x="4361780" y="5052675"/>
            <a:ext cx="34280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49DF1E-2791-413F-B7E3-5F5F557CC75E}"/>
              </a:ext>
            </a:extLst>
          </p:cNvPr>
          <p:cNvCxnSpPr/>
          <p:nvPr/>
        </p:nvCxnSpPr>
        <p:spPr>
          <a:xfrm>
            <a:off x="7277197" y="5052675"/>
            <a:ext cx="34280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B2746E1-5AD1-47D3-93EA-7BA3655B119B}"/>
              </a:ext>
            </a:extLst>
          </p:cNvPr>
          <p:cNvSpPr txBox="1"/>
          <p:nvPr/>
        </p:nvSpPr>
        <p:spPr>
          <a:xfrm>
            <a:off x="261938" y="289357"/>
            <a:ext cx="11712575" cy="618425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Francis has written a compound noun but has dropped some paint. Find 3 words that could be hidden under the paint splat.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Various answers, for example: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ball    eyeball, lash    eyelash, lid    eyelid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s Eyfs Font" panose="02000503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814672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AA84D5F-895A-4651-8B0A-0571664BB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BA921A-3B87-402B-9992-B61176837D2F}"/>
              </a:ext>
            </a:extLst>
          </p:cNvPr>
          <p:cNvCxnSpPr/>
          <p:nvPr/>
        </p:nvCxnSpPr>
        <p:spPr>
          <a:xfrm>
            <a:off x="2034540" y="2628900"/>
            <a:ext cx="22288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F411ED-6A56-40EE-A1C4-179834BCB1D3}"/>
              </a:ext>
            </a:extLst>
          </p:cNvPr>
          <p:cNvCxnSpPr/>
          <p:nvPr/>
        </p:nvCxnSpPr>
        <p:spPr>
          <a:xfrm>
            <a:off x="2331720" y="3920490"/>
            <a:ext cx="22288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D7E466-2BB3-487D-9A92-5725C3A85522}"/>
              </a:ext>
            </a:extLst>
          </p:cNvPr>
          <p:cNvCxnSpPr/>
          <p:nvPr/>
        </p:nvCxnSpPr>
        <p:spPr>
          <a:xfrm>
            <a:off x="3002894" y="5269230"/>
            <a:ext cx="22288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D515766-3E2A-4C08-9897-A011456CBD34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below with a compound noun.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EC503-EE6A-4C0F-B6F5-AEAEEC8340A1}"/>
              </a:ext>
            </a:extLst>
          </p:cNvPr>
          <p:cNvSpPr txBox="1"/>
          <p:nvPr/>
        </p:nvSpPr>
        <p:spPr>
          <a:xfrm>
            <a:off x="261938" y="2097087"/>
            <a:ext cx="11712575" cy="40575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I saw a                in the garden.</a:t>
            </a: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s Eyfs Font" panose="02000503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I made a                to eat.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s Eyfs Font" panose="02000503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I opened the                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s Eyfs Font" panose="02000503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968097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DB9849-8313-481B-BE9A-3724F453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D9CD9-33AD-4D5E-B7E2-0ADA64572BB4}"/>
              </a:ext>
            </a:extLst>
          </p:cNvPr>
          <p:cNvSpPr txBox="1"/>
          <p:nvPr/>
        </p:nvSpPr>
        <p:spPr>
          <a:xfrm>
            <a:off x="261938" y="289357"/>
            <a:ext cx="11712575" cy="166814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below with a compound noun.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Various answers, for example: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546D2-45A3-48B5-B6D6-DE0F31BB3DAB}"/>
              </a:ext>
            </a:extLst>
          </p:cNvPr>
          <p:cNvSpPr txBox="1"/>
          <p:nvPr/>
        </p:nvSpPr>
        <p:spPr>
          <a:xfrm>
            <a:off x="261938" y="2097088"/>
            <a:ext cx="11712575" cy="40575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I saw a 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sunflower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 in the garden.</a:t>
            </a: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s Eyfs Font" panose="02000503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I made a 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pancake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 to eat.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s Eyfs Font" panose="02000503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I opened the 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suitcase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. </a:t>
            </a: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s Eyfs Font" panose="02000503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455616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29A45A-F645-4921-84B9-50BA14F27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55DB9A07-2A5F-4806-A4DD-ACF1FF922C84}"/>
              </a:ext>
            </a:extLst>
          </p:cNvPr>
          <p:cNvSpPr/>
          <p:nvPr/>
        </p:nvSpPr>
        <p:spPr>
          <a:xfrm>
            <a:off x="5214936" y="2118558"/>
            <a:ext cx="3575734" cy="1226221"/>
          </a:xfrm>
          <a:prstGeom prst="wedgeRoundRectCallout">
            <a:avLst>
              <a:gd name="adj1" fmla="val -61252"/>
              <a:gd name="adj2" fmla="val 29886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Cs Eyfs Font" panose="02000503000000000000" pitchFamily="2" charset="0"/>
              </a:rPr>
              <a:t>I think ‘children’ is a compound noun.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146BBB-27A5-4427-A980-2B359A513F0F}"/>
              </a:ext>
            </a:extLst>
          </p:cNvPr>
          <p:cNvSpPr txBox="1"/>
          <p:nvPr/>
        </p:nvSpPr>
        <p:spPr>
          <a:xfrm>
            <a:off x="261938" y="289357"/>
            <a:ext cx="11712575" cy="166814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Joe has been asked to think of a compound noun.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 says,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5552E-B304-468A-A567-87983667D090}"/>
              </a:ext>
            </a:extLst>
          </p:cNvPr>
          <p:cNvSpPr txBox="1"/>
          <p:nvPr/>
        </p:nvSpPr>
        <p:spPr>
          <a:xfrm>
            <a:off x="261939" y="4173801"/>
            <a:ext cx="11712574" cy="7745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Joe correct? Explain your answer.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627939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CE6FFE-353D-4589-A1C7-825A66D70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Rounded Rectangular Callout 4">
            <a:extLst>
              <a:ext uri="{FF2B5EF4-FFF2-40B4-BE49-F238E27FC236}">
                <a16:creationId xmlns:a16="http://schemas.microsoft.com/office/drawing/2014/main" id="{C782F9C6-63E6-4155-9419-EB86F6B59CB7}"/>
              </a:ext>
            </a:extLst>
          </p:cNvPr>
          <p:cNvSpPr/>
          <p:nvPr/>
        </p:nvSpPr>
        <p:spPr>
          <a:xfrm>
            <a:off x="5214936" y="2118558"/>
            <a:ext cx="3575734" cy="1226221"/>
          </a:xfrm>
          <a:prstGeom prst="wedgeRoundRectCallout">
            <a:avLst>
              <a:gd name="adj1" fmla="val -61252"/>
              <a:gd name="adj2" fmla="val 29886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Cs Eyfs Font" panose="02000503000000000000" pitchFamily="2" charset="0"/>
              </a:rPr>
              <a:t>I think ‘children’ is a compound noun.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8938EA-0869-40C2-8CDE-2B6809E267E7}"/>
              </a:ext>
            </a:extLst>
          </p:cNvPr>
          <p:cNvSpPr txBox="1"/>
          <p:nvPr/>
        </p:nvSpPr>
        <p:spPr>
          <a:xfrm>
            <a:off x="261939" y="4173801"/>
            <a:ext cx="11712574" cy="11798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Joe correct? Explain your answer.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Joe is incorrect because...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054CD7-0174-4A21-A2E8-460162EDA234}"/>
              </a:ext>
            </a:extLst>
          </p:cNvPr>
          <p:cNvSpPr txBox="1"/>
          <p:nvPr/>
        </p:nvSpPr>
        <p:spPr>
          <a:xfrm>
            <a:off x="261938" y="289357"/>
            <a:ext cx="11712575" cy="166814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Joe has been asked to think of a compound noun.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 says,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369366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BB120C-B379-4F17-B298-640C33A69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2099DEDB-E5B2-4A7A-BBE7-C465966A5E31}"/>
              </a:ext>
            </a:extLst>
          </p:cNvPr>
          <p:cNvSpPr/>
          <p:nvPr/>
        </p:nvSpPr>
        <p:spPr>
          <a:xfrm>
            <a:off x="5214936" y="2118558"/>
            <a:ext cx="3575734" cy="1226221"/>
          </a:xfrm>
          <a:prstGeom prst="wedgeRoundRectCallout">
            <a:avLst>
              <a:gd name="adj1" fmla="val -61252"/>
              <a:gd name="adj2" fmla="val 29886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Cs Eyfs Font" panose="02000503000000000000" pitchFamily="2" charset="0"/>
              </a:rPr>
              <a:t>I think ‘children’ is a compound noun.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EBBAD4-2C22-4550-BF87-85A4C759CECC}"/>
              </a:ext>
            </a:extLst>
          </p:cNvPr>
          <p:cNvSpPr txBox="1"/>
          <p:nvPr/>
        </p:nvSpPr>
        <p:spPr>
          <a:xfrm>
            <a:off x="261939" y="4173801"/>
            <a:ext cx="11712574" cy="145680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Joe correct? Explain your answer.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Joe is incorrect because ‘children’ cannot be separated into two words. Although ‘child’ is a word, ‘ren’ is not.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9F4BF0-B6EE-4987-AAA6-D99654A28B22}"/>
              </a:ext>
            </a:extLst>
          </p:cNvPr>
          <p:cNvSpPr txBox="1"/>
          <p:nvPr/>
        </p:nvSpPr>
        <p:spPr>
          <a:xfrm>
            <a:off x="261938" y="289357"/>
            <a:ext cx="11712575" cy="166814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Joe has been asked to think of a compound noun.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 says,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145706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FC9B1A-007E-49E5-894A-12C9DBA38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2DB59C-1879-4823-A974-B2749FB30480}"/>
              </a:ext>
            </a:extLst>
          </p:cNvPr>
          <p:cNvSpPr txBox="1"/>
          <p:nvPr/>
        </p:nvSpPr>
        <p:spPr>
          <a:xfrm>
            <a:off x="415636" y="2068945"/>
            <a:ext cx="7804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You’re ready to progress!</a:t>
            </a:r>
          </a:p>
          <a:p>
            <a:r>
              <a:rPr lang="en-GB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Now apply your learning by trying some questions.</a:t>
            </a:r>
          </a:p>
        </p:txBody>
      </p:sp>
    </p:spTree>
    <p:extLst>
      <p:ext uri="{BB962C8B-B14F-4D97-AF65-F5344CB8AC3E}">
        <p14:creationId xmlns:p14="http://schemas.microsoft.com/office/powerpoint/2010/main" val="1176046246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DD1D9C-8D86-42A6-8192-E402C4D85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41CB7C52-A41C-4179-B539-BA6F92500A67}"/>
              </a:ext>
            </a:extLst>
          </p:cNvPr>
          <p:cNvSpPr/>
          <p:nvPr/>
        </p:nvSpPr>
        <p:spPr>
          <a:xfrm>
            <a:off x="3388953" y="1123165"/>
            <a:ext cx="1991971" cy="680940"/>
          </a:xfrm>
          <a:prstGeom prst="roundRect">
            <a:avLst/>
          </a:prstGeom>
          <a:noFill/>
          <a:ln w="19050">
            <a:solidFill>
              <a:srgbClr val="D6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earth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14" name="Rounded Rectangle 38">
            <a:extLst>
              <a:ext uri="{FF2B5EF4-FFF2-40B4-BE49-F238E27FC236}">
                <a16:creationId xmlns:a16="http://schemas.microsoft.com/office/drawing/2014/main" id="{87DCD15D-08AD-47A3-B4F4-491EC9404B3F}"/>
              </a:ext>
            </a:extLst>
          </p:cNvPr>
          <p:cNvSpPr/>
          <p:nvPr/>
        </p:nvSpPr>
        <p:spPr>
          <a:xfrm>
            <a:off x="3388953" y="2242145"/>
            <a:ext cx="1991971" cy="680940"/>
          </a:xfrm>
          <a:prstGeom prst="roundRect">
            <a:avLst/>
          </a:prstGeom>
          <a:noFill/>
          <a:ln w="19050">
            <a:solidFill>
              <a:srgbClr val="D6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straw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15" name="Rounded Rectangle 39">
            <a:extLst>
              <a:ext uri="{FF2B5EF4-FFF2-40B4-BE49-F238E27FC236}">
                <a16:creationId xmlns:a16="http://schemas.microsoft.com/office/drawing/2014/main" id="{C4DF7EA0-AD8B-4820-AC79-D05E966DB76A}"/>
              </a:ext>
            </a:extLst>
          </p:cNvPr>
          <p:cNvSpPr/>
          <p:nvPr/>
        </p:nvSpPr>
        <p:spPr>
          <a:xfrm>
            <a:off x="3388953" y="3361125"/>
            <a:ext cx="1991971" cy="680940"/>
          </a:xfrm>
          <a:prstGeom prst="roundRect">
            <a:avLst/>
          </a:prstGeom>
          <a:noFill/>
          <a:ln w="19050">
            <a:solidFill>
              <a:srgbClr val="D6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fire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56563BF6-571C-4E93-917D-9306C7EA2E1A}"/>
              </a:ext>
            </a:extLst>
          </p:cNvPr>
          <p:cNvSpPr/>
          <p:nvPr/>
        </p:nvSpPr>
        <p:spPr>
          <a:xfrm>
            <a:off x="3388953" y="4480106"/>
            <a:ext cx="1991971" cy="680940"/>
          </a:xfrm>
          <a:prstGeom prst="roundRect">
            <a:avLst/>
          </a:prstGeom>
          <a:noFill/>
          <a:ln w="19050">
            <a:solidFill>
              <a:srgbClr val="D6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any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9" name="Rounded Rectangle 41">
            <a:extLst>
              <a:ext uri="{FF2B5EF4-FFF2-40B4-BE49-F238E27FC236}">
                <a16:creationId xmlns:a16="http://schemas.microsoft.com/office/drawing/2014/main" id="{91885D41-A5C0-4771-9D17-659C8D095DA4}"/>
              </a:ext>
            </a:extLst>
          </p:cNvPr>
          <p:cNvSpPr/>
          <p:nvPr/>
        </p:nvSpPr>
        <p:spPr>
          <a:xfrm>
            <a:off x="6811075" y="1123165"/>
            <a:ext cx="1991971" cy="68094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berry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10" name="Rounded Rectangle 42">
            <a:extLst>
              <a:ext uri="{FF2B5EF4-FFF2-40B4-BE49-F238E27FC236}">
                <a16:creationId xmlns:a16="http://schemas.microsoft.com/office/drawing/2014/main" id="{D4060CB9-BDC8-42AE-9A5C-4B4A41513F25}"/>
              </a:ext>
            </a:extLst>
          </p:cNvPr>
          <p:cNvSpPr/>
          <p:nvPr/>
        </p:nvSpPr>
        <p:spPr>
          <a:xfrm>
            <a:off x="6811075" y="2234651"/>
            <a:ext cx="1991971" cy="68094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body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11" name="Rounded Rectangle 43">
            <a:extLst>
              <a:ext uri="{FF2B5EF4-FFF2-40B4-BE49-F238E27FC236}">
                <a16:creationId xmlns:a16="http://schemas.microsoft.com/office/drawing/2014/main" id="{82227F63-E6A6-40EC-A665-00641B9668FE}"/>
              </a:ext>
            </a:extLst>
          </p:cNvPr>
          <p:cNvSpPr/>
          <p:nvPr/>
        </p:nvSpPr>
        <p:spPr>
          <a:xfrm>
            <a:off x="6811075" y="3346137"/>
            <a:ext cx="1991971" cy="68094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worm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12" name="Rounded Rectangle 44">
            <a:extLst>
              <a:ext uri="{FF2B5EF4-FFF2-40B4-BE49-F238E27FC236}">
                <a16:creationId xmlns:a16="http://schemas.microsoft.com/office/drawing/2014/main" id="{1199C003-B4C9-4BE2-9EB4-4E7ACF9F2264}"/>
              </a:ext>
            </a:extLst>
          </p:cNvPr>
          <p:cNvSpPr/>
          <p:nvPr/>
        </p:nvSpPr>
        <p:spPr>
          <a:xfrm>
            <a:off x="6811075" y="4457623"/>
            <a:ext cx="1991971" cy="68094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fighter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686AC-D82F-4220-BF9F-1B2518DD9F27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48714E-894A-4D1C-A148-45397725200A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Match the words below to create compound nouns.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561983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75AD84C7-8F14-4DE3-9CB7-76F347EC6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41CB7C52-A41C-4179-B539-BA6F92500A67}"/>
              </a:ext>
            </a:extLst>
          </p:cNvPr>
          <p:cNvSpPr/>
          <p:nvPr/>
        </p:nvSpPr>
        <p:spPr>
          <a:xfrm>
            <a:off x="3388953" y="1123165"/>
            <a:ext cx="1991971" cy="680940"/>
          </a:xfrm>
          <a:prstGeom prst="roundRect">
            <a:avLst/>
          </a:prstGeom>
          <a:noFill/>
          <a:ln w="19050">
            <a:solidFill>
              <a:srgbClr val="D6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earth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14" name="Rounded Rectangle 38">
            <a:extLst>
              <a:ext uri="{FF2B5EF4-FFF2-40B4-BE49-F238E27FC236}">
                <a16:creationId xmlns:a16="http://schemas.microsoft.com/office/drawing/2014/main" id="{87DCD15D-08AD-47A3-B4F4-491EC9404B3F}"/>
              </a:ext>
            </a:extLst>
          </p:cNvPr>
          <p:cNvSpPr/>
          <p:nvPr/>
        </p:nvSpPr>
        <p:spPr>
          <a:xfrm>
            <a:off x="3388953" y="2242145"/>
            <a:ext cx="1991971" cy="680940"/>
          </a:xfrm>
          <a:prstGeom prst="roundRect">
            <a:avLst/>
          </a:prstGeom>
          <a:noFill/>
          <a:ln w="19050">
            <a:solidFill>
              <a:srgbClr val="D6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straw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15" name="Rounded Rectangle 39">
            <a:extLst>
              <a:ext uri="{FF2B5EF4-FFF2-40B4-BE49-F238E27FC236}">
                <a16:creationId xmlns:a16="http://schemas.microsoft.com/office/drawing/2014/main" id="{C4DF7EA0-AD8B-4820-AC79-D05E966DB76A}"/>
              </a:ext>
            </a:extLst>
          </p:cNvPr>
          <p:cNvSpPr/>
          <p:nvPr/>
        </p:nvSpPr>
        <p:spPr>
          <a:xfrm>
            <a:off x="3388953" y="3361125"/>
            <a:ext cx="1991971" cy="680940"/>
          </a:xfrm>
          <a:prstGeom prst="roundRect">
            <a:avLst/>
          </a:prstGeom>
          <a:noFill/>
          <a:ln w="19050">
            <a:solidFill>
              <a:srgbClr val="D6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fire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56563BF6-571C-4E93-917D-9306C7EA2E1A}"/>
              </a:ext>
            </a:extLst>
          </p:cNvPr>
          <p:cNvSpPr/>
          <p:nvPr/>
        </p:nvSpPr>
        <p:spPr>
          <a:xfrm>
            <a:off x="3388953" y="4480106"/>
            <a:ext cx="1991971" cy="680940"/>
          </a:xfrm>
          <a:prstGeom prst="roundRect">
            <a:avLst/>
          </a:prstGeom>
          <a:noFill/>
          <a:ln w="19050">
            <a:solidFill>
              <a:srgbClr val="D6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any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9" name="Rounded Rectangle 41">
            <a:extLst>
              <a:ext uri="{FF2B5EF4-FFF2-40B4-BE49-F238E27FC236}">
                <a16:creationId xmlns:a16="http://schemas.microsoft.com/office/drawing/2014/main" id="{91885D41-A5C0-4771-9D17-659C8D095DA4}"/>
              </a:ext>
            </a:extLst>
          </p:cNvPr>
          <p:cNvSpPr/>
          <p:nvPr/>
        </p:nvSpPr>
        <p:spPr>
          <a:xfrm>
            <a:off x="6811075" y="1123165"/>
            <a:ext cx="1991971" cy="68094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berry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10" name="Rounded Rectangle 42">
            <a:extLst>
              <a:ext uri="{FF2B5EF4-FFF2-40B4-BE49-F238E27FC236}">
                <a16:creationId xmlns:a16="http://schemas.microsoft.com/office/drawing/2014/main" id="{D4060CB9-BDC8-42AE-9A5C-4B4A41513F25}"/>
              </a:ext>
            </a:extLst>
          </p:cNvPr>
          <p:cNvSpPr/>
          <p:nvPr/>
        </p:nvSpPr>
        <p:spPr>
          <a:xfrm>
            <a:off x="6811075" y="2234651"/>
            <a:ext cx="1991971" cy="68094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body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11" name="Rounded Rectangle 43">
            <a:extLst>
              <a:ext uri="{FF2B5EF4-FFF2-40B4-BE49-F238E27FC236}">
                <a16:creationId xmlns:a16="http://schemas.microsoft.com/office/drawing/2014/main" id="{82227F63-E6A6-40EC-A665-00641B9668FE}"/>
              </a:ext>
            </a:extLst>
          </p:cNvPr>
          <p:cNvSpPr/>
          <p:nvPr/>
        </p:nvSpPr>
        <p:spPr>
          <a:xfrm>
            <a:off x="6811075" y="3346137"/>
            <a:ext cx="1991971" cy="68094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worm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12" name="Rounded Rectangle 44">
            <a:extLst>
              <a:ext uri="{FF2B5EF4-FFF2-40B4-BE49-F238E27FC236}">
                <a16:creationId xmlns:a16="http://schemas.microsoft.com/office/drawing/2014/main" id="{1199C003-B4C9-4BE2-9EB4-4E7ACF9F2264}"/>
              </a:ext>
            </a:extLst>
          </p:cNvPr>
          <p:cNvSpPr/>
          <p:nvPr/>
        </p:nvSpPr>
        <p:spPr>
          <a:xfrm>
            <a:off x="6811075" y="4457623"/>
            <a:ext cx="1991971" cy="68094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fighter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28BEE5-93F2-4007-84C2-F6CE42A074FB}"/>
              </a:ext>
            </a:extLst>
          </p:cNvPr>
          <p:cNvCxnSpPr>
            <a:stCxn id="13" idx="3"/>
            <a:endCxn id="11" idx="1"/>
          </p:cNvCxnSpPr>
          <p:nvPr/>
        </p:nvCxnSpPr>
        <p:spPr>
          <a:xfrm>
            <a:off x="5380924" y="1463635"/>
            <a:ext cx="1430151" cy="22229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A211C4-8751-4726-BAB5-F8E964F91029}"/>
              </a:ext>
            </a:extLst>
          </p:cNvPr>
          <p:cNvCxnSpPr>
            <a:stCxn id="14" idx="3"/>
            <a:endCxn id="9" idx="1"/>
          </p:cNvCxnSpPr>
          <p:nvPr/>
        </p:nvCxnSpPr>
        <p:spPr>
          <a:xfrm flipV="1">
            <a:off x="5380924" y="1463635"/>
            <a:ext cx="1430151" cy="11189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F28236-43A5-4F45-A281-8A7C9321FED4}"/>
              </a:ext>
            </a:extLst>
          </p:cNvPr>
          <p:cNvCxnSpPr>
            <a:stCxn id="15" idx="3"/>
            <a:endCxn id="12" idx="1"/>
          </p:cNvCxnSpPr>
          <p:nvPr/>
        </p:nvCxnSpPr>
        <p:spPr>
          <a:xfrm>
            <a:off x="5380924" y="3701595"/>
            <a:ext cx="1430151" cy="10964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C790E7-1692-48C6-B440-12FB12231538}"/>
              </a:ext>
            </a:extLst>
          </p:cNvPr>
          <p:cNvCxnSpPr>
            <a:stCxn id="16" idx="3"/>
            <a:endCxn id="10" idx="1"/>
          </p:cNvCxnSpPr>
          <p:nvPr/>
        </p:nvCxnSpPr>
        <p:spPr>
          <a:xfrm flipV="1">
            <a:off x="5380924" y="2575121"/>
            <a:ext cx="1430151" cy="22454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BE7457A-E907-4C21-83C6-A0FA85EECE36}"/>
              </a:ext>
            </a:extLst>
          </p:cNvPr>
          <p:cNvSpPr txBox="1"/>
          <p:nvPr/>
        </p:nvSpPr>
        <p:spPr>
          <a:xfrm>
            <a:off x="8966182" y="1054436"/>
            <a:ext cx="2878551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strawberry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54061B-32D9-4C62-B741-F0668F71CDF9}"/>
              </a:ext>
            </a:extLst>
          </p:cNvPr>
          <p:cNvSpPr txBox="1"/>
          <p:nvPr/>
        </p:nvSpPr>
        <p:spPr>
          <a:xfrm>
            <a:off x="8966182" y="2185826"/>
            <a:ext cx="2878551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anybody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0D93CE-78B4-4FB4-B3B8-CC48302FB1ED}"/>
              </a:ext>
            </a:extLst>
          </p:cNvPr>
          <p:cNvSpPr txBox="1"/>
          <p:nvPr/>
        </p:nvSpPr>
        <p:spPr>
          <a:xfrm>
            <a:off x="8966182" y="3317216"/>
            <a:ext cx="2878551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earthworm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2D737F-59FD-4A4A-92F3-F4C5FCB2F463}"/>
              </a:ext>
            </a:extLst>
          </p:cNvPr>
          <p:cNvSpPr txBox="1"/>
          <p:nvPr/>
        </p:nvSpPr>
        <p:spPr>
          <a:xfrm>
            <a:off x="8966182" y="4448606"/>
            <a:ext cx="2878551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firefighter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3CA8C-94B2-4EB3-BAED-639C98F2EA52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C57127-B9BA-47F3-9131-436ACFD136DE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Match the words below to create compound nouns.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61943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6B36E30-A8AF-4645-ABC1-7D94EE1E6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ounded Rectangle 45">
            <a:extLst>
              <a:ext uri="{FF2B5EF4-FFF2-40B4-BE49-F238E27FC236}">
                <a16:creationId xmlns:a16="http://schemas.microsoft.com/office/drawing/2014/main" id="{9626891D-F66E-4572-9052-7EBEF38D0B02}"/>
              </a:ext>
            </a:extLst>
          </p:cNvPr>
          <p:cNvSpPr/>
          <p:nvPr/>
        </p:nvSpPr>
        <p:spPr>
          <a:xfrm>
            <a:off x="3916981" y="1595207"/>
            <a:ext cx="3881789" cy="823937"/>
          </a:xfrm>
          <a:prstGeom prst="roundRect">
            <a:avLst/>
          </a:prstGeom>
          <a:noFill/>
          <a:ln w="19050">
            <a:solidFill>
              <a:srgbClr val="00B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grandmother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10160ED3-4001-4FC4-9A8A-D6101AA702C2}"/>
              </a:ext>
            </a:extLst>
          </p:cNvPr>
          <p:cNvSpPr/>
          <p:nvPr/>
        </p:nvSpPr>
        <p:spPr>
          <a:xfrm>
            <a:off x="3916981" y="2862274"/>
            <a:ext cx="3881789" cy="823937"/>
          </a:xfrm>
          <a:prstGeom prst="roundRect">
            <a:avLst/>
          </a:prstGeom>
          <a:noFill/>
          <a:ln w="19050">
            <a:solidFill>
              <a:srgbClr val="00B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today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7" name="Rounded Rectangle 47">
            <a:extLst>
              <a:ext uri="{FF2B5EF4-FFF2-40B4-BE49-F238E27FC236}">
                <a16:creationId xmlns:a16="http://schemas.microsoft.com/office/drawing/2014/main" id="{7F7395B8-C7F0-4644-B9CE-1373DCB61845}"/>
              </a:ext>
            </a:extLst>
          </p:cNvPr>
          <p:cNvSpPr/>
          <p:nvPr/>
        </p:nvSpPr>
        <p:spPr>
          <a:xfrm>
            <a:off x="3916981" y="4129340"/>
            <a:ext cx="3881789" cy="823937"/>
          </a:xfrm>
          <a:prstGeom prst="roundRect">
            <a:avLst/>
          </a:prstGeom>
          <a:noFill/>
          <a:ln w="19050">
            <a:solidFill>
              <a:srgbClr val="00B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rattlesnake</a:t>
            </a:r>
            <a:endParaRPr lang="en-US" sz="4000" dirty="0">
              <a:latin typeface="Cs Eyfs Font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8C0E4-BF01-46F0-8359-98B1198BE4BE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0BD4F8-2C88-4965-92AD-8E8703B9B3BE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Split the compound nouns below to create two words.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48642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86EB4D-8884-459C-A453-DEB438D3B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FF66C-E7B2-404D-B907-EC1E307FAE89}"/>
              </a:ext>
            </a:extLst>
          </p:cNvPr>
          <p:cNvSpPr txBox="1"/>
          <p:nvPr/>
        </p:nvSpPr>
        <p:spPr>
          <a:xfrm>
            <a:off x="1537150" y="2686017"/>
            <a:ext cx="9117701" cy="10895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Let’s start with a question about recognising common nouns and proper nouns, which is linked to the new learning later in this lesson.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383889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3A49D4E-031B-4C53-9F86-959D6B57C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B46FE2-E8D8-4432-B77E-3B4034728C4F}"/>
              </a:ext>
            </a:extLst>
          </p:cNvPr>
          <p:cNvSpPr/>
          <p:nvPr/>
        </p:nvSpPr>
        <p:spPr>
          <a:xfrm>
            <a:off x="3916981" y="1598992"/>
            <a:ext cx="1800000" cy="824400"/>
          </a:xfrm>
          <a:prstGeom prst="roundRect">
            <a:avLst/>
          </a:prstGeom>
          <a:noFill/>
          <a:ln w="19050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grand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3D5594-83D1-4728-95B4-69C12074F1CE}"/>
              </a:ext>
            </a:extLst>
          </p:cNvPr>
          <p:cNvSpPr/>
          <p:nvPr/>
        </p:nvSpPr>
        <p:spPr>
          <a:xfrm>
            <a:off x="5998770" y="1614257"/>
            <a:ext cx="1800000" cy="824400"/>
          </a:xfrm>
          <a:prstGeom prst="roundRect">
            <a:avLst/>
          </a:prstGeom>
          <a:noFill/>
          <a:ln w="19050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mother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FFCCE2-7A08-4CAF-AFF2-4EBBD976C512}"/>
              </a:ext>
            </a:extLst>
          </p:cNvPr>
          <p:cNvSpPr/>
          <p:nvPr/>
        </p:nvSpPr>
        <p:spPr>
          <a:xfrm>
            <a:off x="3916981" y="2858026"/>
            <a:ext cx="1800000" cy="824400"/>
          </a:xfrm>
          <a:prstGeom prst="roundRect">
            <a:avLst/>
          </a:prstGeom>
          <a:noFill/>
          <a:ln w="19050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to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97077D5-7DA3-4825-A63F-2A61AC89CB81}"/>
              </a:ext>
            </a:extLst>
          </p:cNvPr>
          <p:cNvSpPr/>
          <p:nvPr/>
        </p:nvSpPr>
        <p:spPr>
          <a:xfrm>
            <a:off x="5998770" y="2858026"/>
            <a:ext cx="1800000" cy="824400"/>
          </a:xfrm>
          <a:prstGeom prst="roundRect">
            <a:avLst/>
          </a:prstGeom>
          <a:noFill/>
          <a:ln w="19050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day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4839181-A621-483C-B147-55D0FD197AF0}"/>
              </a:ext>
            </a:extLst>
          </p:cNvPr>
          <p:cNvSpPr/>
          <p:nvPr/>
        </p:nvSpPr>
        <p:spPr>
          <a:xfrm>
            <a:off x="3916981" y="4144142"/>
            <a:ext cx="1800000" cy="824400"/>
          </a:xfrm>
          <a:prstGeom prst="roundRect">
            <a:avLst/>
          </a:prstGeom>
          <a:noFill/>
          <a:ln w="19050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rattle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F41F5F4-0B4C-4B01-82B3-FD9B1629B41E}"/>
              </a:ext>
            </a:extLst>
          </p:cNvPr>
          <p:cNvSpPr/>
          <p:nvPr/>
        </p:nvSpPr>
        <p:spPr>
          <a:xfrm>
            <a:off x="5998770" y="4144142"/>
            <a:ext cx="1800000" cy="824400"/>
          </a:xfrm>
          <a:prstGeom prst="roundRect">
            <a:avLst/>
          </a:prstGeom>
          <a:noFill/>
          <a:ln w="19050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snake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DF94AA-8D65-4AFE-B7EC-773820F47673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8223B-0126-4262-BF57-10A16C4B62D3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Split the compound nouns below to create two words.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957514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E3F52A6-F99E-431D-9767-2E293C8B7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22EAB4-8588-455C-954E-D54AEDB006FD}"/>
              </a:ext>
            </a:extLst>
          </p:cNvPr>
          <p:cNvSpPr txBox="1"/>
          <p:nvPr/>
        </p:nvSpPr>
        <p:spPr>
          <a:xfrm>
            <a:off x="3108775" y="1666875"/>
            <a:ext cx="1669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playing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1651E-512B-49D0-833C-5AF783407FCA}"/>
              </a:ext>
            </a:extLst>
          </p:cNvPr>
          <p:cNvSpPr txBox="1"/>
          <p:nvPr/>
        </p:nvSpPr>
        <p:spPr>
          <a:xfrm>
            <a:off x="7103197" y="1666875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playtime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E978CD-2A7B-49A0-8EDA-B0E25A1CEC99}"/>
              </a:ext>
            </a:extLst>
          </p:cNvPr>
          <p:cNvSpPr txBox="1"/>
          <p:nvPr/>
        </p:nvSpPr>
        <p:spPr>
          <a:xfrm>
            <a:off x="3108775" y="3695700"/>
            <a:ext cx="2452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playground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2A2DE2-4FDC-458E-AC54-C14D4354BB93}"/>
              </a:ext>
            </a:extLst>
          </p:cNvPr>
          <p:cNvSpPr txBox="1"/>
          <p:nvPr/>
        </p:nvSpPr>
        <p:spPr>
          <a:xfrm>
            <a:off x="7103197" y="3695700"/>
            <a:ext cx="1508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played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6A898D-B19C-4680-B088-DA96E9511114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E2A6C8-B8E5-489A-A964-45C368428362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Circle all the compound nouns.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991706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B2DDB82-98CC-48C1-80AE-9898B5474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22EAB4-8588-455C-954E-D54AEDB006FD}"/>
              </a:ext>
            </a:extLst>
          </p:cNvPr>
          <p:cNvSpPr txBox="1"/>
          <p:nvPr/>
        </p:nvSpPr>
        <p:spPr>
          <a:xfrm>
            <a:off x="3108775" y="1666875"/>
            <a:ext cx="1669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playing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1651E-512B-49D0-833C-5AF783407FCA}"/>
              </a:ext>
            </a:extLst>
          </p:cNvPr>
          <p:cNvSpPr txBox="1"/>
          <p:nvPr/>
        </p:nvSpPr>
        <p:spPr>
          <a:xfrm>
            <a:off x="7103197" y="1666875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playtime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E978CD-2A7B-49A0-8EDA-B0E25A1CEC99}"/>
              </a:ext>
            </a:extLst>
          </p:cNvPr>
          <p:cNvSpPr txBox="1"/>
          <p:nvPr/>
        </p:nvSpPr>
        <p:spPr>
          <a:xfrm>
            <a:off x="3108775" y="3695700"/>
            <a:ext cx="2452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playground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2A2DE2-4FDC-458E-AC54-C14D4354BB93}"/>
              </a:ext>
            </a:extLst>
          </p:cNvPr>
          <p:cNvSpPr txBox="1"/>
          <p:nvPr/>
        </p:nvSpPr>
        <p:spPr>
          <a:xfrm>
            <a:off x="7103197" y="3695700"/>
            <a:ext cx="1508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played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CCCA55-96AF-4B19-905D-CEB471E9AA7E}"/>
              </a:ext>
            </a:extLst>
          </p:cNvPr>
          <p:cNvSpPr/>
          <p:nvPr/>
        </p:nvSpPr>
        <p:spPr>
          <a:xfrm>
            <a:off x="6613364" y="1621994"/>
            <a:ext cx="2828925" cy="892898"/>
          </a:xfrm>
          <a:prstGeom prst="ellipse">
            <a:avLst/>
          </a:prstGeom>
          <a:noFill/>
          <a:ln w="19050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CDAE0D-230E-4EB5-8409-8E9F13C6A8C6}"/>
              </a:ext>
            </a:extLst>
          </p:cNvPr>
          <p:cNvSpPr/>
          <p:nvPr/>
        </p:nvSpPr>
        <p:spPr>
          <a:xfrm>
            <a:off x="2887272" y="3676067"/>
            <a:ext cx="2828925" cy="892898"/>
          </a:xfrm>
          <a:prstGeom prst="ellipse">
            <a:avLst/>
          </a:prstGeom>
          <a:noFill/>
          <a:ln w="19050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C28B60-E26E-478C-86E9-27CCBD6D5FAE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B1B878-E0F6-4D7A-B390-B3365EA4D4A9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Circle all the compound nouns.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518821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2DC86C-89CC-4FB7-938B-2BB1ACCA2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D837B417-BC98-4A76-9A71-CA75491AC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505645"/>
              </p:ext>
            </p:extLst>
          </p:nvPr>
        </p:nvGraphicFramePr>
        <p:xfrm>
          <a:off x="2962021" y="1563255"/>
          <a:ext cx="6267958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306097884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459810648"/>
                    </a:ext>
                  </a:extLst>
                </a:gridCol>
                <a:gridCol w="1335958">
                  <a:extLst>
                    <a:ext uri="{9D8B030D-6E8A-4147-A177-3AD203B41FA5}">
                      <a16:colId xmlns:a16="http://schemas.microsoft.com/office/drawing/2014/main" val="171689161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967191462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786983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s Eyfs Font" panose="02000503000000000000" pitchFamily="2" charset="0"/>
                        </a:rPr>
                        <a:t> light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s Eyfs Font" panose="02000503000000000000" pitchFamily="2" charset="0"/>
                        </a:rPr>
                        <a:t>+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s Eyfs Font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s Eyfs Font" panose="02000503000000000000" pitchFamily="2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87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s Eyfs Font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687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87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87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87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5428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800" dirty="0">
                        <a:latin typeface="Cs Eyfs Font" panose="02000503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s Eyfs Font" panose="020005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s Eyfs Font" panose="020005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s Eyfs Font" panose="020005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s Eyfs Font" panose="020005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687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87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5506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s Eyfs Font" panose="02000503000000000000" pitchFamily="2" charset="0"/>
                        </a:rPr>
                        <a:t>basket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s Eyfs Font" panose="02000503000000000000" pitchFamily="2" charset="0"/>
                        </a:rPr>
                        <a:t>+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s Eyfs Font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s Eyfs Font" panose="02000503000000000000" pitchFamily="2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87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s Eyfs Font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687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87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87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87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042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800" dirty="0">
                        <a:latin typeface="Cs Eyfs Font" panose="02000503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s Eyfs Font" panose="020005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s Eyfs Font" panose="020005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s Eyfs Font" panose="020005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s Eyfs Font" panose="020005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687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87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7116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s Eyfs Font" panose="02000503000000000000" pitchFamily="2" charset="0"/>
                        </a:rPr>
                        <a:t>fire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s Eyfs Font" panose="02000503000000000000" pitchFamily="2" charset="0"/>
                        </a:rPr>
                        <a:t>+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s Eyfs Font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s Eyfs Font" panose="02000503000000000000" pitchFamily="2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87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s Eyfs Font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687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87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87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87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321898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CA861BE-0565-4D09-9D1E-C80EFBCBF3EC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4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65C02-7A8D-4616-95FB-6DD4625BE3CB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 another word to the words below to create compound nouns.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139603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F7DC54-0D2B-4000-BEB2-AFA84E63D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D837B417-BC98-4A76-9A71-CA75491AC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312067"/>
              </p:ext>
            </p:extLst>
          </p:nvPr>
        </p:nvGraphicFramePr>
        <p:xfrm>
          <a:off x="2962021" y="1563255"/>
          <a:ext cx="6267958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306097884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459810648"/>
                    </a:ext>
                  </a:extLst>
                </a:gridCol>
                <a:gridCol w="1335958">
                  <a:extLst>
                    <a:ext uri="{9D8B030D-6E8A-4147-A177-3AD203B41FA5}">
                      <a16:colId xmlns:a16="http://schemas.microsoft.com/office/drawing/2014/main" val="171689161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967191462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786983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s Eyfs Font" panose="02000503000000000000" pitchFamily="2" charset="0"/>
                        </a:rPr>
                        <a:t> light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s Eyfs Font" panose="02000503000000000000" pitchFamily="2" charset="0"/>
                        </a:rPr>
                        <a:t>+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rgbClr val="F76756"/>
                          </a:solidFill>
                          <a:latin typeface="Cs Eyfs Font" panose="02000503000000000000" pitchFamily="2" charset="0"/>
                        </a:rPr>
                        <a:t>house</a:t>
                      </a:r>
                    </a:p>
                  </a:txBody>
                  <a:tcPr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s Eyfs Font" panose="02000503000000000000" pitchFamily="2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000" dirty="0">
                          <a:solidFill>
                            <a:srgbClr val="F76756"/>
                          </a:solidFill>
                          <a:latin typeface="Cs Eyfs Font" panose="02000503000000000000" pitchFamily="2" charset="0"/>
                        </a:rPr>
                        <a:t>lighthouse</a:t>
                      </a:r>
                    </a:p>
                  </a:txBody>
                  <a:tcPr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5428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800" dirty="0">
                        <a:latin typeface="Cs Eyfs Font" panose="02000503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s Eyfs Font" panose="020005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Cs Eyfs Font" panose="020005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s Eyfs Font" panose="020005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latin typeface="Cs Eyfs Font" panose="020005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5506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s Eyfs Font" panose="02000503000000000000" pitchFamily="2" charset="0"/>
                        </a:rPr>
                        <a:t>basket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s Eyfs Font" panose="02000503000000000000" pitchFamily="2" charset="0"/>
                        </a:rPr>
                        <a:t>+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rgbClr val="F76756"/>
                          </a:solidFill>
                          <a:latin typeface="Cs Eyfs Font" panose="02000503000000000000" pitchFamily="2" charset="0"/>
                        </a:rPr>
                        <a:t>ball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s Eyfs Font" panose="02000503000000000000" pitchFamily="2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000" dirty="0">
                          <a:solidFill>
                            <a:srgbClr val="F76756"/>
                          </a:solidFill>
                          <a:latin typeface="Cs Eyfs Font" panose="02000503000000000000" pitchFamily="2" charset="0"/>
                        </a:rPr>
                        <a:t>basketball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042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800" dirty="0">
                        <a:latin typeface="Cs Eyfs Font" panose="02000503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s Eyfs Font" panose="020005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Cs Eyfs Font" panose="020005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s Eyfs Font" panose="020005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latin typeface="Cs Eyfs Font" panose="020005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7116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s Eyfs Font" panose="02000503000000000000" pitchFamily="2" charset="0"/>
                        </a:rPr>
                        <a:t>fire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s Eyfs Font" panose="02000503000000000000" pitchFamily="2" charset="0"/>
                        </a:rPr>
                        <a:t>+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rgbClr val="F76756"/>
                          </a:solidFill>
                          <a:latin typeface="Cs Eyfs Font" panose="02000503000000000000" pitchFamily="2" charset="0"/>
                        </a:rPr>
                        <a:t>work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s Eyfs Font" panose="02000503000000000000" pitchFamily="2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000" dirty="0">
                          <a:solidFill>
                            <a:srgbClr val="F76756"/>
                          </a:solidFill>
                          <a:latin typeface="Cs Eyfs Font" panose="02000503000000000000" pitchFamily="2" charset="0"/>
                        </a:rPr>
                        <a:t>firework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321898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5232B39-A26C-4ADE-9716-5C392AFD9B6C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4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2189C-65DE-4A2A-80FC-61DA67858901}"/>
              </a:ext>
            </a:extLst>
          </p:cNvPr>
          <p:cNvSpPr txBox="1"/>
          <p:nvPr/>
        </p:nvSpPr>
        <p:spPr>
          <a:xfrm>
            <a:off x="261938" y="289357"/>
            <a:ext cx="11712575" cy="9787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 another word to the words below to create compound nouns.</a:t>
            </a:r>
            <a:b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Various answers, for example: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754637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E0E4CD-F519-4853-8434-F5666F259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D71290-343D-4B29-AE78-FBA055F13292}"/>
              </a:ext>
            </a:extLst>
          </p:cNvPr>
          <p:cNvSpPr/>
          <p:nvPr/>
        </p:nvSpPr>
        <p:spPr>
          <a:xfrm>
            <a:off x="1174343" y="1260911"/>
            <a:ext cx="9843315" cy="864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house      fly      dragon      keeper      green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6635E4-78D8-48DE-93D4-8676CA952F61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351DC1-8476-40DC-BA0B-BAF044AAE8E2}"/>
              </a:ext>
            </a:extLst>
          </p:cNvPr>
          <p:cNvSpPr txBox="1"/>
          <p:nvPr/>
        </p:nvSpPr>
        <p:spPr>
          <a:xfrm>
            <a:off x="261938" y="289357"/>
            <a:ext cx="11712575" cy="299466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Create a compound noun from the words in the word bank and use it in a sentence.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 to punctuate your sentence.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849134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B8EA1C-4B87-4377-8011-B13B0ECEB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1520CC-EDB7-42D8-8224-6E44D43E6300}"/>
              </a:ext>
            </a:extLst>
          </p:cNvPr>
          <p:cNvSpPr/>
          <p:nvPr/>
        </p:nvSpPr>
        <p:spPr>
          <a:xfrm>
            <a:off x="1174343" y="1260911"/>
            <a:ext cx="9843315" cy="864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house      fly      dragon      keeper      green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26C620-04C2-48F2-80B4-2B8F74AB0EB7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73AABC-DCC2-462E-AEC9-4270EF123001}"/>
              </a:ext>
            </a:extLst>
          </p:cNvPr>
          <p:cNvSpPr txBox="1"/>
          <p:nvPr/>
        </p:nvSpPr>
        <p:spPr>
          <a:xfrm>
            <a:off x="261938" y="289356"/>
            <a:ext cx="11712575" cy="63401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Create a compound noun from the words in the word bank and use it in a sentence.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 to punctuate your sentence.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Various answers that include any of the compound nouns: housekeeper, greenhouse, greenfly, dragonfly. For example: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The dragonfly hovered over the pond.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s Eyfs Font" panose="02000503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953492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1FBDB32-CEDF-4D41-B59A-E12D03921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2CA9342-20A7-47F1-8045-B144CFC47367}"/>
              </a:ext>
            </a:extLst>
          </p:cNvPr>
          <p:cNvSpPr txBox="1">
            <a:spLocks/>
          </p:cNvSpPr>
          <p:nvPr/>
        </p:nvSpPr>
        <p:spPr>
          <a:xfrm>
            <a:off x="261938" y="1142306"/>
            <a:ext cx="11712575" cy="14632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>
              <a:defRPr/>
            </a:pPr>
            <a:r>
              <a:rPr lang="en-GB" sz="4000" b="0" dirty="0">
                <a:latin typeface="Cs Eyfs Font" panose="02000503000000000000" pitchFamily="2" charset="0"/>
              </a:rPr>
              <a:t>I went to the park on my skate board. I had a picnic and played net ball.</a:t>
            </a:r>
          </a:p>
          <a:p>
            <a:pPr defTabSz="514350">
              <a:defRPr/>
            </a:pPr>
            <a:endParaRPr lang="en-GB" sz="4000" b="0" dirty="0">
              <a:latin typeface="Cs Eyfs Font" panose="02000503000000000000" pitchFamily="2" charset="0"/>
            </a:endParaRPr>
          </a:p>
          <a:p>
            <a:pPr defTabSz="514350">
              <a:defRPr/>
            </a:pPr>
            <a:endParaRPr lang="en-US" sz="4000" b="0" dirty="0">
              <a:latin typeface="Cs Eyfs Font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D3B546-B42B-49C2-B8DB-B345467C75ED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80C59-F484-4262-A362-5A52FFA635CA}"/>
              </a:ext>
            </a:extLst>
          </p:cNvPr>
          <p:cNvSpPr txBox="1"/>
          <p:nvPr/>
        </p:nvSpPr>
        <p:spPr>
          <a:xfrm>
            <a:off x="261938" y="289357"/>
            <a:ext cx="11712575" cy="296696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any mistakes in the sentences below.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Rewrite the sentence correctly.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963389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D6F30E7-24B7-4555-805F-0FE876D09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D4BCBD7-74E4-4768-94A1-9D8D9CE151BB}"/>
              </a:ext>
            </a:extLst>
          </p:cNvPr>
          <p:cNvSpPr txBox="1">
            <a:spLocks/>
          </p:cNvSpPr>
          <p:nvPr/>
        </p:nvSpPr>
        <p:spPr>
          <a:xfrm>
            <a:off x="261938" y="3575482"/>
            <a:ext cx="11712575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>
              <a:defRPr/>
            </a:pPr>
            <a:r>
              <a:rPr lang="en-GB" sz="4000" b="0" dirty="0">
                <a:solidFill>
                  <a:srgbClr val="F76756"/>
                </a:solidFill>
                <a:latin typeface="Cs Eyfs Font" panose="02000503000000000000" pitchFamily="2" charset="0"/>
              </a:rPr>
              <a:t>I went to the park on my skateboard. I had a picnic and played netball.</a:t>
            </a:r>
            <a:endParaRPr lang="en-US" sz="4000" b="0" dirty="0">
              <a:solidFill>
                <a:srgbClr val="F76756"/>
              </a:solidFill>
              <a:latin typeface="Cs Eyfs Font" panose="02000503000000000000" pitchFamily="2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4079E19-CEEB-476B-8C7D-75BFB43C359E}"/>
              </a:ext>
            </a:extLst>
          </p:cNvPr>
          <p:cNvSpPr txBox="1">
            <a:spLocks/>
          </p:cNvSpPr>
          <p:nvPr/>
        </p:nvSpPr>
        <p:spPr>
          <a:xfrm>
            <a:off x="261938" y="1142306"/>
            <a:ext cx="11712575" cy="14632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>
              <a:defRPr/>
            </a:pPr>
            <a:r>
              <a:rPr lang="en-GB" sz="4000" b="0" dirty="0">
                <a:latin typeface="Cs Eyfs Font" panose="02000503000000000000" pitchFamily="2" charset="0"/>
              </a:rPr>
              <a:t>I went to the park on my </a:t>
            </a:r>
            <a:r>
              <a:rPr lang="en-GB" sz="4000" b="0" u="sng" dirty="0">
                <a:solidFill>
                  <a:srgbClr val="F76756"/>
                </a:solidFill>
                <a:latin typeface="Cs Eyfs Font" panose="02000503000000000000" pitchFamily="2" charset="0"/>
              </a:rPr>
              <a:t>skate board</a:t>
            </a:r>
            <a:r>
              <a:rPr lang="en-GB" sz="4000" b="0" dirty="0">
                <a:latin typeface="Cs Eyfs Font" panose="02000503000000000000" pitchFamily="2" charset="0"/>
              </a:rPr>
              <a:t>. I had a picnic and played </a:t>
            </a:r>
            <a:r>
              <a:rPr lang="en-GB" sz="4000" b="0" u="sng" dirty="0">
                <a:solidFill>
                  <a:srgbClr val="F76756"/>
                </a:solidFill>
                <a:latin typeface="Cs Eyfs Font" panose="02000503000000000000" pitchFamily="2" charset="0"/>
              </a:rPr>
              <a:t>net ball</a:t>
            </a:r>
            <a:r>
              <a:rPr lang="en-GB" sz="4000" b="0" dirty="0">
                <a:latin typeface="Cs Eyfs Font" panose="02000503000000000000" pitchFamily="2" charset="0"/>
              </a:rPr>
              <a:t>.</a:t>
            </a:r>
          </a:p>
          <a:p>
            <a:pPr defTabSz="514350">
              <a:defRPr/>
            </a:pPr>
            <a:endParaRPr lang="en-GB" sz="4000" b="0" dirty="0">
              <a:latin typeface="Cs Eyfs Font" panose="02000503000000000000" pitchFamily="2" charset="0"/>
            </a:endParaRPr>
          </a:p>
          <a:p>
            <a:pPr defTabSz="514350">
              <a:defRPr/>
            </a:pPr>
            <a:endParaRPr lang="en-US" sz="4000" b="0" dirty="0">
              <a:latin typeface="Cs Eyfs Font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0FDC09-AD4B-400D-928E-7A2C0AFB1684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3352F4-5B7C-405A-A471-0B7F71042089}"/>
              </a:ext>
            </a:extLst>
          </p:cNvPr>
          <p:cNvSpPr txBox="1"/>
          <p:nvPr/>
        </p:nvSpPr>
        <p:spPr>
          <a:xfrm>
            <a:off x="261938" y="289357"/>
            <a:ext cx="11712575" cy="296696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any mistakes in the sentences below.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Rewrite the sentence correctly.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553416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B30C4B8-2CF3-4CB3-B4CB-17CED18C6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4A61A1-12CF-4C04-B683-05F53FB3FDE0}"/>
              </a:ext>
            </a:extLst>
          </p:cNvPr>
          <p:cNvSpPr txBox="1"/>
          <p:nvPr/>
        </p:nvSpPr>
        <p:spPr>
          <a:xfrm>
            <a:off x="261938" y="3655726"/>
            <a:ext cx="4597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she correct? Explain your answer.</a:t>
            </a:r>
          </a:p>
          <a:p>
            <a:endParaRPr lang="en-GB" sz="2000" dirty="0"/>
          </a:p>
        </p:txBody>
      </p:sp>
      <p:sp>
        <p:nvSpPr>
          <p:cNvPr id="10" name="Rounded Rectangular Callout 4">
            <a:extLst>
              <a:ext uri="{FF2B5EF4-FFF2-40B4-BE49-F238E27FC236}">
                <a16:creationId xmlns:a16="http://schemas.microsoft.com/office/drawing/2014/main" id="{6F5452D7-C110-41BB-9FD2-841214A46B60}"/>
              </a:ext>
            </a:extLst>
          </p:cNvPr>
          <p:cNvSpPr/>
          <p:nvPr/>
        </p:nvSpPr>
        <p:spPr>
          <a:xfrm>
            <a:off x="4494160" y="1521603"/>
            <a:ext cx="5010747" cy="1631216"/>
          </a:xfrm>
          <a:prstGeom prst="wedgeRoundRectCallout">
            <a:avLst>
              <a:gd name="adj1" fmla="val -56525"/>
              <a:gd name="adj2" fmla="val 16639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10800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Cs Eyfs Font" panose="02000503000000000000" pitchFamily="2" charset="0"/>
              </a:rPr>
              <a:t>I can make the compound words ‘midnight’, ‘nightmare’ and ‘</a:t>
            </a:r>
            <a:r>
              <a:rPr lang="en-US" sz="3200" dirty="0" err="1">
                <a:solidFill>
                  <a:schemeClr val="tx1"/>
                </a:solidFill>
                <a:latin typeface="Cs Eyfs Font" panose="02000503000000000000" pitchFamily="2" charset="0"/>
              </a:rPr>
              <a:t>lastnight</a:t>
            </a:r>
            <a:r>
              <a:rPr lang="en-US" sz="3200" dirty="0">
                <a:solidFill>
                  <a:schemeClr val="tx1"/>
                </a:solidFill>
                <a:latin typeface="Cs Eyfs Font" panose="02000503000000000000" pitchFamily="2" charset="0"/>
              </a:rPr>
              <a:t>’.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6EF93-C698-48AC-95D7-1F45FCB3183C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78C5A0-D74E-4A43-987B-2B4D68B05CEB}"/>
              </a:ext>
            </a:extLst>
          </p:cNvPr>
          <p:cNvSpPr txBox="1"/>
          <p:nvPr/>
        </p:nvSpPr>
        <p:spPr>
          <a:xfrm>
            <a:off x="261938" y="289357"/>
            <a:ext cx="11712575" cy="12352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Esme is making compound nouns using the word ‘night’.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 says,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38739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76E404-30ED-44F3-8B18-4F0624252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401324-07EE-436F-9B05-710BA888A4E2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any common nouns and circle any proper nouns in the sentence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F557A-932C-43D1-81E0-A8729E9066DB}"/>
              </a:ext>
            </a:extLst>
          </p:cNvPr>
          <p:cNvSpPr txBox="1"/>
          <p:nvPr/>
        </p:nvSpPr>
        <p:spPr>
          <a:xfrm>
            <a:off x="261938" y="2867796"/>
            <a:ext cx="11712575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The guard blew his whistle and then the train to </a:t>
            </a:r>
            <a:b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</a:br>
            <a:b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</a:b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London left the platform.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s Eyfs Font" panose="02000503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688096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6953A0-5254-49B2-B18F-28F0FEEDA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4A61A1-12CF-4C04-B683-05F53FB3FDE0}"/>
              </a:ext>
            </a:extLst>
          </p:cNvPr>
          <p:cNvSpPr txBox="1"/>
          <p:nvPr/>
        </p:nvSpPr>
        <p:spPr>
          <a:xfrm>
            <a:off x="261938" y="3655726"/>
            <a:ext cx="45977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she correct? Explain your answer.</a:t>
            </a:r>
          </a:p>
          <a:p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Esme is incorrect because...</a:t>
            </a:r>
          </a:p>
          <a:p>
            <a:endParaRPr lang="en-GB" sz="2000" dirty="0"/>
          </a:p>
        </p:txBody>
      </p:sp>
      <p:sp>
        <p:nvSpPr>
          <p:cNvPr id="17" name="Rounded Rectangular Callout 4">
            <a:extLst>
              <a:ext uri="{FF2B5EF4-FFF2-40B4-BE49-F238E27FC236}">
                <a16:creationId xmlns:a16="http://schemas.microsoft.com/office/drawing/2014/main" id="{C0085905-9DCB-47DA-A525-508F8FFBAD39}"/>
              </a:ext>
            </a:extLst>
          </p:cNvPr>
          <p:cNvSpPr/>
          <p:nvPr/>
        </p:nvSpPr>
        <p:spPr>
          <a:xfrm>
            <a:off x="4494160" y="1521603"/>
            <a:ext cx="5010747" cy="1631216"/>
          </a:xfrm>
          <a:prstGeom prst="wedgeRoundRectCallout">
            <a:avLst>
              <a:gd name="adj1" fmla="val -56525"/>
              <a:gd name="adj2" fmla="val 16639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10800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Cs Eyfs Font" panose="02000503000000000000" pitchFamily="2" charset="0"/>
              </a:rPr>
              <a:t>I can make the compound words ‘midnight’, ‘nightmare’ and ‘</a:t>
            </a:r>
            <a:r>
              <a:rPr lang="en-US" sz="3200" dirty="0" err="1">
                <a:solidFill>
                  <a:schemeClr val="tx1"/>
                </a:solidFill>
                <a:latin typeface="Cs Eyfs Font" panose="02000503000000000000" pitchFamily="2" charset="0"/>
              </a:rPr>
              <a:t>lastnight</a:t>
            </a:r>
            <a:r>
              <a:rPr lang="en-US" sz="3200" dirty="0">
                <a:solidFill>
                  <a:schemeClr val="tx1"/>
                </a:solidFill>
                <a:latin typeface="Cs Eyfs Font" panose="02000503000000000000" pitchFamily="2" charset="0"/>
              </a:rPr>
              <a:t>’.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CC5387-8BC4-4524-B84A-8CC267533D2C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FDE00-BF6A-470B-83DB-B830D33E1501}"/>
              </a:ext>
            </a:extLst>
          </p:cNvPr>
          <p:cNvSpPr txBox="1"/>
          <p:nvPr/>
        </p:nvSpPr>
        <p:spPr>
          <a:xfrm>
            <a:off x="261938" y="289357"/>
            <a:ext cx="11712575" cy="12352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Esme is making compound nouns using the word ‘night’.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 says,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893958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D55256-B867-4898-9646-6B2D3C0DD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4A61A1-12CF-4C04-B683-05F53FB3FDE0}"/>
              </a:ext>
            </a:extLst>
          </p:cNvPr>
          <p:cNvSpPr txBox="1"/>
          <p:nvPr/>
        </p:nvSpPr>
        <p:spPr>
          <a:xfrm>
            <a:off x="261938" y="3655726"/>
            <a:ext cx="117125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she correct? Explain your answer.</a:t>
            </a:r>
          </a:p>
          <a:p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76756"/>
                </a:solidFill>
                <a:latin typeface="Century Gothic" panose="020B0502020202020204" pitchFamily="34" charset="0"/>
              </a:rPr>
              <a:t>Esme is incorrect because ‘</a:t>
            </a:r>
            <a:r>
              <a:rPr lang="en-GB" sz="2000" b="1" dirty="0" err="1">
                <a:solidFill>
                  <a:srgbClr val="F76756"/>
                </a:solidFill>
                <a:latin typeface="Century Gothic" panose="020B0502020202020204" pitchFamily="34" charset="0"/>
              </a:rPr>
              <a:t>lastnight</a:t>
            </a:r>
            <a:r>
              <a:rPr lang="en-GB" sz="2000" b="1" dirty="0">
                <a:solidFill>
                  <a:srgbClr val="F76756"/>
                </a:solidFill>
                <a:latin typeface="Century Gothic" panose="020B0502020202020204" pitchFamily="34" charset="0"/>
              </a:rPr>
              <a:t>’ is not a compound word. It is two separate words, ‘last’ and ‘night’.</a:t>
            </a:r>
          </a:p>
          <a:p>
            <a:endParaRPr lang="en-GB" sz="2000" dirty="0"/>
          </a:p>
        </p:txBody>
      </p:sp>
      <p:sp>
        <p:nvSpPr>
          <p:cNvPr id="15" name="Rounded Rectangular Callout 4">
            <a:extLst>
              <a:ext uri="{FF2B5EF4-FFF2-40B4-BE49-F238E27FC236}">
                <a16:creationId xmlns:a16="http://schemas.microsoft.com/office/drawing/2014/main" id="{EBFDFABD-6598-43BC-B3F7-5EC45E683582}"/>
              </a:ext>
            </a:extLst>
          </p:cNvPr>
          <p:cNvSpPr/>
          <p:nvPr/>
        </p:nvSpPr>
        <p:spPr>
          <a:xfrm>
            <a:off x="4494160" y="1521603"/>
            <a:ext cx="5010747" cy="1631216"/>
          </a:xfrm>
          <a:prstGeom prst="wedgeRoundRectCallout">
            <a:avLst>
              <a:gd name="adj1" fmla="val -56525"/>
              <a:gd name="adj2" fmla="val 16639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10800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Cs Eyfs Font" panose="02000503000000000000" pitchFamily="2" charset="0"/>
              </a:rPr>
              <a:t>I can make the compound words ‘midnight’, ‘nightmare’ and ‘</a:t>
            </a:r>
            <a:r>
              <a:rPr lang="en-US" sz="3200" dirty="0" err="1">
                <a:solidFill>
                  <a:schemeClr val="tx1"/>
                </a:solidFill>
                <a:latin typeface="Cs Eyfs Font" panose="02000503000000000000" pitchFamily="2" charset="0"/>
              </a:rPr>
              <a:t>lastnight</a:t>
            </a:r>
            <a:r>
              <a:rPr lang="en-US" sz="3200" dirty="0">
                <a:solidFill>
                  <a:schemeClr val="tx1"/>
                </a:solidFill>
                <a:latin typeface="Cs Eyfs Font" panose="02000503000000000000" pitchFamily="2" charset="0"/>
              </a:rPr>
              <a:t>’.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10259-4CEE-45C5-B9E2-C68F7BAF4130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8FB8C7-53F5-42F6-B68E-99213FC8A74D}"/>
              </a:ext>
            </a:extLst>
          </p:cNvPr>
          <p:cNvSpPr txBox="1"/>
          <p:nvPr/>
        </p:nvSpPr>
        <p:spPr>
          <a:xfrm>
            <a:off x="261938" y="289357"/>
            <a:ext cx="11712575" cy="12352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Esme is making compound nouns using the word ‘night’.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 says,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95166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789740-F5F3-4273-847E-3B1908663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4C8248D-65AB-424C-AA6D-682A592D4AD1}"/>
              </a:ext>
            </a:extLst>
          </p:cNvPr>
          <p:cNvSpPr/>
          <p:nvPr/>
        </p:nvSpPr>
        <p:spPr>
          <a:xfrm>
            <a:off x="261938" y="3910420"/>
            <a:ext cx="1557337" cy="762002"/>
          </a:xfrm>
          <a:prstGeom prst="ellipse">
            <a:avLst/>
          </a:prstGeom>
          <a:noFill/>
          <a:ln w="19050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097CD1D-4AFF-43D0-9289-6388AB3949D8}"/>
              </a:ext>
            </a:extLst>
          </p:cNvPr>
          <p:cNvSpPr txBox="1">
            <a:spLocks/>
          </p:cNvSpPr>
          <p:nvPr/>
        </p:nvSpPr>
        <p:spPr>
          <a:xfrm>
            <a:off x="239713" y="4998692"/>
            <a:ext cx="10328138" cy="978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76756"/>
                </a:solidFill>
              </a:rPr>
              <a:t>The common nouns are ‘guard’, ‘whistle’, ‘train’ and ‘platform’. The are the naming words for a person, place or thing. The proper noun is ‘London’. This is the specific name of a place.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616FD4-E4F6-4287-9973-3436D2AEA0BD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any common nouns and circle any proper nouns in the sentence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EF63C5-3617-4F79-9CAC-9D2523108C15}"/>
              </a:ext>
            </a:extLst>
          </p:cNvPr>
          <p:cNvSpPr txBox="1"/>
          <p:nvPr/>
        </p:nvSpPr>
        <p:spPr>
          <a:xfrm>
            <a:off x="261938" y="2867797"/>
            <a:ext cx="11712575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The </a:t>
            </a:r>
            <a:r>
              <a:rPr kumimoji="0" lang="en-GB" sz="4000" b="0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guard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 blew his </a:t>
            </a:r>
            <a:r>
              <a:rPr kumimoji="0" lang="en-GB" sz="4000" b="0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whistle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 and then the </a:t>
            </a:r>
            <a:r>
              <a:rPr kumimoji="0" lang="en-GB" sz="4000" b="0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train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 to </a:t>
            </a:r>
            <a:b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</a:br>
            <a:b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</a:b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London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 left the </a:t>
            </a:r>
            <a:r>
              <a:rPr kumimoji="0" lang="en-GB" sz="4000" b="0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platform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s Eyfs Font" panose="02000503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674425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AF98CC-0E1C-4B9A-8698-79EC9E955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A05AA4-817C-4885-84A6-5F7507393EB7}"/>
              </a:ext>
            </a:extLst>
          </p:cNvPr>
          <p:cNvSpPr txBox="1"/>
          <p:nvPr/>
        </p:nvSpPr>
        <p:spPr>
          <a:xfrm>
            <a:off x="1614467" y="2686017"/>
            <a:ext cx="8963066" cy="7571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Now that we are ready to move on, we can learn about compound nouns.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57348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EA7A5C-092C-4D78-A303-B9F09727E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C95E31-E543-4553-8E56-7D6E12069AA7}"/>
              </a:ext>
            </a:extLst>
          </p:cNvPr>
          <p:cNvSpPr/>
          <p:nvPr/>
        </p:nvSpPr>
        <p:spPr>
          <a:xfrm>
            <a:off x="261938" y="5616895"/>
            <a:ext cx="7782935" cy="78695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3D00D11A-E1A9-44BF-BD46-355053B185BF}"/>
              </a:ext>
            </a:extLst>
          </p:cNvPr>
          <p:cNvSpPr txBox="1">
            <a:spLocks/>
          </p:cNvSpPr>
          <p:nvPr/>
        </p:nvSpPr>
        <p:spPr>
          <a:xfrm>
            <a:off x="4476611" y="3913554"/>
            <a:ext cx="2631420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6FC36C"/>
                </a:solidFill>
              </a:rPr>
              <a:t>tooth</a:t>
            </a:r>
            <a:r>
              <a:rPr lang="en-GB" dirty="0">
                <a:solidFill>
                  <a:srgbClr val="00B2CE"/>
                </a:solidFill>
              </a:rPr>
              <a:t>brush</a:t>
            </a:r>
            <a:r>
              <a:rPr lang="en-GB" dirty="0"/>
              <a:t> 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553DB61C-DD8C-4343-9D82-A548372D00E2}"/>
              </a:ext>
            </a:extLst>
          </p:cNvPr>
          <p:cNvSpPr txBox="1">
            <a:spLocks/>
          </p:cNvSpPr>
          <p:nvPr/>
        </p:nvSpPr>
        <p:spPr>
          <a:xfrm>
            <a:off x="8248909" y="3913554"/>
            <a:ext cx="2631420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6FC36C"/>
                </a:solidFill>
              </a:rPr>
              <a:t>rain</a:t>
            </a:r>
            <a:r>
              <a:rPr lang="en-GB" dirty="0">
                <a:solidFill>
                  <a:srgbClr val="00B2CE"/>
                </a:solidFill>
              </a:rPr>
              <a:t>coat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CEE42F-CD25-4DBE-ADD0-2C66A622D1F7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Compound nouns are made by joining two words together.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12A6A-F2CC-4AFF-BB9A-5CD5A3293AFA}"/>
              </a:ext>
            </a:extLst>
          </p:cNvPr>
          <p:cNvSpPr txBox="1"/>
          <p:nvPr/>
        </p:nvSpPr>
        <p:spPr>
          <a:xfrm>
            <a:off x="1321610" y="3913554"/>
            <a:ext cx="2014123" cy="6631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6FC36C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foot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00B2CE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ball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s Eyfs Font" panose="02000503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79437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C3D49F9-46D7-4D9E-BF5B-317A32455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C95E31-E543-4553-8E56-7D6E12069AA7}"/>
              </a:ext>
            </a:extLst>
          </p:cNvPr>
          <p:cNvSpPr/>
          <p:nvPr/>
        </p:nvSpPr>
        <p:spPr>
          <a:xfrm>
            <a:off x="261938" y="5616895"/>
            <a:ext cx="7782935" cy="78695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3D00D11A-E1A9-44BF-BD46-355053B185BF}"/>
              </a:ext>
            </a:extLst>
          </p:cNvPr>
          <p:cNvSpPr txBox="1">
            <a:spLocks/>
          </p:cNvSpPr>
          <p:nvPr/>
        </p:nvSpPr>
        <p:spPr>
          <a:xfrm>
            <a:off x="4400411" y="3513504"/>
            <a:ext cx="2631420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00B2CE"/>
                </a:solidFill>
              </a:rPr>
              <a:t>burger</a:t>
            </a:r>
            <a:r>
              <a:rPr lang="en-GB" dirty="0"/>
              <a:t> 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553DB61C-DD8C-4343-9D82-A548372D00E2}"/>
              </a:ext>
            </a:extLst>
          </p:cNvPr>
          <p:cNvSpPr txBox="1">
            <a:spLocks/>
          </p:cNvSpPr>
          <p:nvPr/>
        </p:nvSpPr>
        <p:spPr>
          <a:xfrm>
            <a:off x="8172709" y="3513504"/>
            <a:ext cx="2955529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6FC36C"/>
                </a:solidFill>
              </a:rPr>
              <a:t>cheese</a:t>
            </a:r>
            <a:r>
              <a:rPr lang="en-GB" dirty="0">
                <a:solidFill>
                  <a:srgbClr val="00B2CE"/>
                </a:solidFill>
              </a:rPr>
              <a:t>burger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FFC229-9E4F-4F98-9317-AD3633C8BB6D}"/>
              </a:ext>
            </a:extLst>
          </p:cNvPr>
          <p:cNvSpPr txBox="1"/>
          <p:nvPr/>
        </p:nvSpPr>
        <p:spPr>
          <a:xfrm>
            <a:off x="3724522" y="2636453"/>
            <a:ext cx="410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198995-4523-4F82-8257-D1DE4A904608}"/>
              </a:ext>
            </a:extLst>
          </p:cNvPr>
          <p:cNvSpPr txBox="1"/>
          <p:nvPr/>
        </p:nvSpPr>
        <p:spPr>
          <a:xfrm>
            <a:off x="7504716" y="2636453"/>
            <a:ext cx="405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319FD-6C8F-4C70-BC8A-D4DE6E0A5460}"/>
              </a:ext>
            </a:extLst>
          </p:cNvPr>
          <p:cNvSpPr txBox="1"/>
          <p:nvPr/>
        </p:nvSpPr>
        <p:spPr>
          <a:xfrm>
            <a:off x="261938" y="289357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Sometimes, the meaning of the two individual words helps us to understand the meaning of the new compound noun.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97D6E8-0B44-47F5-8D65-FF43E6B45615}"/>
              </a:ext>
            </a:extLst>
          </p:cNvPr>
          <p:cNvSpPr txBox="1"/>
          <p:nvPr/>
        </p:nvSpPr>
        <p:spPr>
          <a:xfrm>
            <a:off x="1245410" y="3513504"/>
            <a:ext cx="2014123" cy="6631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6FC36C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cheese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s Eyfs Font" panose="02000503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27631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2931C2-A0F8-4EC9-ABD6-6BB250935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C95E31-E543-4553-8E56-7D6E12069AA7}"/>
              </a:ext>
            </a:extLst>
          </p:cNvPr>
          <p:cNvSpPr/>
          <p:nvPr/>
        </p:nvSpPr>
        <p:spPr>
          <a:xfrm>
            <a:off x="261938" y="5616895"/>
            <a:ext cx="7782935" cy="78695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3D00D11A-E1A9-44BF-BD46-355053B185BF}"/>
              </a:ext>
            </a:extLst>
          </p:cNvPr>
          <p:cNvSpPr txBox="1">
            <a:spLocks/>
          </p:cNvSpPr>
          <p:nvPr/>
        </p:nvSpPr>
        <p:spPr>
          <a:xfrm>
            <a:off x="3438386" y="3513504"/>
            <a:ext cx="2631420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00B2CE"/>
                </a:solidFill>
              </a:rPr>
              <a:t>fly</a:t>
            </a:r>
            <a:r>
              <a:rPr lang="en-GB" dirty="0"/>
              <a:t> 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553DB61C-DD8C-4343-9D82-A548372D00E2}"/>
              </a:ext>
            </a:extLst>
          </p:cNvPr>
          <p:cNvSpPr txBox="1">
            <a:spLocks/>
          </p:cNvSpPr>
          <p:nvPr/>
        </p:nvSpPr>
        <p:spPr>
          <a:xfrm>
            <a:off x="7009962" y="3513504"/>
            <a:ext cx="2955529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6FC36C"/>
                </a:solidFill>
              </a:rPr>
              <a:t>butter</a:t>
            </a:r>
            <a:r>
              <a:rPr lang="en-GB" dirty="0">
                <a:solidFill>
                  <a:srgbClr val="00B2CE"/>
                </a:solidFill>
              </a:rPr>
              <a:t>fly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FFC229-9E4F-4F98-9317-AD3633C8BB6D}"/>
              </a:ext>
            </a:extLst>
          </p:cNvPr>
          <p:cNvSpPr txBox="1"/>
          <p:nvPr/>
        </p:nvSpPr>
        <p:spPr>
          <a:xfrm>
            <a:off x="2762497" y="2493578"/>
            <a:ext cx="410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198995-4523-4F82-8257-D1DE4A904608}"/>
              </a:ext>
            </a:extLst>
          </p:cNvPr>
          <p:cNvSpPr txBox="1"/>
          <p:nvPr/>
        </p:nvSpPr>
        <p:spPr>
          <a:xfrm>
            <a:off x="6542691" y="2493578"/>
            <a:ext cx="405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s Eyfs Font" panose="02000503000000000000" pitchFamily="2" charset="0"/>
              </a:rPr>
              <a:t>=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75713BE-7B99-4B06-910D-69C4115A3FB6}"/>
              </a:ext>
            </a:extLst>
          </p:cNvPr>
          <p:cNvSpPr/>
          <p:nvPr/>
        </p:nvSpPr>
        <p:spPr>
          <a:xfrm>
            <a:off x="8175991" y="2295676"/>
            <a:ext cx="666750" cy="1148381"/>
          </a:xfrm>
          <a:prstGeom prst="round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23D5090-5BFC-4BD6-9B4C-E4D5BDD96ABF}"/>
              </a:ext>
            </a:extLst>
          </p:cNvPr>
          <p:cNvSpPr/>
          <p:nvPr/>
        </p:nvSpPr>
        <p:spPr>
          <a:xfrm>
            <a:off x="8183554" y="3339567"/>
            <a:ext cx="651625" cy="316592"/>
          </a:xfrm>
          <a:prstGeom prst="ellipse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D6DB10-943C-48E9-811C-DE796B683803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Sometimes, the two words are unrelated.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34ED5C-91F7-4FC7-BDEA-FD1F7BDF1632}"/>
              </a:ext>
            </a:extLst>
          </p:cNvPr>
          <p:cNvSpPr txBox="1"/>
          <p:nvPr/>
        </p:nvSpPr>
        <p:spPr>
          <a:xfrm>
            <a:off x="283385" y="3513504"/>
            <a:ext cx="2014123" cy="6631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6FC36C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butter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s Eyfs Font" panose="02000503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797612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16160"/>
      </a:dk2>
      <a:lt2>
        <a:srgbClr val="F4F4F4"/>
      </a:lt2>
      <a:accent1>
        <a:srgbClr val="F76756"/>
      </a:accent1>
      <a:accent2>
        <a:srgbClr val="00B2CE"/>
      </a:accent2>
      <a:accent3>
        <a:srgbClr val="FFBB00"/>
      </a:accent3>
      <a:accent4>
        <a:srgbClr val="C557A8"/>
      </a:accent4>
      <a:accent5>
        <a:srgbClr val="1D619C"/>
      </a:accent5>
      <a:accent6>
        <a:srgbClr val="F6B1AE"/>
      </a:accent6>
      <a:hlink>
        <a:srgbClr val="6FC36C"/>
      </a:hlink>
      <a:folHlink>
        <a:srgbClr val="5D3B51"/>
      </a:folHlink>
    </a:clrScheme>
    <a:fontScheme name="CSS 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3" ma:contentTypeDescription="Create a new document." ma:contentTypeScope="" ma:versionID="226396999748aedaccaef4cb0e3d9517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920329ea04f01889b6ffc9cde7973b4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153BE7-53CB-4B5B-8EDF-1F3FC6B6D7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D09122-8509-4DC8-8877-1E52BB616108}">
  <ds:schemaRefs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0f0ae0ff-29c4-4766-b250-c1a9bee8d430"/>
    <ds:schemaRef ds:uri="86144f90-c7b6-48d0-aae5-f5e9e48cc3d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ED44E28-AB36-4AF4-A32A-B0BCC0461E7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1257</Words>
  <Application>Microsoft Office PowerPoint</Application>
  <PresentationFormat>Widescreen</PresentationFormat>
  <Paragraphs>304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Cs Eyfs Font</vt:lpstr>
      <vt:lpstr>Calibri</vt:lpstr>
      <vt:lpstr>Century 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Cutting</dc:creator>
  <cp:lastModifiedBy>Nicola Dockerty</cp:lastModifiedBy>
  <cp:revision>134</cp:revision>
  <dcterms:created xsi:type="dcterms:W3CDTF">2021-10-18T12:07:58Z</dcterms:created>
  <dcterms:modified xsi:type="dcterms:W3CDTF">2022-02-08T13:19:49Z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