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92" r:id="rId6"/>
    <p:sldId id="390" r:id="rId7"/>
    <p:sldId id="361" r:id="rId8"/>
    <p:sldId id="410" r:id="rId9"/>
    <p:sldId id="360" r:id="rId10"/>
    <p:sldId id="394" r:id="rId11"/>
    <p:sldId id="395" r:id="rId12"/>
    <p:sldId id="396" r:id="rId13"/>
    <p:sldId id="398" r:id="rId14"/>
    <p:sldId id="399" r:id="rId15"/>
    <p:sldId id="397" r:id="rId16"/>
    <p:sldId id="406" r:id="rId17"/>
    <p:sldId id="314" r:id="rId18"/>
    <p:sldId id="400" r:id="rId19"/>
    <p:sldId id="407" r:id="rId20"/>
    <p:sldId id="408" r:id="rId21"/>
    <p:sldId id="409" r:id="rId22"/>
    <p:sldId id="403" r:id="rId23"/>
    <p:sldId id="405" r:id="rId24"/>
    <p:sldId id="40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4A9F5-2DC4-495E-B1A0-16CB09C87989}" v="22" dt="2019-11-20T17:14:33.562"/>
    <p1510:client id="{D3E8AFA4-7288-45A4-ABC4-1CFDD122FF9D}" v="28" dt="2019-11-20T13:41:01.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p:scale>
          <a:sx n="53" d="100"/>
          <a:sy n="53" d="100"/>
        </p:scale>
        <p:origin x="166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aunders" userId="4acd6fa6-2685-4aaa-85f8-4ec2b6dbf9d1" providerId="ADAL" clId="{6674A9F5-2DC4-495E-B1A0-16CB09C87989}"/>
    <pc:docChg chg="custSel modSld">
      <pc:chgData name="Hannah Saunders" userId="4acd6fa6-2685-4aaa-85f8-4ec2b6dbf9d1" providerId="ADAL" clId="{6674A9F5-2DC4-495E-B1A0-16CB09C87989}" dt="2019-11-20T17:21:22.480" v="194" actId="478"/>
      <pc:docMkLst>
        <pc:docMk/>
      </pc:docMkLst>
      <pc:sldChg chg="modSp">
        <pc:chgData name="Hannah Saunders" userId="4acd6fa6-2685-4aaa-85f8-4ec2b6dbf9d1" providerId="ADAL" clId="{6674A9F5-2DC4-495E-B1A0-16CB09C87989}" dt="2019-11-20T17:04:49.101" v="19" actId="1037"/>
        <pc:sldMkLst>
          <pc:docMk/>
          <pc:sldMk cId="1344685239" sldId="396"/>
        </pc:sldMkLst>
        <pc:spChg chg="mod">
          <ac:chgData name="Hannah Saunders" userId="4acd6fa6-2685-4aaa-85f8-4ec2b6dbf9d1" providerId="ADAL" clId="{6674A9F5-2DC4-495E-B1A0-16CB09C87989}" dt="2019-11-20T17:04:41.923" v="11" actId="1038"/>
          <ac:spMkLst>
            <pc:docMk/>
            <pc:sldMk cId="1344685239" sldId="396"/>
            <ac:spMk id="6" creationId="{A278D46A-C4E0-4534-B176-341DF2104704}"/>
          </ac:spMkLst>
        </pc:spChg>
        <pc:spChg chg="mod">
          <ac:chgData name="Hannah Saunders" userId="4acd6fa6-2685-4aaa-85f8-4ec2b6dbf9d1" providerId="ADAL" clId="{6674A9F5-2DC4-495E-B1A0-16CB09C87989}" dt="2019-11-20T17:04:49.101" v="19" actId="1037"/>
          <ac:spMkLst>
            <pc:docMk/>
            <pc:sldMk cId="1344685239" sldId="396"/>
            <ac:spMk id="7" creationId="{1503E6D0-2B60-40D0-BD95-92940BDBECF9}"/>
          </ac:spMkLst>
        </pc:spChg>
        <pc:spChg chg="mod">
          <ac:chgData name="Hannah Saunders" userId="4acd6fa6-2685-4aaa-85f8-4ec2b6dbf9d1" providerId="ADAL" clId="{6674A9F5-2DC4-495E-B1A0-16CB09C87989}" dt="2019-11-20T17:04:30.633" v="2" actId="207"/>
          <ac:spMkLst>
            <pc:docMk/>
            <pc:sldMk cId="1344685239" sldId="396"/>
            <ac:spMk id="19" creationId="{5252A847-DE45-4FA3-A1F8-EEBEB845FF8E}"/>
          </ac:spMkLst>
        </pc:spChg>
      </pc:sldChg>
      <pc:sldChg chg="modSp">
        <pc:chgData name="Hannah Saunders" userId="4acd6fa6-2685-4aaa-85f8-4ec2b6dbf9d1" providerId="ADAL" clId="{6674A9F5-2DC4-495E-B1A0-16CB09C87989}" dt="2019-11-20T17:05:47.477" v="21" actId="207"/>
        <pc:sldMkLst>
          <pc:docMk/>
          <pc:sldMk cId="3761843273" sldId="399"/>
        </pc:sldMkLst>
        <pc:spChg chg="mod">
          <ac:chgData name="Hannah Saunders" userId="4acd6fa6-2685-4aaa-85f8-4ec2b6dbf9d1" providerId="ADAL" clId="{6674A9F5-2DC4-495E-B1A0-16CB09C87989}" dt="2019-11-20T17:05:47.477" v="21" actId="207"/>
          <ac:spMkLst>
            <pc:docMk/>
            <pc:sldMk cId="3761843273" sldId="399"/>
            <ac:spMk id="19" creationId="{5252A847-DE45-4FA3-A1F8-EEBEB845FF8E}"/>
          </ac:spMkLst>
        </pc:spChg>
      </pc:sldChg>
      <pc:sldChg chg="modSp">
        <pc:chgData name="Hannah Saunders" userId="4acd6fa6-2685-4aaa-85f8-4ec2b6dbf9d1" providerId="ADAL" clId="{6674A9F5-2DC4-495E-B1A0-16CB09C87989}" dt="2019-11-20T17:07:12.160" v="23"/>
        <pc:sldMkLst>
          <pc:docMk/>
          <pc:sldMk cId="2514998035" sldId="400"/>
        </pc:sldMkLst>
        <pc:spChg chg="mod">
          <ac:chgData name="Hannah Saunders" userId="4acd6fa6-2685-4aaa-85f8-4ec2b6dbf9d1" providerId="ADAL" clId="{6674A9F5-2DC4-495E-B1A0-16CB09C87989}" dt="2019-11-20T17:07:12.160" v="23"/>
          <ac:spMkLst>
            <pc:docMk/>
            <pc:sldMk cId="2514998035" sldId="400"/>
            <ac:spMk id="19" creationId="{5252A847-DE45-4FA3-A1F8-EEBEB845FF8E}"/>
          </ac:spMkLst>
        </pc:spChg>
      </pc:sldChg>
      <pc:sldChg chg="addSp delSp modSp">
        <pc:chgData name="Hannah Saunders" userId="4acd6fa6-2685-4aaa-85f8-4ec2b6dbf9d1" providerId="ADAL" clId="{6674A9F5-2DC4-495E-B1A0-16CB09C87989}" dt="2019-11-20T17:10:44.003" v="50"/>
        <pc:sldMkLst>
          <pc:docMk/>
          <pc:sldMk cId="1757438363" sldId="407"/>
        </pc:sldMkLst>
        <pc:spChg chg="add mod">
          <ac:chgData name="Hannah Saunders" userId="4acd6fa6-2685-4aaa-85f8-4ec2b6dbf9d1" providerId="ADAL" clId="{6674A9F5-2DC4-495E-B1A0-16CB09C87989}" dt="2019-11-20T17:10:34.427" v="47" actId="1076"/>
          <ac:spMkLst>
            <pc:docMk/>
            <pc:sldMk cId="1757438363" sldId="407"/>
            <ac:spMk id="2" creationId="{EB03C7D2-13E6-4801-ABF0-09479F5659E5}"/>
          </ac:spMkLst>
        </pc:spChg>
        <pc:spChg chg="add mod">
          <ac:chgData name="Hannah Saunders" userId="4acd6fa6-2685-4aaa-85f8-4ec2b6dbf9d1" providerId="ADAL" clId="{6674A9F5-2DC4-495E-B1A0-16CB09C87989}" dt="2019-11-20T17:10:38.467" v="48" actId="1076"/>
          <ac:spMkLst>
            <pc:docMk/>
            <pc:sldMk cId="1757438363" sldId="407"/>
            <ac:spMk id="13" creationId="{51B70407-8587-47AF-8F9C-CEC5996DB13B}"/>
          </ac:spMkLst>
        </pc:spChg>
        <pc:spChg chg="del mod">
          <ac:chgData name="Hannah Saunders" userId="4acd6fa6-2685-4aaa-85f8-4ec2b6dbf9d1" providerId="ADAL" clId="{6674A9F5-2DC4-495E-B1A0-16CB09C87989}" dt="2019-11-20T17:10:42.487" v="49"/>
          <ac:spMkLst>
            <pc:docMk/>
            <pc:sldMk cId="1757438363" sldId="407"/>
            <ac:spMk id="29" creationId="{BE07A6A3-5764-4B22-B76B-473849A1ABB1}"/>
          </ac:spMkLst>
        </pc:spChg>
        <pc:spChg chg="del mod">
          <ac:chgData name="Hannah Saunders" userId="4acd6fa6-2685-4aaa-85f8-4ec2b6dbf9d1" providerId="ADAL" clId="{6674A9F5-2DC4-495E-B1A0-16CB09C87989}" dt="2019-11-20T17:10:44.003" v="50"/>
          <ac:spMkLst>
            <pc:docMk/>
            <pc:sldMk cId="1757438363" sldId="407"/>
            <ac:spMk id="30" creationId="{98DE3C7A-5DD5-4EF7-AB3B-2FC57D8E8A4B}"/>
          </ac:spMkLst>
        </pc:spChg>
        <pc:picChg chg="del">
          <ac:chgData name="Hannah Saunders" userId="4acd6fa6-2685-4aaa-85f8-4ec2b6dbf9d1" providerId="ADAL" clId="{6674A9F5-2DC4-495E-B1A0-16CB09C87989}" dt="2019-11-20T17:07:21.762" v="24" actId="478"/>
          <ac:picMkLst>
            <pc:docMk/>
            <pc:sldMk cId="1757438363" sldId="407"/>
            <ac:picMk id="11" creationId="{81D8BE4B-B1C2-42CD-B4F0-27EF68FC799B}"/>
          </ac:picMkLst>
        </pc:picChg>
      </pc:sldChg>
      <pc:sldChg chg="addSp delSp modSp">
        <pc:chgData name="Hannah Saunders" userId="4acd6fa6-2685-4aaa-85f8-4ec2b6dbf9d1" providerId="ADAL" clId="{6674A9F5-2DC4-495E-B1A0-16CB09C87989}" dt="2019-11-20T17:14:04.862" v="190" actId="20577"/>
        <pc:sldMkLst>
          <pc:docMk/>
          <pc:sldMk cId="3931243950" sldId="408"/>
        </pc:sldMkLst>
        <pc:spChg chg="del">
          <ac:chgData name="Hannah Saunders" userId="4acd6fa6-2685-4aaa-85f8-4ec2b6dbf9d1" providerId="ADAL" clId="{6674A9F5-2DC4-495E-B1A0-16CB09C87989}" dt="2019-11-20T17:10:54.955" v="51" actId="478"/>
          <ac:spMkLst>
            <pc:docMk/>
            <pc:sldMk cId="3931243950" sldId="408"/>
            <ac:spMk id="11" creationId="{C38E14A1-BF9E-4252-BB9C-2018E40E81C1}"/>
          </ac:spMkLst>
        </pc:spChg>
        <pc:spChg chg="del">
          <ac:chgData name="Hannah Saunders" userId="4acd6fa6-2685-4aaa-85f8-4ec2b6dbf9d1" providerId="ADAL" clId="{6674A9F5-2DC4-495E-B1A0-16CB09C87989}" dt="2019-11-20T17:10:54.955" v="51" actId="478"/>
          <ac:spMkLst>
            <pc:docMk/>
            <pc:sldMk cId="3931243950" sldId="408"/>
            <ac:spMk id="12" creationId="{3A5B978D-4B91-401C-9621-9F8BD2B739B8}"/>
          </ac:spMkLst>
        </pc:spChg>
        <pc:spChg chg="add del">
          <ac:chgData name="Hannah Saunders" userId="4acd6fa6-2685-4aaa-85f8-4ec2b6dbf9d1" providerId="ADAL" clId="{6674A9F5-2DC4-495E-B1A0-16CB09C87989}" dt="2019-11-20T17:11:08.057" v="56"/>
          <ac:spMkLst>
            <pc:docMk/>
            <pc:sldMk cId="3931243950" sldId="408"/>
            <ac:spMk id="13" creationId="{1443C82B-5F2B-4D11-9F09-092686AD98A1}"/>
          </ac:spMkLst>
        </pc:spChg>
        <pc:spChg chg="add del">
          <ac:chgData name="Hannah Saunders" userId="4acd6fa6-2685-4aaa-85f8-4ec2b6dbf9d1" providerId="ADAL" clId="{6674A9F5-2DC4-495E-B1A0-16CB09C87989}" dt="2019-11-20T17:11:08.057" v="56"/>
          <ac:spMkLst>
            <pc:docMk/>
            <pc:sldMk cId="3931243950" sldId="408"/>
            <ac:spMk id="14" creationId="{F2B762D0-5B05-4F62-9AA9-0840634E6D28}"/>
          </ac:spMkLst>
        </pc:spChg>
        <pc:spChg chg="mod">
          <ac:chgData name="Hannah Saunders" userId="4acd6fa6-2685-4aaa-85f8-4ec2b6dbf9d1" providerId="ADAL" clId="{6674A9F5-2DC4-495E-B1A0-16CB09C87989}" dt="2019-11-20T17:14:04.862" v="190" actId="20577"/>
          <ac:spMkLst>
            <pc:docMk/>
            <pc:sldMk cId="3931243950" sldId="408"/>
            <ac:spMk id="26" creationId="{155EA5F0-10B2-416E-9A0A-AA750C1A685D}"/>
          </ac:spMkLst>
        </pc:spChg>
      </pc:sldChg>
      <pc:sldChg chg="addSp delSp modSp">
        <pc:chgData name="Hannah Saunders" userId="4acd6fa6-2685-4aaa-85f8-4ec2b6dbf9d1" providerId="ADAL" clId="{6674A9F5-2DC4-495E-B1A0-16CB09C87989}" dt="2019-11-20T17:21:22.480" v="194" actId="478"/>
        <pc:sldMkLst>
          <pc:docMk/>
          <pc:sldMk cId="399539570" sldId="409"/>
        </pc:sldMkLst>
        <pc:spChg chg="add del">
          <ac:chgData name="Hannah Saunders" userId="4acd6fa6-2685-4aaa-85f8-4ec2b6dbf9d1" providerId="ADAL" clId="{6674A9F5-2DC4-495E-B1A0-16CB09C87989}" dt="2019-11-20T17:11:16.403" v="57" actId="478"/>
          <ac:spMkLst>
            <pc:docMk/>
            <pc:sldMk cId="399539570" sldId="409"/>
            <ac:spMk id="11" creationId="{93439B56-3496-4AFE-91A9-9EAD93E9A545}"/>
          </ac:spMkLst>
        </pc:spChg>
        <pc:spChg chg="add del">
          <ac:chgData name="Hannah Saunders" userId="4acd6fa6-2685-4aaa-85f8-4ec2b6dbf9d1" providerId="ADAL" clId="{6674A9F5-2DC4-495E-B1A0-16CB09C87989}" dt="2019-11-20T17:11:16.403" v="57" actId="478"/>
          <ac:spMkLst>
            <pc:docMk/>
            <pc:sldMk cId="399539570" sldId="409"/>
            <ac:spMk id="12" creationId="{E6E5DBE4-5970-4B4A-9517-B1B4097C7C64}"/>
          </ac:spMkLst>
        </pc:spChg>
        <pc:spChg chg="add">
          <ac:chgData name="Hannah Saunders" userId="4acd6fa6-2685-4aaa-85f8-4ec2b6dbf9d1" providerId="ADAL" clId="{6674A9F5-2DC4-495E-B1A0-16CB09C87989}" dt="2019-11-20T17:11:16.806" v="58"/>
          <ac:spMkLst>
            <pc:docMk/>
            <pc:sldMk cId="399539570" sldId="409"/>
            <ac:spMk id="13" creationId="{CDFCBD33-F6DF-42A9-B872-47F55BFE59B9}"/>
          </ac:spMkLst>
        </pc:spChg>
        <pc:spChg chg="add">
          <ac:chgData name="Hannah Saunders" userId="4acd6fa6-2685-4aaa-85f8-4ec2b6dbf9d1" providerId="ADAL" clId="{6674A9F5-2DC4-495E-B1A0-16CB09C87989}" dt="2019-11-20T17:11:16.806" v="58"/>
          <ac:spMkLst>
            <pc:docMk/>
            <pc:sldMk cId="399539570" sldId="409"/>
            <ac:spMk id="14" creationId="{7BBB2EE6-45FF-43AB-A949-7172160137F4}"/>
          </ac:spMkLst>
        </pc:spChg>
        <pc:spChg chg="mod">
          <ac:chgData name="Hannah Saunders" userId="4acd6fa6-2685-4aaa-85f8-4ec2b6dbf9d1" providerId="ADAL" clId="{6674A9F5-2DC4-495E-B1A0-16CB09C87989}" dt="2019-11-20T17:14:00.604" v="189" actId="20577"/>
          <ac:spMkLst>
            <pc:docMk/>
            <pc:sldMk cId="399539570" sldId="409"/>
            <ac:spMk id="26" creationId="{155EA5F0-10B2-416E-9A0A-AA750C1A685D}"/>
          </ac:spMkLst>
        </pc:spChg>
        <pc:picChg chg="add del mod">
          <ac:chgData name="Hannah Saunders" userId="4acd6fa6-2685-4aaa-85f8-4ec2b6dbf9d1" providerId="ADAL" clId="{6674A9F5-2DC4-495E-B1A0-16CB09C87989}" dt="2019-11-20T17:21:22.480" v="194" actId="478"/>
          <ac:picMkLst>
            <pc:docMk/>
            <pc:sldMk cId="399539570" sldId="409"/>
            <ac:picMk id="2" creationId="{E9FA00AC-CA96-4ED5-A088-7A575B2D45FD}"/>
          </ac:picMkLst>
        </pc:picChg>
        <pc:picChg chg="add del mod">
          <ac:chgData name="Hannah Saunders" userId="4acd6fa6-2685-4aaa-85f8-4ec2b6dbf9d1" providerId="ADAL" clId="{6674A9F5-2DC4-495E-B1A0-16CB09C87989}" dt="2019-11-20T17:21:20.720" v="193" actId="478"/>
          <ac:picMkLst>
            <pc:docMk/>
            <pc:sldMk cId="399539570" sldId="409"/>
            <ac:picMk id="3" creationId="{C3FEF1BE-F817-4A76-90B4-151F053277F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5G5.9"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lassroomsecrets.co.uk/recognising-parenthesis-year-5-parenthesis-free-resource-pac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Spring Block 1 – Parenthesis – Recognising Parenthesis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5: (5G5.9)</a:t>
            </a:r>
            <a:r>
              <a:rPr lang="en-US" sz="1200" b="1" dirty="0">
                <a:latin typeface="Century Gothic" panose="020B0502020202020204" pitchFamily="34" charset="0"/>
              </a:rPr>
              <a:t> </a:t>
            </a:r>
            <a:r>
              <a:rPr lang="en-US" sz="1200" b="1" u="sng" dirty="0">
                <a:latin typeface="Century Gothic" panose="020B0502020202020204" pitchFamily="34" charset="0"/>
                <a:hlinkClick r:id="rId2"/>
              </a:rPr>
              <a:t>Using brackets, dashes or commas to indicate parenthesis</a:t>
            </a:r>
            <a:r>
              <a:rPr lang="en-US" sz="1200" b="1" dirty="0">
                <a:latin typeface="Century Gothic" panose="020B0502020202020204" pitchFamily="34" charset="0"/>
              </a:rPr>
              <a:t>​</a:t>
            </a:r>
          </a:p>
          <a:p>
            <a:pPr fontAlgn="base"/>
            <a:r>
              <a:rPr lang="en-US" sz="1200" b="1" dirty="0">
                <a:solidFill>
                  <a:schemeClr val="tx1"/>
                </a:solidFill>
                <a:latin typeface="Century Gothic" panose="020B0502020202020204" pitchFamily="34" charset="0"/>
              </a:rPr>
              <a:t>Terminology for pupils:​</a:t>
            </a:r>
          </a:p>
          <a:p>
            <a:pPr marL="628650" lvl="1" indent="-171450" fontAlgn="base">
              <a:buFont typeface="Arial" panose="020B0604020202020204" pitchFamily="34" charset="0"/>
              <a:buChar char="•"/>
            </a:pPr>
            <a:r>
              <a:rPr lang="en-US" sz="1200" b="1" dirty="0">
                <a:solidFill>
                  <a:schemeClr val="tx1"/>
                </a:solidFill>
                <a:latin typeface="Century Gothic" panose="020B0502020202020204" pitchFamily="34" charset="0"/>
              </a:rPr>
              <a:t>English Year 5: (5G5.9) </a:t>
            </a:r>
            <a:r>
              <a:rPr lang="en-US" sz="1200" b="1" u="sng" dirty="0">
                <a:latin typeface="Century Gothic" panose="020B0502020202020204" pitchFamily="34" charset="0"/>
                <a:hlinkClick r:id="rId2"/>
              </a:rPr>
              <a:t>parenthesis</a:t>
            </a:r>
            <a:r>
              <a:rPr lang="en-US" sz="1200" b="1" dirty="0">
                <a:latin typeface="Century Gothic" panose="020B0502020202020204" pitchFamily="34" charset="0"/>
              </a:rPr>
              <a:t>​</a:t>
            </a:r>
          </a:p>
          <a:p>
            <a:pPr marL="628650" lvl="1" indent="-171450" fontAlgn="base">
              <a:buFont typeface="Arial" panose="020B0604020202020204" pitchFamily="34" charset="0"/>
              <a:buChar char="•"/>
            </a:pPr>
            <a:r>
              <a:rPr lang="en-US" sz="1200" b="1" dirty="0">
                <a:solidFill>
                  <a:schemeClr val="tx1"/>
                </a:solidFill>
                <a:latin typeface="Century Gothic" panose="020B0502020202020204" pitchFamily="34" charset="0"/>
              </a:rPr>
              <a:t>English Year 5: (5G5.9) </a:t>
            </a:r>
            <a:r>
              <a:rPr lang="en-US" sz="1200" b="1" u="sng" dirty="0">
                <a:latin typeface="Century Gothic" panose="020B0502020202020204" pitchFamily="34" charset="0"/>
                <a:hlinkClick r:id="rId2"/>
              </a:rPr>
              <a:t>bracket</a:t>
            </a:r>
            <a:r>
              <a:rPr lang="en-US" sz="1200" b="1" dirty="0">
                <a:latin typeface="Century Gothic" panose="020B0502020202020204" pitchFamily="34" charset="0"/>
              </a:rPr>
              <a:t>​</a:t>
            </a:r>
          </a:p>
          <a:p>
            <a:pPr marL="628650" lvl="1" indent="-171450" fontAlgn="base">
              <a:buFont typeface="Arial" panose="020B0604020202020204" pitchFamily="34" charset="0"/>
              <a:buChar char="•"/>
            </a:pPr>
            <a:r>
              <a:rPr lang="en-US" sz="1200" b="1" dirty="0">
                <a:solidFill>
                  <a:schemeClr val="tx1"/>
                </a:solidFill>
                <a:latin typeface="Century Gothic" panose="020B0502020202020204" pitchFamily="34" charset="0"/>
              </a:rPr>
              <a:t>English Year 5: (5G5.9) </a:t>
            </a:r>
            <a:r>
              <a:rPr lang="en-US" sz="1200" b="1" u="sng" dirty="0">
                <a:latin typeface="Century Gothic" panose="020B0502020202020204" pitchFamily="34" charset="0"/>
                <a:hlinkClick r:id="rId2"/>
              </a:rPr>
              <a:t>dash</a:t>
            </a:r>
            <a:r>
              <a:rPr lang="en-US" sz="1200" b="1" dirty="0">
                <a:latin typeface="Century Gothic" panose="020B0502020202020204" pitchFamily="34" charset="0"/>
              </a:rPr>
              <a:t>​</a:t>
            </a: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9ACFF928-5504-458F-A470-94D53754FC23}"/>
              </a:ext>
            </a:extLst>
          </p:cNvPr>
          <p:cNvGrpSpPr/>
          <p:nvPr/>
        </p:nvGrpSpPr>
        <p:grpSpPr>
          <a:xfrm>
            <a:off x="71151" y="6454317"/>
            <a:ext cx="1188000" cy="403587"/>
            <a:chOff x="79697" y="6454317"/>
            <a:chExt cx="1188000" cy="403587"/>
          </a:xfrm>
        </p:grpSpPr>
        <p:sp>
          <p:nvSpPr>
            <p:cNvPr id="7" name="TextBox 8">
              <a:extLst>
                <a:ext uri="{FF2B5EF4-FFF2-40B4-BE49-F238E27FC236}">
                  <a16:creationId xmlns:a16="http://schemas.microsoft.com/office/drawing/2014/main" id="{00F54A8F-8C97-4E8B-82F1-A055E14C07EC}"/>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480364E0-F4B4-4FEF-A445-D9C89460A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Underline the parenthesis in the sentence below.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pPr lvl="0" defTabSz="685800"/>
            <a:r>
              <a:rPr lang="en-GB" sz="2400" b="1" dirty="0">
                <a:solidFill>
                  <a:prstClr val="black"/>
                </a:solidFill>
                <a:latin typeface="Century Gothic" panose="020B0502020202020204" pitchFamily="34" charset="0"/>
              </a:rPr>
              <a:t>On my birthday – 1</a:t>
            </a:r>
            <a:r>
              <a:rPr lang="en-GB" sz="2400" b="1" baseline="30000" dirty="0">
                <a:solidFill>
                  <a:prstClr val="black"/>
                </a:solidFill>
                <a:latin typeface="Century Gothic" panose="020B0502020202020204" pitchFamily="34" charset="0"/>
              </a:rPr>
              <a:t>st</a:t>
            </a:r>
            <a:r>
              <a:rPr lang="en-GB" sz="2400" b="1" dirty="0">
                <a:solidFill>
                  <a:prstClr val="black"/>
                </a:solidFill>
                <a:latin typeface="Century Gothic" panose="020B0502020202020204" pitchFamily="34" charset="0"/>
              </a:rPr>
              <a:t> June – the weather is always sunny so we usually go to the park for a picnic.</a:t>
            </a:r>
          </a:p>
        </p:txBody>
      </p:sp>
    </p:spTree>
    <p:extLst>
      <p:ext uri="{BB962C8B-B14F-4D97-AF65-F5344CB8AC3E}">
        <p14:creationId xmlns:p14="http://schemas.microsoft.com/office/powerpoint/2010/main" val="31363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Underline the parenthesis in the sentence below.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pPr lvl="0" defTabSz="685800"/>
            <a:r>
              <a:rPr lang="en-GB" sz="2400" b="1" dirty="0">
                <a:solidFill>
                  <a:schemeClr val="tx1"/>
                </a:solidFill>
                <a:latin typeface="Century Gothic" panose="020B0502020202020204" pitchFamily="34" charset="0"/>
              </a:rPr>
              <a:t>On my birthday </a:t>
            </a:r>
            <a:r>
              <a:rPr lang="en-GB" sz="2400" b="1" u="sng" dirty="0">
                <a:solidFill>
                  <a:srgbClr val="FF0000"/>
                </a:solidFill>
                <a:latin typeface="Century Gothic" panose="020B0502020202020204" pitchFamily="34" charset="0"/>
              </a:rPr>
              <a:t>– 1</a:t>
            </a:r>
            <a:r>
              <a:rPr lang="en-GB" sz="2400" b="1" u="sng" baseline="30000" dirty="0">
                <a:solidFill>
                  <a:srgbClr val="FF0000"/>
                </a:solidFill>
                <a:latin typeface="Century Gothic" panose="020B0502020202020204" pitchFamily="34" charset="0"/>
              </a:rPr>
              <a:t>st</a:t>
            </a:r>
            <a:r>
              <a:rPr lang="en-GB" sz="2400" b="1" u="sng" dirty="0">
                <a:solidFill>
                  <a:srgbClr val="FF0000"/>
                </a:solidFill>
                <a:latin typeface="Century Gothic" panose="020B0502020202020204" pitchFamily="34" charset="0"/>
              </a:rPr>
              <a:t> June – </a:t>
            </a:r>
            <a:r>
              <a:rPr lang="en-GB" sz="2400" b="1" dirty="0">
                <a:solidFill>
                  <a:schemeClr val="tx1"/>
                </a:solidFill>
                <a:latin typeface="Century Gothic" panose="020B0502020202020204" pitchFamily="34" charset="0"/>
              </a:rPr>
              <a:t>the weather is always sunny so we usually go to the park for a picnic.</a:t>
            </a:r>
          </a:p>
        </p:txBody>
      </p:sp>
    </p:spTree>
    <p:extLst>
      <p:ext uri="{BB962C8B-B14F-4D97-AF65-F5344CB8AC3E}">
        <p14:creationId xmlns:p14="http://schemas.microsoft.com/office/powerpoint/2010/main" val="376184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True or false? Commas are used correctly for parenthesis in the sentences below.</a:t>
            </a:r>
          </a:p>
          <a:p>
            <a:pPr lvl="0" defTabSz="685800"/>
            <a:endParaRPr lang="en-GB" sz="2400" b="1" dirty="0">
              <a:solidFill>
                <a:prstClr val="black"/>
              </a:solidFill>
              <a:latin typeface="Century Gothic" panose="020B0502020202020204" pitchFamily="34" charset="0"/>
            </a:endParaRPr>
          </a:p>
          <a:p>
            <a:pPr lvl="0" defTabSz="685800"/>
            <a:endParaRPr lang="en-GB" sz="2400" b="1" dirty="0">
              <a:solidFill>
                <a:prstClr val="black"/>
              </a:solidFill>
              <a:latin typeface="Century Gothic" panose="020B0502020202020204" pitchFamily="34" charset="0"/>
            </a:endParaRPr>
          </a:p>
          <a:p>
            <a:pPr lvl="0" defTabSz="685800"/>
            <a:endParaRPr lang="en-GB" sz="2400" b="1" dirty="0">
              <a:solidFill>
                <a:prstClr val="black"/>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87F7AF0B-8ACF-40A6-B026-BE507DB2C073}"/>
              </a:ext>
            </a:extLst>
          </p:cNvPr>
          <p:cNvGraphicFramePr>
            <a:graphicFrameLocks noGrp="1"/>
          </p:cNvGraphicFramePr>
          <p:nvPr>
            <p:extLst>
              <p:ext uri="{D42A27DB-BD31-4B8C-83A1-F6EECF244321}">
                <p14:modId xmlns:p14="http://schemas.microsoft.com/office/powerpoint/2010/main" val="4271040361"/>
              </p:ext>
            </p:extLst>
          </p:nvPr>
        </p:nvGraphicFramePr>
        <p:xfrm>
          <a:off x="1846846" y="2011680"/>
          <a:ext cx="5450307" cy="3566160"/>
        </p:xfrm>
        <a:graphic>
          <a:graphicData uri="http://schemas.openxmlformats.org/drawingml/2006/table">
            <a:tbl>
              <a:tblPr firstRow="1" bandRow="1">
                <a:tableStyleId>{5C22544A-7EE6-4342-B048-85BDC9FD1C3A}</a:tableStyleId>
              </a:tblPr>
              <a:tblGrid>
                <a:gridCol w="4174439">
                  <a:extLst>
                    <a:ext uri="{9D8B030D-6E8A-4147-A177-3AD203B41FA5}">
                      <a16:colId xmlns:a16="http://schemas.microsoft.com/office/drawing/2014/main" val="635150585"/>
                    </a:ext>
                  </a:extLst>
                </a:gridCol>
                <a:gridCol w="637934">
                  <a:extLst>
                    <a:ext uri="{9D8B030D-6E8A-4147-A177-3AD203B41FA5}">
                      <a16:colId xmlns:a16="http://schemas.microsoft.com/office/drawing/2014/main" val="386039694"/>
                    </a:ext>
                  </a:extLst>
                </a:gridCol>
                <a:gridCol w="637934">
                  <a:extLst>
                    <a:ext uri="{9D8B030D-6E8A-4147-A177-3AD203B41FA5}">
                      <a16:colId xmlns:a16="http://schemas.microsoft.com/office/drawing/2014/main" val="1371539614"/>
                    </a:ext>
                  </a:extLst>
                </a:gridCol>
              </a:tblGrid>
              <a:tr h="370840">
                <a:tc>
                  <a:txBody>
                    <a:bodyPr/>
                    <a:lstStyle/>
                    <a:p>
                      <a:endParaRPr lang="en-GB" sz="2400" b="1"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6329577"/>
                  </a:ext>
                </a:extLst>
              </a:tr>
              <a:tr h="370840">
                <a:tc>
                  <a:txBody>
                    <a:bodyPr/>
                    <a:lstStyle/>
                    <a:p>
                      <a:r>
                        <a:rPr lang="en-GB" sz="2400" b="1" dirty="0">
                          <a:solidFill>
                            <a:schemeClr val="tx1"/>
                          </a:solidFill>
                          <a:latin typeface="Century Gothic" panose="020B0502020202020204" pitchFamily="34" charset="0"/>
                        </a:rPr>
                        <a:t>A. Although it was still dark, I went to the shop to buy some milk and bread for our breakfast.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670578"/>
                  </a:ext>
                </a:extLst>
              </a:tr>
              <a:tr h="370840">
                <a:tc>
                  <a:txBody>
                    <a:bodyPr/>
                    <a:lstStyle/>
                    <a:p>
                      <a:r>
                        <a:rPr lang="en-GB" sz="2400" b="1" dirty="0">
                          <a:solidFill>
                            <a:schemeClr val="tx1"/>
                          </a:solidFill>
                          <a:latin typeface="Century Gothic" panose="020B0502020202020204" pitchFamily="34" charset="0"/>
                        </a:rPr>
                        <a:t>B. My mum, who needed milk and bread, asked me to go to the shop because I was going to town anyway.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71841"/>
                  </a:ext>
                </a:extLst>
              </a:tr>
            </a:tbl>
          </a:graphicData>
        </a:graphic>
      </p:graphicFrame>
    </p:spTree>
    <p:extLst>
      <p:ext uri="{BB962C8B-B14F-4D97-AF65-F5344CB8AC3E}">
        <p14:creationId xmlns:p14="http://schemas.microsoft.com/office/powerpoint/2010/main" val="251389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True or false? Commas are used correctly for parenthesis in the sentences below.</a:t>
            </a:r>
          </a:p>
          <a:p>
            <a:pPr lvl="0" defTabSz="685800"/>
            <a:endParaRPr lang="en-GB" sz="2400" b="1" dirty="0">
              <a:solidFill>
                <a:prstClr val="black"/>
              </a:solidFill>
              <a:latin typeface="Century Gothic" panose="020B0502020202020204" pitchFamily="34" charset="0"/>
            </a:endParaRPr>
          </a:p>
          <a:p>
            <a:pPr lvl="0" defTabSz="685800"/>
            <a:endParaRPr lang="en-GB" sz="2400" b="1" dirty="0">
              <a:solidFill>
                <a:prstClr val="black"/>
              </a:solidFill>
              <a:latin typeface="Century Gothic" panose="020B0502020202020204" pitchFamily="34" charset="0"/>
            </a:endParaRPr>
          </a:p>
          <a:p>
            <a:pPr lvl="0" defTabSz="685800"/>
            <a:endParaRPr lang="en-GB" sz="2400" b="1" dirty="0">
              <a:solidFill>
                <a:prstClr val="black"/>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87F7AF0B-8ACF-40A6-B026-BE507DB2C073}"/>
              </a:ext>
            </a:extLst>
          </p:cNvPr>
          <p:cNvGraphicFramePr>
            <a:graphicFrameLocks noGrp="1"/>
          </p:cNvGraphicFramePr>
          <p:nvPr>
            <p:extLst>
              <p:ext uri="{D42A27DB-BD31-4B8C-83A1-F6EECF244321}">
                <p14:modId xmlns:p14="http://schemas.microsoft.com/office/powerpoint/2010/main" val="2509756816"/>
              </p:ext>
            </p:extLst>
          </p:nvPr>
        </p:nvGraphicFramePr>
        <p:xfrm>
          <a:off x="1846846" y="2011680"/>
          <a:ext cx="5450307" cy="3566160"/>
        </p:xfrm>
        <a:graphic>
          <a:graphicData uri="http://schemas.openxmlformats.org/drawingml/2006/table">
            <a:tbl>
              <a:tblPr firstRow="1" bandRow="1">
                <a:tableStyleId>{5C22544A-7EE6-4342-B048-85BDC9FD1C3A}</a:tableStyleId>
              </a:tblPr>
              <a:tblGrid>
                <a:gridCol w="4174439">
                  <a:extLst>
                    <a:ext uri="{9D8B030D-6E8A-4147-A177-3AD203B41FA5}">
                      <a16:colId xmlns:a16="http://schemas.microsoft.com/office/drawing/2014/main" val="635150585"/>
                    </a:ext>
                  </a:extLst>
                </a:gridCol>
                <a:gridCol w="637934">
                  <a:extLst>
                    <a:ext uri="{9D8B030D-6E8A-4147-A177-3AD203B41FA5}">
                      <a16:colId xmlns:a16="http://schemas.microsoft.com/office/drawing/2014/main" val="386039694"/>
                    </a:ext>
                  </a:extLst>
                </a:gridCol>
                <a:gridCol w="637934">
                  <a:extLst>
                    <a:ext uri="{9D8B030D-6E8A-4147-A177-3AD203B41FA5}">
                      <a16:colId xmlns:a16="http://schemas.microsoft.com/office/drawing/2014/main" val="1371539614"/>
                    </a:ext>
                  </a:extLst>
                </a:gridCol>
              </a:tblGrid>
              <a:tr h="370840">
                <a:tc>
                  <a:txBody>
                    <a:bodyPr/>
                    <a:lstStyle/>
                    <a:p>
                      <a:endParaRPr lang="en-GB" sz="2400" b="1" dirty="0">
                        <a:solidFill>
                          <a:schemeClr val="tx1"/>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6329577"/>
                  </a:ext>
                </a:extLst>
              </a:tr>
              <a:tr h="370840">
                <a:tc>
                  <a:txBody>
                    <a:bodyPr/>
                    <a:lstStyle/>
                    <a:p>
                      <a:r>
                        <a:rPr lang="en-GB" sz="2400" b="1" dirty="0">
                          <a:solidFill>
                            <a:schemeClr val="tx1"/>
                          </a:solidFill>
                          <a:latin typeface="Century Gothic" panose="020B0502020202020204" pitchFamily="34" charset="0"/>
                        </a:rPr>
                        <a:t>A. Although it was still dark, I went to the shop to buy some milk and bread for our breakfast.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sym typeface="Wingdings" panose="05000000000000000000" pitchFamily="2" charset="2"/>
                        </a:rPr>
                        <a:t></a:t>
                      </a: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670578"/>
                  </a:ext>
                </a:extLst>
              </a:tr>
              <a:tr h="370840">
                <a:tc>
                  <a:txBody>
                    <a:bodyPr/>
                    <a:lstStyle/>
                    <a:p>
                      <a:r>
                        <a:rPr lang="en-GB" sz="2400" b="1" dirty="0">
                          <a:solidFill>
                            <a:schemeClr val="tx1"/>
                          </a:solidFill>
                          <a:latin typeface="Century Gothic" panose="020B0502020202020204" pitchFamily="34" charset="0"/>
                        </a:rPr>
                        <a:t>B. My mum, who needed milk and bread, asked me to go to the shop because I was going to town anyway.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sym typeface="Wingdings" panose="05000000000000000000" pitchFamily="2" charset="2"/>
                        </a:rPr>
                        <a:t></a:t>
                      </a: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71841"/>
                  </a:ext>
                </a:extLst>
              </a:tr>
            </a:tbl>
          </a:graphicData>
        </a:graphic>
      </p:graphicFrame>
    </p:spTree>
    <p:extLst>
      <p:ext uri="{BB962C8B-B14F-4D97-AF65-F5344CB8AC3E}">
        <p14:creationId xmlns:p14="http://schemas.microsoft.com/office/powerpoint/2010/main" val="282585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Which of the following sentences use correct punctuation to show parenthesis? </a:t>
            </a:r>
          </a:p>
          <a:p>
            <a:pPr lvl="0"/>
            <a:endParaRPr lang="en-GB" b="1" dirty="0">
              <a:solidFill>
                <a:schemeClr val="tx1"/>
              </a:solidFill>
              <a:latin typeface="Century Gothic" panose="020B0502020202020204" pitchFamily="34" charset="0"/>
            </a:endParaRPr>
          </a:p>
          <a:p>
            <a:pPr lvl="0"/>
            <a:r>
              <a:rPr lang="en-GB" sz="2400" b="1" dirty="0">
                <a:solidFill>
                  <a:schemeClr val="tx1"/>
                </a:solidFill>
                <a:latin typeface="Century Gothic" panose="020B0502020202020204" pitchFamily="34" charset="0"/>
              </a:rPr>
              <a:t>A. There are three bookshelves at the back of our classroom and they are used for our home-school reading books.  </a:t>
            </a:r>
          </a:p>
          <a:p>
            <a:pPr lvl="0"/>
            <a:endParaRPr lang="en-GB" sz="2400" b="1" dirty="0">
              <a:solidFill>
                <a:schemeClr val="tx1"/>
              </a:solidFill>
              <a:latin typeface="Century Gothic" panose="020B0502020202020204" pitchFamily="34" charset="0"/>
            </a:endParaRPr>
          </a:p>
          <a:p>
            <a:pPr lvl="0"/>
            <a:r>
              <a:rPr lang="en-GB" sz="2400" b="1" dirty="0">
                <a:solidFill>
                  <a:schemeClr val="tx1"/>
                </a:solidFill>
                <a:latin typeface="Century Gothic" panose="020B0502020202020204" pitchFamily="34" charset="0"/>
              </a:rPr>
              <a:t>B. There are three large bookshelves at the back of our classroom for us to take home to read – mystery books are our favourites.</a:t>
            </a:r>
          </a:p>
          <a:p>
            <a:pPr lvl="0"/>
            <a:endParaRPr lang="en-GB" sz="2400" b="1" dirty="0">
              <a:solidFill>
                <a:schemeClr val="tx1"/>
              </a:solidFill>
              <a:latin typeface="Century Gothic" panose="020B0502020202020204" pitchFamily="34" charset="0"/>
            </a:endParaRPr>
          </a:p>
          <a:p>
            <a:pPr lvl="0"/>
            <a:r>
              <a:rPr lang="en-GB" sz="2400" b="1" dirty="0">
                <a:solidFill>
                  <a:schemeClr val="tx1"/>
                </a:solidFill>
                <a:latin typeface="Century Gothic" panose="020B0502020202020204" pitchFamily="34" charset="0"/>
              </a:rPr>
              <a:t>C. The bookshelves (which are at the back of the classroom) are full of books since we all love reading. </a:t>
            </a: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Which of the following sentences use correct punctuation to show parenthesis? </a:t>
            </a:r>
          </a:p>
          <a:p>
            <a:pPr lvl="0"/>
            <a:endParaRPr lang="en-GB" b="1" dirty="0">
              <a:solidFill>
                <a:schemeClr val="tx1"/>
              </a:solidFill>
              <a:latin typeface="Century Gothic" panose="020B0502020202020204" pitchFamily="34" charset="0"/>
            </a:endParaRPr>
          </a:p>
          <a:p>
            <a:pPr lvl="0"/>
            <a:r>
              <a:rPr lang="en-GB" sz="2400" b="1" dirty="0">
                <a:solidFill>
                  <a:schemeClr val="tx1"/>
                </a:solidFill>
                <a:latin typeface="Century Gothic" panose="020B0502020202020204" pitchFamily="34" charset="0"/>
              </a:rPr>
              <a:t>A. There are three bookshelves at the back of our classroom and they are used for our home-school reading books.  </a:t>
            </a:r>
          </a:p>
          <a:p>
            <a:pPr lvl="0"/>
            <a:endParaRPr lang="en-GB" sz="2400" b="1" dirty="0">
              <a:solidFill>
                <a:schemeClr val="tx1"/>
              </a:solidFill>
              <a:latin typeface="Century Gothic" panose="020B0502020202020204" pitchFamily="34" charset="0"/>
            </a:endParaRPr>
          </a:p>
          <a:p>
            <a:pPr lvl="0"/>
            <a:r>
              <a:rPr lang="en-GB" sz="2400" b="1" dirty="0">
                <a:solidFill>
                  <a:srgbClr val="FF0000"/>
                </a:solidFill>
                <a:latin typeface="Century Gothic" panose="020B0502020202020204" pitchFamily="34" charset="0"/>
              </a:rPr>
              <a:t>B. There are three large bookshelves at the back of our classroom for us to take home to read – mystery books are our favourites.</a:t>
            </a:r>
          </a:p>
          <a:p>
            <a:pPr lvl="0"/>
            <a:endParaRPr lang="en-GB" sz="2400" b="1" dirty="0">
              <a:solidFill>
                <a:srgbClr val="FF0000"/>
              </a:solidFill>
              <a:latin typeface="Century Gothic" panose="020B0502020202020204" pitchFamily="34" charset="0"/>
            </a:endParaRPr>
          </a:p>
          <a:p>
            <a:pPr lvl="0"/>
            <a:r>
              <a:rPr lang="en-GB" sz="2400" b="1" dirty="0">
                <a:solidFill>
                  <a:srgbClr val="FF0000"/>
                </a:solidFill>
                <a:latin typeface="Century Gothic" panose="020B0502020202020204" pitchFamily="34" charset="0"/>
              </a:rPr>
              <a:t>C. The bookshelves (which are at the back of the classroom) are full of books since we all love reading. </a:t>
            </a:r>
          </a:p>
          <a:p>
            <a:pPr lvl="0"/>
            <a:endParaRPr lang="en-GB" sz="2400" b="1" dirty="0">
              <a:solidFill>
                <a:srgbClr val="FF0000"/>
              </a:solidFill>
              <a:latin typeface="Century Gothic" panose="020B0502020202020204" pitchFamily="34" charset="0"/>
            </a:endParaRPr>
          </a:p>
          <a:p>
            <a:pPr lvl="0"/>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51499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5" name="Picture 24">
            <a:extLst>
              <a:ext uri="{FF2B5EF4-FFF2-40B4-BE49-F238E27FC236}">
                <a16:creationId xmlns:a16="http://schemas.microsoft.com/office/drawing/2014/main" id="{08A564C8-91E5-4213-A30B-7483C1960153}"/>
              </a:ext>
            </a:extLst>
          </p:cNvPr>
          <p:cNvPicPr>
            <a:picLocks noChangeAspect="1"/>
          </p:cNvPicPr>
          <p:nvPr/>
        </p:nvPicPr>
        <p:blipFill>
          <a:blip r:embed="rId3"/>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155EA5F0-10B2-416E-9A0A-AA750C1A68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Sinead and Josh are using dashes to show parenthesis. Who has used punctuation correctly? Explain how you know. </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27" name="Rectangle 26">
            <a:extLst>
              <a:ext uri="{FF2B5EF4-FFF2-40B4-BE49-F238E27FC236}">
                <a16:creationId xmlns:a16="http://schemas.microsoft.com/office/drawing/2014/main" id="{2DC60DBF-D30B-45FF-9102-7D3351EB3D73}"/>
              </a:ext>
            </a:extLst>
          </p:cNvPr>
          <p:cNvSpPr/>
          <p:nvPr/>
        </p:nvSpPr>
        <p:spPr>
          <a:xfrm>
            <a:off x="888750" y="4441870"/>
            <a:ext cx="848309" cy="461665"/>
          </a:xfrm>
          <a:prstGeom prst="rect">
            <a:avLst/>
          </a:prstGeom>
        </p:spPr>
        <p:txBody>
          <a:bodyPr wrap="none">
            <a:spAutoFit/>
          </a:bodyPr>
          <a:lstStyle/>
          <a:p>
            <a:r>
              <a:rPr lang="en-GB" sz="2400" b="1" dirty="0">
                <a:solidFill>
                  <a:prstClr val="black"/>
                </a:solidFill>
                <a:latin typeface="Century Gothic" panose="020B0502020202020204" pitchFamily="34" charset="0"/>
              </a:rPr>
              <a:t>Josh</a:t>
            </a:r>
            <a:endParaRPr lang="en-GB" sz="2400" dirty="0"/>
          </a:p>
        </p:txBody>
      </p:sp>
      <p:sp>
        <p:nvSpPr>
          <p:cNvPr id="28" name="Rectangle 27">
            <a:extLst>
              <a:ext uri="{FF2B5EF4-FFF2-40B4-BE49-F238E27FC236}">
                <a16:creationId xmlns:a16="http://schemas.microsoft.com/office/drawing/2014/main" id="{774421E9-DF6A-43DF-945F-F1693930FA35}"/>
              </a:ext>
            </a:extLst>
          </p:cNvPr>
          <p:cNvSpPr/>
          <p:nvPr/>
        </p:nvSpPr>
        <p:spPr>
          <a:xfrm>
            <a:off x="709213" y="2775880"/>
            <a:ext cx="1207382" cy="461665"/>
          </a:xfrm>
          <a:prstGeom prst="rect">
            <a:avLst/>
          </a:prstGeom>
        </p:spPr>
        <p:txBody>
          <a:bodyPr wrap="none">
            <a:spAutoFit/>
          </a:bodyPr>
          <a:lstStyle/>
          <a:p>
            <a:r>
              <a:rPr lang="en-GB" sz="2400" b="1" dirty="0">
                <a:solidFill>
                  <a:prstClr val="black"/>
                </a:solidFill>
                <a:latin typeface="Century Gothic" panose="020B0502020202020204" pitchFamily="34" charset="0"/>
              </a:rPr>
              <a:t>Sinead</a:t>
            </a:r>
            <a:endParaRPr lang="en-GB" sz="2400" dirty="0"/>
          </a:p>
        </p:txBody>
      </p:sp>
      <p:sp>
        <p:nvSpPr>
          <p:cNvPr id="2" name="Rectangle: Rounded Corners 1">
            <a:extLst>
              <a:ext uri="{FF2B5EF4-FFF2-40B4-BE49-F238E27FC236}">
                <a16:creationId xmlns:a16="http://schemas.microsoft.com/office/drawing/2014/main" id="{EB03C7D2-13E6-4801-ABF0-09479F5659E5}"/>
              </a:ext>
            </a:extLst>
          </p:cNvPr>
          <p:cNvSpPr/>
          <p:nvPr/>
        </p:nvSpPr>
        <p:spPr>
          <a:xfrm>
            <a:off x="2591390" y="1721220"/>
            <a:ext cx="5371200" cy="1224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r>
              <a:rPr lang="en-GB" sz="2000" b="1" dirty="0">
                <a:solidFill>
                  <a:prstClr val="black"/>
                </a:solidFill>
                <a:latin typeface="Century Gothic" panose="020B0502020202020204" pitchFamily="34" charset="0"/>
              </a:rPr>
              <a:t>She set off on her journey and headed towards the Caves of Doom – probably the most dangerous caves in the world!</a:t>
            </a:r>
          </a:p>
        </p:txBody>
      </p:sp>
      <p:sp>
        <p:nvSpPr>
          <p:cNvPr id="13" name="Rectangle: Rounded Corners 12">
            <a:extLst>
              <a:ext uri="{FF2B5EF4-FFF2-40B4-BE49-F238E27FC236}">
                <a16:creationId xmlns:a16="http://schemas.microsoft.com/office/drawing/2014/main" id="{51B70407-8587-47AF-8F9C-CEC5996DB13B}"/>
              </a:ext>
            </a:extLst>
          </p:cNvPr>
          <p:cNvSpPr/>
          <p:nvPr/>
        </p:nvSpPr>
        <p:spPr>
          <a:xfrm>
            <a:off x="2591390" y="3189054"/>
            <a:ext cx="5371200" cy="1224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r>
              <a:rPr lang="en-GB" sz="2000" b="1" dirty="0">
                <a:solidFill>
                  <a:prstClr val="black"/>
                </a:solidFill>
                <a:latin typeface="Century Gothic" panose="020B0502020202020204" pitchFamily="34" charset="0"/>
              </a:rPr>
              <a:t>She set off – on her journey – towards the Caves of Doom which are probably the most dangerous caves in the world.</a:t>
            </a:r>
          </a:p>
        </p:txBody>
      </p:sp>
    </p:spTree>
    <p:extLst>
      <p:ext uri="{BB962C8B-B14F-4D97-AF65-F5344CB8AC3E}">
        <p14:creationId xmlns:p14="http://schemas.microsoft.com/office/powerpoint/2010/main" val="175743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5" name="Picture 24">
            <a:extLst>
              <a:ext uri="{FF2B5EF4-FFF2-40B4-BE49-F238E27FC236}">
                <a16:creationId xmlns:a16="http://schemas.microsoft.com/office/drawing/2014/main" id="{08A564C8-91E5-4213-A30B-7483C1960153}"/>
              </a:ext>
            </a:extLst>
          </p:cNvPr>
          <p:cNvPicPr>
            <a:picLocks noChangeAspect="1"/>
          </p:cNvPicPr>
          <p:nvPr/>
        </p:nvPicPr>
        <p:blipFill>
          <a:blip r:embed="rId3"/>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155EA5F0-10B2-416E-9A0A-AA750C1A68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Sinead and Josh are using dashes to show parenthesis. Who has used punctuation correctly? Explain how you know.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Sinead has used punctuation to show parenthesis correctly because …</a:t>
            </a:r>
          </a:p>
          <a:p>
            <a:pPr lvl="0" algn="ctr"/>
            <a:endParaRPr lang="en-GB" sz="2400" dirty="0">
              <a:solidFill>
                <a:srgbClr val="FF0000"/>
              </a:solidFill>
              <a:latin typeface="SassoonCRInfantMedium" panose="02000603020000020003" pitchFamily="2" charset="0"/>
            </a:endParaRPr>
          </a:p>
        </p:txBody>
      </p:sp>
      <p:sp>
        <p:nvSpPr>
          <p:cNvPr id="27" name="Rectangle 26">
            <a:extLst>
              <a:ext uri="{FF2B5EF4-FFF2-40B4-BE49-F238E27FC236}">
                <a16:creationId xmlns:a16="http://schemas.microsoft.com/office/drawing/2014/main" id="{2DC60DBF-D30B-45FF-9102-7D3351EB3D73}"/>
              </a:ext>
            </a:extLst>
          </p:cNvPr>
          <p:cNvSpPr/>
          <p:nvPr/>
        </p:nvSpPr>
        <p:spPr>
          <a:xfrm>
            <a:off x="888750" y="4441870"/>
            <a:ext cx="848309" cy="461665"/>
          </a:xfrm>
          <a:prstGeom prst="rect">
            <a:avLst/>
          </a:prstGeom>
        </p:spPr>
        <p:txBody>
          <a:bodyPr wrap="none">
            <a:spAutoFit/>
          </a:bodyPr>
          <a:lstStyle/>
          <a:p>
            <a:r>
              <a:rPr lang="en-GB" sz="2400" b="1" dirty="0">
                <a:solidFill>
                  <a:prstClr val="black"/>
                </a:solidFill>
                <a:latin typeface="Century Gothic" panose="020B0502020202020204" pitchFamily="34" charset="0"/>
              </a:rPr>
              <a:t>Josh</a:t>
            </a:r>
            <a:endParaRPr lang="en-GB" sz="2400" dirty="0"/>
          </a:p>
        </p:txBody>
      </p:sp>
      <p:sp>
        <p:nvSpPr>
          <p:cNvPr id="28" name="Rectangle 27">
            <a:extLst>
              <a:ext uri="{FF2B5EF4-FFF2-40B4-BE49-F238E27FC236}">
                <a16:creationId xmlns:a16="http://schemas.microsoft.com/office/drawing/2014/main" id="{774421E9-DF6A-43DF-945F-F1693930FA35}"/>
              </a:ext>
            </a:extLst>
          </p:cNvPr>
          <p:cNvSpPr/>
          <p:nvPr/>
        </p:nvSpPr>
        <p:spPr>
          <a:xfrm>
            <a:off x="709213" y="2775880"/>
            <a:ext cx="1207382" cy="461665"/>
          </a:xfrm>
          <a:prstGeom prst="rect">
            <a:avLst/>
          </a:prstGeom>
        </p:spPr>
        <p:txBody>
          <a:bodyPr wrap="none">
            <a:spAutoFit/>
          </a:bodyPr>
          <a:lstStyle/>
          <a:p>
            <a:r>
              <a:rPr lang="en-GB" sz="2400" b="1" dirty="0">
                <a:solidFill>
                  <a:prstClr val="black"/>
                </a:solidFill>
                <a:latin typeface="Century Gothic" panose="020B0502020202020204" pitchFamily="34" charset="0"/>
              </a:rPr>
              <a:t>Sinead</a:t>
            </a:r>
            <a:endParaRPr lang="en-GB" sz="2400" dirty="0"/>
          </a:p>
        </p:txBody>
      </p:sp>
      <p:sp>
        <p:nvSpPr>
          <p:cNvPr id="13" name="Rectangle: Rounded Corners 12">
            <a:extLst>
              <a:ext uri="{FF2B5EF4-FFF2-40B4-BE49-F238E27FC236}">
                <a16:creationId xmlns:a16="http://schemas.microsoft.com/office/drawing/2014/main" id="{1443C82B-5F2B-4D11-9F09-092686AD98A1}"/>
              </a:ext>
            </a:extLst>
          </p:cNvPr>
          <p:cNvSpPr/>
          <p:nvPr/>
        </p:nvSpPr>
        <p:spPr>
          <a:xfrm>
            <a:off x="2591390" y="1721220"/>
            <a:ext cx="5371200" cy="1224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r>
              <a:rPr lang="en-GB" sz="2000" b="1" dirty="0">
                <a:solidFill>
                  <a:prstClr val="black"/>
                </a:solidFill>
                <a:latin typeface="Century Gothic" panose="020B0502020202020204" pitchFamily="34" charset="0"/>
              </a:rPr>
              <a:t>She set off on her journey and headed towards the Caves of Doom – probably the most dangerous caves in the world!</a:t>
            </a:r>
          </a:p>
        </p:txBody>
      </p:sp>
      <p:sp>
        <p:nvSpPr>
          <p:cNvPr id="14" name="Rectangle: Rounded Corners 13">
            <a:extLst>
              <a:ext uri="{FF2B5EF4-FFF2-40B4-BE49-F238E27FC236}">
                <a16:creationId xmlns:a16="http://schemas.microsoft.com/office/drawing/2014/main" id="{F2B762D0-5B05-4F62-9AA9-0840634E6D28}"/>
              </a:ext>
            </a:extLst>
          </p:cNvPr>
          <p:cNvSpPr/>
          <p:nvPr/>
        </p:nvSpPr>
        <p:spPr>
          <a:xfrm>
            <a:off x="2591390" y="3189054"/>
            <a:ext cx="5371200" cy="1224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r>
              <a:rPr lang="en-GB" sz="2000" b="1" dirty="0">
                <a:solidFill>
                  <a:prstClr val="black"/>
                </a:solidFill>
                <a:latin typeface="Century Gothic" panose="020B0502020202020204" pitchFamily="34" charset="0"/>
              </a:rPr>
              <a:t>She set off – on her journey – towards the Caves of Doom which are probably the most dangerous caves in the world.</a:t>
            </a:r>
          </a:p>
        </p:txBody>
      </p:sp>
    </p:spTree>
    <p:extLst>
      <p:ext uri="{BB962C8B-B14F-4D97-AF65-F5344CB8AC3E}">
        <p14:creationId xmlns:p14="http://schemas.microsoft.com/office/powerpoint/2010/main" val="393124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5" name="Picture 24">
            <a:extLst>
              <a:ext uri="{FF2B5EF4-FFF2-40B4-BE49-F238E27FC236}">
                <a16:creationId xmlns:a16="http://schemas.microsoft.com/office/drawing/2014/main" id="{08A564C8-91E5-4213-A30B-7483C1960153}"/>
              </a:ext>
            </a:extLst>
          </p:cNvPr>
          <p:cNvPicPr>
            <a:picLocks noChangeAspect="1"/>
          </p:cNvPicPr>
          <p:nvPr/>
        </p:nvPicPr>
        <p:blipFill>
          <a:blip r:embed="rId3"/>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155EA5F0-10B2-416E-9A0A-AA750C1A68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Sinead and Josh are using dashes to show parenthesis. Who has used punctuation correctly? Explain how you know.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Sinead has used punctuation to show parenthesis correctly because she has used a single dash to mark the extra information. Josh has used a pair of dashes incorrectly because he has marked information that is needed as part of the main clause.   </a:t>
            </a:r>
          </a:p>
          <a:p>
            <a:pPr lvl="0" algn="ctr"/>
            <a:endParaRPr lang="en-GB" sz="2400" dirty="0">
              <a:solidFill>
                <a:srgbClr val="FF0000"/>
              </a:solidFill>
              <a:latin typeface="SassoonCRInfantMedium" panose="02000603020000020003" pitchFamily="2" charset="0"/>
            </a:endParaRPr>
          </a:p>
        </p:txBody>
      </p:sp>
      <p:sp>
        <p:nvSpPr>
          <p:cNvPr id="27" name="Rectangle 26">
            <a:extLst>
              <a:ext uri="{FF2B5EF4-FFF2-40B4-BE49-F238E27FC236}">
                <a16:creationId xmlns:a16="http://schemas.microsoft.com/office/drawing/2014/main" id="{2DC60DBF-D30B-45FF-9102-7D3351EB3D73}"/>
              </a:ext>
            </a:extLst>
          </p:cNvPr>
          <p:cNvSpPr/>
          <p:nvPr/>
        </p:nvSpPr>
        <p:spPr>
          <a:xfrm>
            <a:off x="888750" y="4441870"/>
            <a:ext cx="848309" cy="461665"/>
          </a:xfrm>
          <a:prstGeom prst="rect">
            <a:avLst/>
          </a:prstGeom>
        </p:spPr>
        <p:txBody>
          <a:bodyPr wrap="none">
            <a:spAutoFit/>
          </a:bodyPr>
          <a:lstStyle/>
          <a:p>
            <a:r>
              <a:rPr lang="en-GB" sz="2400" b="1" dirty="0">
                <a:solidFill>
                  <a:prstClr val="black"/>
                </a:solidFill>
                <a:latin typeface="Century Gothic" panose="020B0502020202020204" pitchFamily="34" charset="0"/>
              </a:rPr>
              <a:t>Josh</a:t>
            </a:r>
            <a:endParaRPr lang="en-GB" sz="2400" dirty="0"/>
          </a:p>
        </p:txBody>
      </p:sp>
      <p:sp>
        <p:nvSpPr>
          <p:cNvPr id="28" name="Rectangle 27">
            <a:extLst>
              <a:ext uri="{FF2B5EF4-FFF2-40B4-BE49-F238E27FC236}">
                <a16:creationId xmlns:a16="http://schemas.microsoft.com/office/drawing/2014/main" id="{774421E9-DF6A-43DF-945F-F1693930FA35}"/>
              </a:ext>
            </a:extLst>
          </p:cNvPr>
          <p:cNvSpPr/>
          <p:nvPr/>
        </p:nvSpPr>
        <p:spPr>
          <a:xfrm>
            <a:off x="709213" y="2775880"/>
            <a:ext cx="1207382" cy="461665"/>
          </a:xfrm>
          <a:prstGeom prst="rect">
            <a:avLst/>
          </a:prstGeom>
        </p:spPr>
        <p:txBody>
          <a:bodyPr wrap="none">
            <a:spAutoFit/>
          </a:bodyPr>
          <a:lstStyle/>
          <a:p>
            <a:r>
              <a:rPr lang="en-GB" sz="2400" b="1" dirty="0">
                <a:solidFill>
                  <a:prstClr val="black"/>
                </a:solidFill>
                <a:latin typeface="Century Gothic" panose="020B0502020202020204" pitchFamily="34" charset="0"/>
              </a:rPr>
              <a:t>Sinead</a:t>
            </a:r>
            <a:endParaRPr lang="en-GB" sz="2400" dirty="0"/>
          </a:p>
        </p:txBody>
      </p:sp>
      <p:sp>
        <p:nvSpPr>
          <p:cNvPr id="13" name="Rectangle: Rounded Corners 12">
            <a:extLst>
              <a:ext uri="{FF2B5EF4-FFF2-40B4-BE49-F238E27FC236}">
                <a16:creationId xmlns:a16="http://schemas.microsoft.com/office/drawing/2014/main" id="{CDFCBD33-F6DF-42A9-B872-47F55BFE59B9}"/>
              </a:ext>
            </a:extLst>
          </p:cNvPr>
          <p:cNvSpPr/>
          <p:nvPr/>
        </p:nvSpPr>
        <p:spPr>
          <a:xfrm>
            <a:off x="2591390" y="1721220"/>
            <a:ext cx="5371200" cy="1224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r>
              <a:rPr lang="en-GB" sz="2000" b="1" dirty="0">
                <a:solidFill>
                  <a:prstClr val="black"/>
                </a:solidFill>
                <a:latin typeface="Century Gothic" panose="020B0502020202020204" pitchFamily="34" charset="0"/>
              </a:rPr>
              <a:t>She set off on her journey and headed towards the Caves of Doom – probably the most dangerous caves in the world!</a:t>
            </a:r>
          </a:p>
        </p:txBody>
      </p:sp>
      <p:sp>
        <p:nvSpPr>
          <p:cNvPr id="14" name="Rectangle: Rounded Corners 13">
            <a:extLst>
              <a:ext uri="{FF2B5EF4-FFF2-40B4-BE49-F238E27FC236}">
                <a16:creationId xmlns:a16="http://schemas.microsoft.com/office/drawing/2014/main" id="{7BBB2EE6-45FF-43AB-A949-7172160137F4}"/>
              </a:ext>
            </a:extLst>
          </p:cNvPr>
          <p:cNvSpPr/>
          <p:nvPr/>
        </p:nvSpPr>
        <p:spPr>
          <a:xfrm>
            <a:off x="2591390" y="3189054"/>
            <a:ext cx="5371200" cy="1224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r>
              <a:rPr lang="en-GB" sz="2000" b="1" dirty="0">
                <a:solidFill>
                  <a:prstClr val="black"/>
                </a:solidFill>
                <a:latin typeface="Century Gothic" panose="020B0502020202020204" pitchFamily="34" charset="0"/>
              </a:rPr>
              <a:t>She set off – on her journey – towards the Caves of Doom which are probably the most dangerous caves in the world.</a:t>
            </a:r>
          </a:p>
        </p:txBody>
      </p:sp>
    </p:spTree>
    <p:extLst>
      <p:ext uri="{BB962C8B-B14F-4D97-AF65-F5344CB8AC3E}">
        <p14:creationId xmlns:p14="http://schemas.microsoft.com/office/powerpoint/2010/main" val="39953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does not use punctuation for parenthesis? Tick one.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 </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id="{B1EB80E9-ACFE-4A25-BBF4-0BA75F514D56}"/>
              </a:ext>
            </a:extLst>
          </p:cNvPr>
          <p:cNvGraphicFramePr>
            <a:graphicFrameLocks noGrp="1"/>
          </p:cNvGraphicFramePr>
          <p:nvPr>
            <p:extLst>
              <p:ext uri="{D42A27DB-BD31-4B8C-83A1-F6EECF244321}">
                <p14:modId xmlns:p14="http://schemas.microsoft.com/office/powerpoint/2010/main" val="225922693"/>
              </p:ext>
            </p:extLst>
          </p:nvPr>
        </p:nvGraphicFramePr>
        <p:xfrm>
          <a:off x="487392" y="1658169"/>
          <a:ext cx="8169216" cy="2265114"/>
        </p:xfrm>
        <a:graphic>
          <a:graphicData uri="http://schemas.openxmlformats.org/drawingml/2006/table">
            <a:tbl>
              <a:tblPr firstRow="1" bandRow="1">
                <a:tableStyleId>{5C22544A-7EE6-4342-B048-85BDC9FD1C3A}</a:tableStyleId>
              </a:tblPr>
              <a:tblGrid>
                <a:gridCol w="7179216">
                  <a:extLst>
                    <a:ext uri="{9D8B030D-6E8A-4147-A177-3AD203B41FA5}">
                      <a16:colId xmlns:a16="http://schemas.microsoft.com/office/drawing/2014/main" val="1570724641"/>
                    </a:ext>
                  </a:extLst>
                </a:gridCol>
                <a:gridCol w="990000">
                  <a:extLst>
                    <a:ext uri="{9D8B030D-6E8A-4147-A177-3AD203B41FA5}">
                      <a16:colId xmlns:a16="http://schemas.microsoft.com/office/drawing/2014/main" val="2809590869"/>
                    </a:ext>
                  </a:extLst>
                </a:gridCol>
              </a:tblGrid>
              <a:tr h="9912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We went to the park yesterday, and then went to the café for our lunch. </a:t>
                      </a:r>
                    </a:p>
                  </a:txBody>
                  <a:tcPr marL="161992" marR="161992" marT="80995" marB="809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61992" marR="161992" marT="80995" marB="8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173022"/>
                  </a:ext>
                </a:extLst>
              </a:tr>
              <a:tr h="283201">
                <a:tc>
                  <a:txBody>
                    <a:bodyPr/>
                    <a:lstStyle/>
                    <a:p>
                      <a:pPr algn="l"/>
                      <a:endParaRPr lang="en-GB" sz="200" dirty="0"/>
                    </a:p>
                    <a:p>
                      <a:pPr algn="l"/>
                      <a:endParaRPr lang="en-GB" sz="200" dirty="0"/>
                    </a:p>
                    <a:p>
                      <a:pPr algn="l"/>
                      <a:endParaRPr lang="en-GB" sz="200" dirty="0"/>
                    </a:p>
                    <a:p>
                      <a:pPr algn="l"/>
                      <a:endParaRPr lang="en-GB" sz="200" dirty="0"/>
                    </a:p>
                  </a:txBody>
                  <a:tcPr marL="161992" marR="161992" marT="80995" marB="809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00" dirty="0"/>
                    </a:p>
                  </a:txBody>
                  <a:tcPr marL="161992" marR="161992" marT="80995" marB="809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9448362"/>
                  </a:ext>
                </a:extLst>
              </a:tr>
              <a:tr h="99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 We went to the park yesterday and also went to the café, where we had lunch. </a:t>
                      </a:r>
                      <a:endPar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61992" marR="161992" marT="80995" marB="809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61992" marR="161992" marT="80995" marB="8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1761582"/>
                  </a:ext>
                </a:extLst>
              </a:tr>
            </a:tbl>
          </a:graphicData>
        </a:graphic>
      </p:graphicFrame>
    </p:spTree>
    <p:extLst>
      <p:ext uri="{BB962C8B-B14F-4D97-AF65-F5344CB8AC3E}">
        <p14:creationId xmlns:p14="http://schemas.microsoft.com/office/powerpoint/2010/main" val="282530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Spring Block 1 – Parenthesis – Recognising Parenthesis</a:t>
            </a:r>
          </a:p>
          <a:p>
            <a:pPr lvl="0" algn="ctr"/>
            <a:endParaRPr lang="en-GB" sz="16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 Notes and Guidance</a:t>
            </a:r>
          </a:p>
          <a:p>
            <a:pPr fontAlgn="base"/>
            <a:endParaRPr lang="en-US" sz="16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This step introduces the term </a:t>
            </a:r>
            <a:r>
              <a:rPr lang="en-US" sz="1200" b="1" i="1" dirty="0">
                <a:solidFill>
                  <a:schemeClr val="tx1"/>
                </a:solidFill>
                <a:latin typeface="Century Gothic" panose="020B0502020202020204" pitchFamily="34" charset="0"/>
              </a:rPr>
              <a:t>parenthesis</a:t>
            </a:r>
            <a:r>
              <a:rPr lang="en-US" sz="1200" b="1" dirty="0">
                <a:solidFill>
                  <a:schemeClr val="tx1"/>
                </a:solidFill>
                <a:latin typeface="Century Gothic" panose="020B0502020202020204" pitchFamily="34" charset="0"/>
              </a:rPr>
              <a:t>. Children may have seen examples of parenthesis within texts already covered in class, but may not know the grammatical term for this.</a:t>
            </a:r>
          </a:p>
          <a:p>
            <a:pPr marL="452438" indent="-285750" fontAlgn="base">
              <a:buFont typeface="Arial" panose="020B0604020202020204" pitchFamily="34" charset="0"/>
              <a:buChar char="•"/>
            </a:pPr>
            <a:r>
              <a:rPr lang="en-US" sz="1200" b="1" i="1" dirty="0">
                <a:solidFill>
                  <a:schemeClr val="tx1"/>
                </a:solidFill>
                <a:latin typeface="Century Gothic" panose="020B0502020202020204" pitchFamily="34" charset="0"/>
              </a:rPr>
              <a:t>Parenthesis</a:t>
            </a:r>
            <a:r>
              <a:rPr lang="en-US" sz="1200" b="1" dirty="0">
                <a:solidFill>
                  <a:schemeClr val="tx1"/>
                </a:solidFill>
                <a:latin typeface="Century Gothic" panose="020B0502020202020204" pitchFamily="34" charset="0"/>
              </a:rPr>
              <a:t> can be demarcated using brackets, dashes or commas and can be positioned mid-sentence or at the end of a sentence as an afterthought. It is used to add non-essential, extra information into a sentence which is otherwise grammatically correct. </a:t>
            </a:r>
            <a:endParaRPr lang="en-US" sz="1200" b="1" i="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Parenthesis which is positioned mid-sentence can be punctuated with a pair of brackets, a pair of dashes or a pair of commas.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Parenthesis which is positioned at the end of a sentence can be punctuated by a pair of brackets, or a single dash or comma.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If brackets are used at the end of a sentence, the punctuation mark to end the sentence must come after the closing bracket.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Examples of parenthesis being used include: Millie – my friend – is coming over for dinner. Jack, who is my </a:t>
            </a:r>
            <a:r>
              <a:rPr lang="en-US" sz="1200" b="1" dirty="0" err="1">
                <a:solidFill>
                  <a:schemeClr val="tx1"/>
                </a:solidFill>
                <a:latin typeface="Century Gothic" panose="020B0502020202020204" pitchFamily="34" charset="0"/>
              </a:rPr>
              <a:t>neighbour</a:t>
            </a:r>
            <a:r>
              <a:rPr lang="en-US" sz="1200" b="1" dirty="0">
                <a:solidFill>
                  <a:schemeClr val="tx1"/>
                </a:solidFill>
                <a:latin typeface="Century Gothic" panose="020B0502020202020204" pitchFamily="34" charset="0"/>
              </a:rPr>
              <a:t>, has a dog. On Tuesday, I will be going to football (unless I get detention). </a:t>
            </a:r>
          </a:p>
          <a:p>
            <a:pPr fontAlgn="base"/>
            <a:endParaRPr lang="en-US" sz="1600" b="1" dirty="0">
              <a:solidFill>
                <a:schemeClr val="tx1"/>
              </a:solidFill>
              <a:latin typeface="Century Gothic" panose="020B0502020202020204" pitchFamily="34" charset="0"/>
            </a:endParaRP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Highlight parenthesis in this sentence.</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What punctuation can be used to demarcate parenthesis?</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Where in the sentence can parenthesis be positioned?</a:t>
            </a:r>
            <a:endParaRPr lang="en-GB"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0437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does not use punctuation for parenthesis? Tick one.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does not use punctuation for parenthesis because … </a:t>
            </a:r>
          </a:p>
          <a:p>
            <a:endParaRPr lang="en-GB" sz="20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id="{B1EB80E9-ACFE-4A25-BBF4-0BA75F514D56}"/>
              </a:ext>
            </a:extLst>
          </p:cNvPr>
          <p:cNvGraphicFramePr>
            <a:graphicFrameLocks noGrp="1"/>
          </p:cNvGraphicFramePr>
          <p:nvPr>
            <p:extLst>
              <p:ext uri="{D42A27DB-BD31-4B8C-83A1-F6EECF244321}">
                <p14:modId xmlns:p14="http://schemas.microsoft.com/office/powerpoint/2010/main" val="110071542"/>
              </p:ext>
            </p:extLst>
          </p:nvPr>
        </p:nvGraphicFramePr>
        <p:xfrm>
          <a:off x="487392" y="1658169"/>
          <a:ext cx="8169216" cy="2265114"/>
        </p:xfrm>
        <a:graphic>
          <a:graphicData uri="http://schemas.openxmlformats.org/drawingml/2006/table">
            <a:tbl>
              <a:tblPr firstRow="1" bandRow="1">
                <a:tableStyleId>{5C22544A-7EE6-4342-B048-85BDC9FD1C3A}</a:tableStyleId>
              </a:tblPr>
              <a:tblGrid>
                <a:gridCol w="7179216">
                  <a:extLst>
                    <a:ext uri="{9D8B030D-6E8A-4147-A177-3AD203B41FA5}">
                      <a16:colId xmlns:a16="http://schemas.microsoft.com/office/drawing/2014/main" val="1570724641"/>
                    </a:ext>
                  </a:extLst>
                </a:gridCol>
                <a:gridCol w="990000">
                  <a:extLst>
                    <a:ext uri="{9D8B030D-6E8A-4147-A177-3AD203B41FA5}">
                      <a16:colId xmlns:a16="http://schemas.microsoft.com/office/drawing/2014/main" val="2809590869"/>
                    </a:ext>
                  </a:extLst>
                </a:gridCol>
              </a:tblGrid>
              <a:tr h="9912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We went to the park yesterday, and then went to the café for our lunch. </a:t>
                      </a:r>
                    </a:p>
                  </a:txBody>
                  <a:tcPr marL="161992" marR="161992" marT="80995" marB="809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61992" marR="161992" marT="80995" marB="8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173022"/>
                  </a:ext>
                </a:extLst>
              </a:tr>
              <a:tr h="283201">
                <a:tc>
                  <a:txBody>
                    <a:bodyPr/>
                    <a:lstStyle/>
                    <a:p>
                      <a:pPr algn="l"/>
                      <a:endParaRPr lang="en-GB" sz="200" dirty="0"/>
                    </a:p>
                    <a:p>
                      <a:pPr algn="l"/>
                      <a:endParaRPr lang="en-GB" sz="200" dirty="0"/>
                    </a:p>
                    <a:p>
                      <a:pPr algn="l"/>
                      <a:endParaRPr lang="en-GB" sz="200" dirty="0"/>
                    </a:p>
                    <a:p>
                      <a:pPr algn="l"/>
                      <a:endParaRPr lang="en-GB" sz="200" dirty="0"/>
                    </a:p>
                  </a:txBody>
                  <a:tcPr marL="161992" marR="161992" marT="80995" marB="809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00" dirty="0"/>
                    </a:p>
                  </a:txBody>
                  <a:tcPr marL="161992" marR="161992" marT="80995" marB="809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9448362"/>
                  </a:ext>
                </a:extLst>
              </a:tr>
              <a:tr h="99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 We went to the park yesterday and also went to the café, where we had lunch. </a:t>
                      </a:r>
                      <a:endPar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61992" marR="161992" marT="80995" marB="809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61992" marR="161992" marT="80995" marB="8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1761582"/>
                  </a:ext>
                </a:extLst>
              </a:tr>
            </a:tbl>
          </a:graphicData>
        </a:graphic>
      </p:graphicFrame>
    </p:spTree>
    <p:extLst>
      <p:ext uri="{BB962C8B-B14F-4D97-AF65-F5344CB8AC3E}">
        <p14:creationId xmlns:p14="http://schemas.microsoft.com/office/powerpoint/2010/main" val="333241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does not use punctuation for parenthesis? Tick one.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 </a:t>
            </a:r>
          </a:p>
          <a:p>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A does not use punctuation for parenthesis because the comma is used to separate the clauses of the sentence. </a:t>
            </a:r>
            <a:endParaRPr lang="en-GB" sz="20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id="{B1EB80E9-ACFE-4A25-BBF4-0BA75F514D56}"/>
              </a:ext>
            </a:extLst>
          </p:cNvPr>
          <p:cNvGraphicFramePr>
            <a:graphicFrameLocks noGrp="1"/>
          </p:cNvGraphicFramePr>
          <p:nvPr>
            <p:extLst>
              <p:ext uri="{D42A27DB-BD31-4B8C-83A1-F6EECF244321}">
                <p14:modId xmlns:p14="http://schemas.microsoft.com/office/powerpoint/2010/main" val="3059862217"/>
              </p:ext>
            </p:extLst>
          </p:nvPr>
        </p:nvGraphicFramePr>
        <p:xfrm>
          <a:off x="487392" y="1658169"/>
          <a:ext cx="8169216" cy="2265114"/>
        </p:xfrm>
        <a:graphic>
          <a:graphicData uri="http://schemas.openxmlformats.org/drawingml/2006/table">
            <a:tbl>
              <a:tblPr firstRow="1" bandRow="1">
                <a:tableStyleId>{5C22544A-7EE6-4342-B048-85BDC9FD1C3A}</a:tableStyleId>
              </a:tblPr>
              <a:tblGrid>
                <a:gridCol w="7179216">
                  <a:extLst>
                    <a:ext uri="{9D8B030D-6E8A-4147-A177-3AD203B41FA5}">
                      <a16:colId xmlns:a16="http://schemas.microsoft.com/office/drawing/2014/main" val="1570724641"/>
                    </a:ext>
                  </a:extLst>
                </a:gridCol>
                <a:gridCol w="990000">
                  <a:extLst>
                    <a:ext uri="{9D8B030D-6E8A-4147-A177-3AD203B41FA5}">
                      <a16:colId xmlns:a16="http://schemas.microsoft.com/office/drawing/2014/main" val="2809590869"/>
                    </a:ext>
                  </a:extLst>
                </a:gridCol>
              </a:tblGrid>
              <a:tr h="9912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 We went to the park yesterday, and then went to the café for our lunch. </a:t>
                      </a:r>
                    </a:p>
                  </a:txBody>
                  <a:tcPr marL="161992" marR="161992" marT="80995" marB="809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sym typeface="Wingdings" panose="05000000000000000000" pitchFamily="2" charset="2"/>
                        </a:rPr>
                        <a:t></a:t>
                      </a: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161992" marR="161992"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1173022"/>
                  </a:ext>
                </a:extLst>
              </a:tr>
              <a:tr h="283201">
                <a:tc>
                  <a:txBody>
                    <a:bodyPr/>
                    <a:lstStyle/>
                    <a:p>
                      <a:pPr algn="l"/>
                      <a:endParaRPr lang="en-GB" sz="200" dirty="0"/>
                    </a:p>
                    <a:p>
                      <a:pPr algn="l"/>
                      <a:endParaRPr lang="en-GB" sz="200" dirty="0"/>
                    </a:p>
                    <a:p>
                      <a:pPr algn="l"/>
                      <a:endParaRPr lang="en-GB" sz="200" dirty="0"/>
                    </a:p>
                    <a:p>
                      <a:pPr algn="l"/>
                      <a:endParaRPr lang="en-GB" sz="200" dirty="0"/>
                    </a:p>
                  </a:txBody>
                  <a:tcPr marL="161992" marR="161992" marT="80995" marB="809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00" dirty="0"/>
                    </a:p>
                  </a:txBody>
                  <a:tcPr marL="161992" marR="161992" marT="80995" marB="809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9448362"/>
                  </a:ext>
                </a:extLst>
              </a:tr>
              <a:tr h="99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 We went to the park yesterday and also went to the café, where we had lunch. </a:t>
                      </a:r>
                      <a:endPar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61992" marR="161992" marT="80995" marB="809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61992" marR="161992" marT="80995" marB="8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1761582"/>
                  </a:ext>
                </a:extLst>
              </a:tr>
            </a:tbl>
          </a:graphicData>
        </a:graphic>
      </p:graphicFrame>
    </p:spTree>
    <p:extLst>
      <p:ext uri="{BB962C8B-B14F-4D97-AF65-F5344CB8AC3E}">
        <p14:creationId xmlns:p14="http://schemas.microsoft.com/office/powerpoint/2010/main" val="213135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Spring Block 1 – Parenthesis</a:t>
            </a:r>
            <a:r>
              <a:rPr lang="en-GB" b="1" u="sng" dirty="0">
                <a:solidFill>
                  <a:srgbClr val="E7E6E6">
                    <a:lumMod val="50000"/>
                  </a:srgbClr>
                </a:solidFill>
                <a:latin typeface="Century Gothic" panose="020B0502020202020204" pitchFamily="34" charset="0"/>
              </a:rPr>
              <a:t>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rgbClr val="4B4B4B"/>
                </a:solidFill>
                <a:latin typeface="Century Gothic" panose="020B0502020202020204" pitchFamily="34" charset="0"/>
              </a:rPr>
              <a:t>Step 1: Recognising Parenthesis </a:t>
            </a:r>
            <a:endParaRPr lang="en-GB" sz="1200" b="1" dirty="0">
              <a:solidFill>
                <a:srgbClr val="4B4B4B"/>
              </a:solidFill>
              <a:latin typeface="Century Gothic" panose="020B0502020202020204" pitchFamily="34" charset="0"/>
            </a:endParaRPr>
          </a:p>
        </p:txBody>
      </p:sp>
      <p:grpSp>
        <p:nvGrpSpPr>
          <p:cNvPr id="6" name="Group 5">
            <a:extLst>
              <a:ext uri="{FF2B5EF4-FFF2-40B4-BE49-F238E27FC236}">
                <a16:creationId xmlns:a16="http://schemas.microsoft.com/office/drawing/2014/main" id="{67AC5FC8-E610-4FA8-BA45-D579ADDD9801}"/>
              </a:ext>
            </a:extLst>
          </p:cNvPr>
          <p:cNvGrpSpPr/>
          <p:nvPr/>
        </p:nvGrpSpPr>
        <p:grpSpPr>
          <a:xfrm>
            <a:off x="71151" y="6454317"/>
            <a:ext cx="1188000" cy="403587"/>
            <a:chOff x="79697" y="6454317"/>
            <a:chExt cx="1188000" cy="403587"/>
          </a:xfrm>
        </p:grpSpPr>
        <p:sp>
          <p:nvSpPr>
            <p:cNvPr id="8" name="TextBox 8">
              <a:extLst>
                <a:ext uri="{FF2B5EF4-FFF2-40B4-BE49-F238E27FC236}">
                  <a16:creationId xmlns:a16="http://schemas.microsoft.com/office/drawing/2014/main" id="{0D864FC4-8897-4E7A-9F71-F5CF6632B85E}"/>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E908D8DB-DE22-4ED9-B3EF-3284F21A1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Which sentence below has used parenthesis correctly?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pPr lvl="0" defTabSz="685800"/>
            <a:r>
              <a:rPr lang="en-GB" sz="2400" b="1" dirty="0">
                <a:solidFill>
                  <a:prstClr val="black"/>
                </a:solidFill>
                <a:latin typeface="Century Gothic" panose="020B0502020202020204" pitchFamily="34" charset="0"/>
              </a:rPr>
              <a:t>My grandad, who is eighty-four years old enjoys playing chess with his friends each Wednesday and likes to play golf at the weekend. </a:t>
            </a:r>
          </a:p>
          <a:p>
            <a:pPr lvl="0" defTabSz="685800"/>
            <a:endParaRPr lang="en-GB" sz="2400" b="1" dirty="0">
              <a:solidFill>
                <a:prstClr val="black"/>
              </a:solidFill>
              <a:latin typeface="Century Gothic" panose="020B0502020202020204" pitchFamily="34" charset="0"/>
            </a:endParaRPr>
          </a:p>
          <a:p>
            <a:pPr lvl="0" defTabSz="685800"/>
            <a:endParaRPr lang="en-GB" sz="2400" b="1" dirty="0">
              <a:solidFill>
                <a:prstClr val="black"/>
              </a:solidFill>
              <a:latin typeface="Century Gothic" panose="020B0502020202020204" pitchFamily="34" charset="0"/>
            </a:endParaRPr>
          </a:p>
          <a:p>
            <a:pPr lvl="0" defTabSz="685800"/>
            <a:r>
              <a:rPr lang="en-GB" sz="2400" b="1" dirty="0">
                <a:solidFill>
                  <a:prstClr val="black"/>
                </a:solidFill>
                <a:latin typeface="Century Gothic" panose="020B0502020202020204" pitchFamily="34" charset="0"/>
              </a:rPr>
              <a:t>My grandad (who is eighty-four years old) enjoys playing chess with his friends each Wednesday and likes to play golf at the weekend.</a:t>
            </a: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03505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Which sentence below has used parenthesis correctly?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pPr lvl="0" defTabSz="685800"/>
            <a:r>
              <a:rPr lang="en-GB" sz="2400" b="1" dirty="0">
                <a:solidFill>
                  <a:prstClr val="black"/>
                </a:solidFill>
                <a:latin typeface="Century Gothic" panose="020B0502020202020204" pitchFamily="34" charset="0"/>
              </a:rPr>
              <a:t>My grandad, who is eighty-four years old enjoys playing chess with his friends each Wednesday and likes to play golf at the weekend. </a:t>
            </a:r>
          </a:p>
          <a:p>
            <a:pPr lvl="0" defTabSz="685800"/>
            <a:endParaRPr lang="en-GB" sz="2400" b="1" dirty="0">
              <a:solidFill>
                <a:prstClr val="black"/>
              </a:solidFill>
              <a:latin typeface="Century Gothic" panose="020B0502020202020204" pitchFamily="34" charset="0"/>
            </a:endParaRPr>
          </a:p>
          <a:p>
            <a:pPr lvl="0" defTabSz="685800"/>
            <a:endParaRPr lang="en-GB" sz="2400" b="1" dirty="0">
              <a:solidFill>
                <a:prstClr val="black"/>
              </a:solidFill>
              <a:latin typeface="Century Gothic" panose="020B0502020202020204" pitchFamily="34" charset="0"/>
            </a:endParaRPr>
          </a:p>
          <a:p>
            <a:pPr lvl="0" defTabSz="685800"/>
            <a:r>
              <a:rPr lang="en-GB" sz="2400" b="1" dirty="0">
                <a:solidFill>
                  <a:srgbClr val="FF0000"/>
                </a:solidFill>
                <a:latin typeface="Century Gothic" panose="020B0502020202020204" pitchFamily="34" charset="0"/>
              </a:rPr>
              <a:t>My grandad (who is eighty-four years old) enjoys playing chess with his friends each Wednesday and likes to play golf at the weekend.</a:t>
            </a: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222768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Name the punctuation used for parenthesis in the following sentences.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pPr marL="228600" lvl="0" indent="-228600" defTabSz="685800">
              <a:buFontTx/>
              <a:buAutoNum type="alphaUcPeriod"/>
            </a:pPr>
            <a:r>
              <a:rPr lang="en-GB" sz="2400" b="1" dirty="0">
                <a:solidFill>
                  <a:prstClr val="black"/>
                </a:solidFill>
                <a:latin typeface="Century Gothic" panose="020B0502020202020204" pitchFamily="34" charset="0"/>
              </a:rPr>
              <a:t> My brother, who is older than me, will be eleven tomorrow and is having a bowling party. </a:t>
            </a:r>
          </a:p>
          <a:p>
            <a:pPr marL="228600" lvl="0" indent="-228600" defTabSz="685800">
              <a:buFontTx/>
              <a:buAutoNum type="alphaUcPeriod"/>
            </a:pPr>
            <a:endParaRPr lang="en-GB" sz="2400" b="1" dirty="0">
              <a:solidFill>
                <a:prstClr val="black"/>
              </a:solidFill>
              <a:latin typeface="Century Gothic" panose="020B0502020202020204" pitchFamily="34" charset="0"/>
            </a:endParaRPr>
          </a:p>
          <a:p>
            <a:pPr marL="228600" lvl="0" indent="-228600" defTabSz="685800">
              <a:buFontTx/>
              <a:buAutoNum type="alphaUcPeriod"/>
            </a:pPr>
            <a:endParaRPr lang="en-GB" sz="2400" b="1" dirty="0">
              <a:solidFill>
                <a:prstClr val="black"/>
              </a:solidFill>
              <a:latin typeface="Century Gothic" panose="020B0502020202020204" pitchFamily="34" charset="0"/>
            </a:endParaRPr>
          </a:p>
          <a:p>
            <a:pPr marL="228600" lvl="0" indent="-228600" defTabSz="685800">
              <a:buFontTx/>
              <a:buAutoNum type="alphaUcPeriod"/>
            </a:pPr>
            <a:r>
              <a:rPr lang="en-GB" sz="2400" b="1" dirty="0">
                <a:solidFill>
                  <a:prstClr val="black"/>
                </a:solidFill>
                <a:latin typeface="Century Gothic" panose="020B0502020202020204" pitchFamily="34" charset="0"/>
              </a:rPr>
              <a:t> My best friend – who I met at primary school – has just moved house as it was too far from her son’s school. </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Name the punctuation used for parenthesis in the following sentences.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pPr marL="228600" lvl="0" indent="-228600" defTabSz="685800">
              <a:buFontTx/>
              <a:buAutoNum type="alphaUcPeriod"/>
            </a:pPr>
            <a:r>
              <a:rPr lang="en-GB" sz="2400" b="1" dirty="0">
                <a:solidFill>
                  <a:prstClr val="black"/>
                </a:solidFill>
                <a:latin typeface="Century Gothic" panose="020B0502020202020204" pitchFamily="34" charset="0"/>
              </a:rPr>
              <a:t> My brother, who is older than me, will be eleven tomorrow and is having a bowling party. </a:t>
            </a:r>
          </a:p>
          <a:p>
            <a:pPr marL="228600" lvl="0" indent="-228600" defTabSz="685800">
              <a:buFontTx/>
              <a:buAutoNum type="alphaUcPeriod"/>
            </a:pPr>
            <a:endParaRPr lang="en-GB" sz="2400" b="1" dirty="0">
              <a:solidFill>
                <a:prstClr val="black"/>
              </a:solidFill>
              <a:latin typeface="Century Gothic" panose="020B0502020202020204" pitchFamily="34" charset="0"/>
            </a:endParaRPr>
          </a:p>
          <a:p>
            <a:pPr marL="228600" lvl="0" indent="-228600" defTabSz="685800">
              <a:buFontTx/>
              <a:buAutoNum type="alphaUcPeriod"/>
            </a:pPr>
            <a:endParaRPr lang="en-GB" sz="2400" b="1" dirty="0">
              <a:solidFill>
                <a:prstClr val="black"/>
              </a:solidFill>
              <a:latin typeface="Century Gothic" panose="020B0502020202020204" pitchFamily="34" charset="0"/>
            </a:endParaRPr>
          </a:p>
          <a:p>
            <a:pPr marL="228600" lvl="0" indent="-228600" defTabSz="685800">
              <a:buFontTx/>
              <a:buAutoNum type="alphaUcPeriod"/>
            </a:pPr>
            <a:r>
              <a:rPr lang="en-GB" sz="2400" b="1" dirty="0">
                <a:solidFill>
                  <a:prstClr val="black"/>
                </a:solidFill>
                <a:latin typeface="Century Gothic" panose="020B0502020202020204" pitchFamily="34" charset="0"/>
              </a:rPr>
              <a:t> My best friend – who I met at primary school – has just moved house as it was too far from her son’s school. </a:t>
            </a:r>
          </a:p>
          <a:p>
            <a:pPr marL="228600" lvl="0" indent="-228600" defTabSz="685800">
              <a:buFontTx/>
              <a:buAutoNum type="alphaUcPeriod"/>
            </a:pPr>
            <a:endParaRPr lang="en-GB" sz="2400" b="1" dirty="0">
              <a:solidFill>
                <a:prstClr val="black"/>
              </a:solidFill>
              <a:latin typeface="Century Gothic" panose="020B0502020202020204" pitchFamily="34" charset="0"/>
            </a:endParaRPr>
          </a:p>
          <a:p>
            <a:pPr lvl="0" defTabSz="685800"/>
            <a:r>
              <a:rPr lang="en-GB" sz="2400" b="1" dirty="0">
                <a:solidFill>
                  <a:srgbClr val="FF0000"/>
                </a:solidFill>
                <a:latin typeface="Century Gothic" panose="020B0502020202020204" pitchFamily="34" charset="0"/>
              </a:rPr>
              <a:t>A uses a pair of commas. </a:t>
            </a:r>
          </a:p>
          <a:p>
            <a:pPr lvl="0" defTabSz="685800"/>
            <a:r>
              <a:rPr lang="en-GB" sz="2400" b="1" dirty="0">
                <a:solidFill>
                  <a:srgbClr val="FF0000"/>
                </a:solidFill>
                <a:latin typeface="Century Gothic" panose="020B0502020202020204" pitchFamily="34" charset="0"/>
              </a:rPr>
              <a:t>B uses a pair of dashes. </a:t>
            </a:r>
          </a:p>
          <a:p>
            <a:pPr lvl="0" defTabSz="685800"/>
            <a:endParaRPr lang="en-GB" sz="2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1026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Circle the punctuation used for parenthesis in the sentence below.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pPr lvl="0" defTabSz="685800"/>
            <a:r>
              <a:rPr lang="en-GB" sz="2400" b="1" dirty="0">
                <a:solidFill>
                  <a:prstClr val="black"/>
                </a:solidFill>
                <a:latin typeface="Century Gothic" panose="020B0502020202020204" pitchFamily="34" charset="0"/>
              </a:rPr>
              <a:t>My next-door neighbour, whose house is attached to ours, has a large tree in his back garden and his children love to climb it! </a:t>
            </a:r>
          </a:p>
        </p:txBody>
      </p:sp>
    </p:spTree>
    <p:extLst>
      <p:ext uri="{BB962C8B-B14F-4D97-AF65-F5344CB8AC3E}">
        <p14:creationId xmlns:p14="http://schemas.microsoft.com/office/powerpoint/2010/main" val="124352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r>
              <a:rPr lang="en-GB" sz="2000" b="1" dirty="0">
                <a:solidFill>
                  <a:prstClr val="black"/>
                </a:solidFill>
                <a:latin typeface="Century Gothic" panose="020B0502020202020204" pitchFamily="34" charset="0"/>
              </a:rPr>
              <a:t>Circle the punctuation used for parenthesis in the sentence below. </a:t>
            </a:r>
          </a:p>
          <a:p>
            <a:pPr lvl="0" defTabSz="685800"/>
            <a:endParaRPr lang="en-GB" b="1" dirty="0">
              <a:solidFill>
                <a:prstClr val="black"/>
              </a:solidFill>
              <a:latin typeface="Century Gothic" panose="020B0502020202020204" pitchFamily="34" charset="0"/>
            </a:endParaRPr>
          </a:p>
          <a:p>
            <a:pPr lvl="0" defTabSz="685800"/>
            <a:endParaRPr lang="en-GB" b="1" dirty="0">
              <a:solidFill>
                <a:prstClr val="black"/>
              </a:solidFill>
              <a:latin typeface="Century Gothic" panose="020B0502020202020204" pitchFamily="34" charset="0"/>
            </a:endParaRPr>
          </a:p>
          <a:p>
            <a:pPr lvl="0" defTabSz="685800"/>
            <a:r>
              <a:rPr lang="en-GB" sz="2400" b="1" dirty="0">
                <a:solidFill>
                  <a:schemeClr val="tx1"/>
                </a:solidFill>
                <a:latin typeface="Century Gothic" panose="020B0502020202020204" pitchFamily="34" charset="0"/>
              </a:rPr>
              <a:t>My next-door neighbour</a:t>
            </a:r>
            <a:r>
              <a:rPr lang="en-GB" sz="2400" b="1" dirty="0">
                <a:solidFill>
                  <a:srgbClr val="FF0000"/>
                </a:solidFill>
                <a:latin typeface="Century Gothic" panose="020B0502020202020204" pitchFamily="34" charset="0"/>
              </a:rPr>
              <a:t>, </a:t>
            </a:r>
            <a:r>
              <a:rPr lang="en-GB" sz="2400" b="1" dirty="0">
                <a:solidFill>
                  <a:schemeClr val="tx1"/>
                </a:solidFill>
                <a:latin typeface="Century Gothic" panose="020B0502020202020204" pitchFamily="34" charset="0"/>
              </a:rPr>
              <a:t>whose house is attached to ours</a:t>
            </a:r>
            <a:r>
              <a:rPr lang="en-GB" sz="2400" b="1" dirty="0">
                <a:solidFill>
                  <a:srgbClr val="FF0000"/>
                </a:solidFill>
                <a:latin typeface="Century Gothic" panose="020B0502020202020204" pitchFamily="34" charset="0"/>
              </a:rPr>
              <a:t>, </a:t>
            </a:r>
            <a:r>
              <a:rPr lang="en-GB" sz="2400" b="1" dirty="0">
                <a:solidFill>
                  <a:schemeClr val="tx1"/>
                </a:solidFill>
                <a:latin typeface="Century Gothic" panose="020B0502020202020204" pitchFamily="34" charset="0"/>
              </a:rPr>
              <a:t>has a large tree in his back garden and his children love to climb it! </a:t>
            </a:r>
          </a:p>
        </p:txBody>
      </p:sp>
      <p:sp>
        <p:nvSpPr>
          <p:cNvPr id="6" name="Flowchart: Connector 5">
            <a:extLst>
              <a:ext uri="{FF2B5EF4-FFF2-40B4-BE49-F238E27FC236}">
                <a16:creationId xmlns:a16="http://schemas.microsoft.com/office/drawing/2014/main" id="{A278D46A-C4E0-4534-B176-341DF2104704}"/>
              </a:ext>
            </a:extLst>
          </p:cNvPr>
          <p:cNvSpPr/>
          <p:nvPr/>
        </p:nvSpPr>
        <p:spPr>
          <a:xfrm>
            <a:off x="3905823" y="1923289"/>
            <a:ext cx="180617" cy="19257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1503E6D0-2B60-40D0-BD95-92940BDBECF9}"/>
              </a:ext>
            </a:extLst>
          </p:cNvPr>
          <p:cNvSpPr/>
          <p:nvPr/>
        </p:nvSpPr>
        <p:spPr>
          <a:xfrm>
            <a:off x="923137" y="2289747"/>
            <a:ext cx="180617" cy="19257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4685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sharepoint/v3"/>
    <ds:schemaRef ds:uri="http://purl.org/dc/terms/"/>
    <ds:schemaRef ds:uri="http://schemas.microsoft.com/office/infopath/2007/PartnerControls"/>
    <ds:schemaRef ds:uri="86144f90-c7b6-48d0-aae5-f5e9e48cc3df"/>
    <ds:schemaRef ds:uri="http://schemas.microsoft.com/office/2006/documentManagement/types"/>
    <ds:schemaRef ds:uri="0f0ae0ff-29c4-4766-b250-c1a9bee8d430"/>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42C84A1-AF2E-4B4F-B117-76C191CB2DB4}"/>
</file>

<file path=docProps/app.xml><?xml version="1.0" encoding="utf-8"?>
<Properties xmlns="http://schemas.openxmlformats.org/officeDocument/2006/extended-properties" xmlns:vt="http://schemas.openxmlformats.org/officeDocument/2006/docPropsVTypes">
  <Template>Office Theme</Template>
  <TotalTime>4155</TotalTime>
  <Words>1706</Words>
  <Application>Microsoft Office PowerPoint</Application>
  <PresentationFormat>On-screen Show (4:3)</PresentationFormat>
  <Paragraphs>280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Hannah Saunders</cp:lastModifiedBy>
  <cp:revision>5</cp:revision>
  <dcterms:created xsi:type="dcterms:W3CDTF">2018-03-17T10:08:43Z</dcterms:created>
  <dcterms:modified xsi:type="dcterms:W3CDTF">2019-11-20T17:21:31Z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