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303" r:id="rId5"/>
    <p:sldId id="304" r:id="rId6"/>
    <p:sldId id="305" r:id="rId7"/>
    <p:sldId id="306" r:id="rId8"/>
    <p:sldId id="307" r:id="rId9"/>
    <p:sldId id="308" r:id="rId10"/>
    <p:sldId id="309" r:id="rId11"/>
    <p:sldId id="310" r:id="rId12"/>
    <p:sldId id="311" r:id="rId13"/>
    <p:sldId id="312" r:id="rId14"/>
    <p:sldId id="313" r:id="rId15"/>
    <p:sldId id="314" r:id="rId16"/>
    <p:sldId id="315" r:id="rId17"/>
    <p:sldId id="316" r:id="rId18"/>
    <p:sldId id="317" r:id="rId19"/>
    <p:sldId id="318" r:id="rId20"/>
    <p:sldId id="319" r:id="rId21"/>
    <p:sldId id="321" r:id="rId22"/>
    <p:sldId id="322" r:id="rId23"/>
    <p:sldId id="323" r:id="rId24"/>
    <p:sldId id="324" r:id="rId25"/>
    <p:sldId id="325" r:id="rId26"/>
    <p:sldId id="326" r:id="rId27"/>
    <p:sldId id="327" r:id="rId28"/>
    <p:sldId id="328" r:id="rId29"/>
    <p:sldId id="329" r:id="rId30"/>
    <p:sldId id="330" r:id="rId31"/>
    <p:sldId id="331" r:id="rId32"/>
    <p:sldId id="332" r:id="rId33"/>
    <p:sldId id="333" r:id="rId34"/>
    <p:sldId id="334" r:id="rId35"/>
    <p:sldId id="335" r:id="rId36"/>
    <p:sldId id="336" r:id="rId37"/>
    <p:sldId id="337" r:id="rId38"/>
    <p:sldId id="338" r:id="rId39"/>
    <p:sldId id="339" r:id="rId40"/>
    <p:sldId id="340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619C"/>
    <a:srgbClr val="F76756"/>
    <a:srgbClr val="B7E1B5"/>
    <a:srgbClr val="C557A8"/>
    <a:srgbClr val="F2938E"/>
    <a:srgbClr val="FFBB00"/>
    <a:srgbClr val="F6B1AE"/>
    <a:srgbClr val="706F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03" autoAdjust="0"/>
    <p:restoredTop sz="94660"/>
  </p:normalViewPr>
  <p:slideViewPr>
    <p:cSldViewPr snapToGrid="0">
      <p:cViewPr varScale="1">
        <p:scale>
          <a:sx n="63" d="100"/>
          <a:sy n="63" d="100"/>
        </p:scale>
        <p:origin x="86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-48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mpty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5913385"/>
      </p:ext>
    </p:extLst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5016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</p:sldLayoutIdLst>
  <p:transition spd="slow">
    <p:cover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A448CD8-8FEE-46E4-B327-DC3DD2395D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9538AB8-D972-42BE-9010-1D8F33553491}"/>
              </a:ext>
            </a:extLst>
          </p:cNvPr>
          <p:cNvSpPr txBox="1"/>
          <p:nvPr/>
        </p:nvSpPr>
        <p:spPr>
          <a:xfrm>
            <a:off x="222328" y="2292121"/>
            <a:ext cx="9358537" cy="89563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5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Expanded Noun Phrases</a:t>
            </a:r>
            <a:endParaRPr kumimoji="0" lang="en-GB" sz="5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AC0205-9D1E-4632-8D3C-6D0DAE099FE5}"/>
              </a:ext>
            </a:extLst>
          </p:cNvPr>
          <p:cNvSpPr txBox="1"/>
          <p:nvPr/>
        </p:nvSpPr>
        <p:spPr>
          <a:xfrm>
            <a:off x="222328" y="3302000"/>
            <a:ext cx="9358313" cy="5909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>
                <a:ln>
                  <a:noFill/>
                </a:ln>
                <a:solidFill>
                  <a:srgbClr val="1D619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Recognising Noun Phrases 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1D619C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3217961"/>
      </p:ext>
    </p:extLst>
  </p:cSld>
  <p:clrMapOvr>
    <a:masterClrMapping/>
  </p:clrMapOvr>
  <p:transition spd="slow"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EABC072-EDAE-4013-AF67-90DE08395A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6963F20-4BD1-4F05-87DB-933C1DD8D7E9}"/>
              </a:ext>
            </a:extLst>
          </p:cNvPr>
          <p:cNvSpPr txBox="1"/>
          <p:nvPr/>
        </p:nvSpPr>
        <p:spPr>
          <a:xfrm>
            <a:off x="261938" y="289357"/>
            <a:ext cx="11712575" cy="528760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Underline the noun phrases in each of the sentences below.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lphaUcPeriod"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My mum is younger than her sister.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lphaUcPeriod"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lphaUcPeriod"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lphaUcPeriod"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That car is driving too fast. 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lphaUcPeriod"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lphaUcPeriod"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lphaUcPeriod"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His rabbit was very fluffy and cute. 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lphaUcPeriod"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lphaUcPeriod"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lphaUcPeriod"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The babies were giggling at their dads.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5623776"/>
      </p:ext>
    </p:extLst>
  </p:cSld>
  <p:clrMapOvr>
    <a:masterClrMapping/>
  </p:clrMapOvr>
  <p:transition spd="slow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C8E8CB9-8FDD-405C-AB79-43AE215F95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852B63F-89C5-4227-B36A-795FDB21046E}"/>
              </a:ext>
            </a:extLst>
          </p:cNvPr>
          <p:cNvSpPr txBox="1"/>
          <p:nvPr/>
        </p:nvSpPr>
        <p:spPr>
          <a:xfrm>
            <a:off x="261938" y="289357"/>
            <a:ext cx="11712575" cy="607038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Underline the noun phrases in each of the sentences below.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lphaUcPeriod"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000" b="1" i="0" u="sng" strike="noStrike" kern="1200" cap="none" spc="0" normalizeH="0" baseline="0" noProof="0">
                <a:ln>
                  <a:noFill/>
                </a:ln>
                <a:solidFill>
                  <a:srgbClr val="F7675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My mum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is younger than </a:t>
            </a:r>
            <a:r>
              <a:rPr kumimoji="0" lang="en-GB" sz="2000" b="1" i="0" u="sng" strike="noStrike" kern="1200" cap="none" spc="0" normalizeH="0" baseline="0" noProof="0">
                <a:ln>
                  <a:noFill/>
                </a:ln>
                <a:solidFill>
                  <a:srgbClr val="F7675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her sister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lphaUcPeriod"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lphaUcPeriod"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lphaUcPeriod"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000" b="1" i="0" u="sng" strike="noStrike" kern="1200" cap="none" spc="0" normalizeH="0" baseline="0" noProof="0">
                <a:ln>
                  <a:noFill/>
                </a:ln>
                <a:solidFill>
                  <a:srgbClr val="F7675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That car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is driving too fast. 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lphaUcPeriod"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lphaUcPeriod"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lphaUcPeriod"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000" b="1" i="0" u="sng" strike="noStrike" kern="1200" cap="none" spc="0" normalizeH="0" baseline="0" noProof="0">
                <a:ln>
                  <a:noFill/>
                </a:ln>
                <a:solidFill>
                  <a:srgbClr val="F7675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His rabbit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was very fluffy and cute. 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lphaUcPeriod"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lphaUcPeriod"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lphaUcPeriod"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000" b="1" i="0" u="sng" strike="noStrike" kern="1200" cap="none" spc="0" normalizeH="0" baseline="0" noProof="0">
                <a:ln>
                  <a:noFill/>
                </a:ln>
                <a:solidFill>
                  <a:srgbClr val="F7675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The babies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were giggling at </a:t>
            </a:r>
            <a:r>
              <a:rPr kumimoji="0" lang="en-GB" sz="2000" b="1" i="0" u="sng" strike="noStrike" kern="1200" cap="none" spc="0" normalizeH="0" baseline="0" noProof="0">
                <a:ln>
                  <a:noFill/>
                </a:ln>
                <a:solidFill>
                  <a:srgbClr val="F7675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their dads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srgbClr val="F76756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F7675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The noun phrases in each sentence contain a determiner and a noun. 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F76756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7423770"/>
      </p:ext>
    </p:extLst>
  </p:cSld>
  <p:clrMapOvr>
    <a:masterClrMapping/>
  </p:clrMapOvr>
  <p:transition spd="slow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5B86440-1ABA-4BCB-AD7F-4A7A79C658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7" name="Right Brace 6">
            <a:extLst>
              <a:ext uri="{FF2B5EF4-FFF2-40B4-BE49-F238E27FC236}">
                <a16:creationId xmlns:a16="http://schemas.microsoft.com/office/drawing/2014/main" id="{338F4909-1500-41BC-ADD6-38DDCF41E958}"/>
              </a:ext>
            </a:extLst>
          </p:cNvPr>
          <p:cNvSpPr/>
          <p:nvPr/>
        </p:nvSpPr>
        <p:spPr>
          <a:xfrm rot="5400000">
            <a:off x="745339" y="3092554"/>
            <a:ext cx="153924" cy="826816"/>
          </a:xfrm>
          <a:prstGeom prst="rightBrace">
            <a:avLst>
              <a:gd name="adj1" fmla="val 51237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400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2AC8F90-2711-42AB-846A-C0185FFDD1A3}"/>
              </a:ext>
            </a:extLst>
          </p:cNvPr>
          <p:cNvSpPr/>
          <p:nvPr/>
        </p:nvSpPr>
        <p:spPr>
          <a:xfrm>
            <a:off x="158413" y="3655144"/>
            <a:ext cx="1327777" cy="26488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rgbClr val="1D619C"/>
                </a:solidFill>
              </a:rPr>
              <a:t>noun phrase</a:t>
            </a:r>
          </a:p>
        </p:txBody>
      </p:sp>
      <p:sp>
        <p:nvSpPr>
          <p:cNvPr id="40" name="Right Brace 39">
            <a:extLst>
              <a:ext uri="{FF2B5EF4-FFF2-40B4-BE49-F238E27FC236}">
                <a16:creationId xmlns:a16="http://schemas.microsoft.com/office/drawing/2014/main" id="{C85B37DF-7406-4B1A-B6F3-FF441FE09128}"/>
              </a:ext>
            </a:extLst>
          </p:cNvPr>
          <p:cNvSpPr/>
          <p:nvPr/>
        </p:nvSpPr>
        <p:spPr>
          <a:xfrm rot="5400000">
            <a:off x="1216914" y="5161065"/>
            <a:ext cx="153924" cy="526288"/>
          </a:xfrm>
          <a:prstGeom prst="rightBrace">
            <a:avLst>
              <a:gd name="adj1" fmla="val 51237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400" dirty="0"/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F144875B-B5B8-4ADF-BBFE-87FD5672B656}"/>
              </a:ext>
            </a:extLst>
          </p:cNvPr>
          <p:cNvSpPr/>
          <p:nvPr/>
        </p:nvSpPr>
        <p:spPr>
          <a:xfrm>
            <a:off x="662059" y="5532958"/>
            <a:ext cx="1259632" cy="26488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</a:rPr>
              <a:t>adjective</a:t>
            </a:r>
          </a:p>
        </p:txBody>
      </p:sp>
      <p:sp>
        <p:nvSpPr>
          <p:cNvPr id="49" name="Right Brace 48">
            <a:extLst>
              <a:ext uri="{FF2B5EF4-FFF2-40B4-BE49-F238E27FC236}">
                <a16:creationId xmlns:a16="http://schemas.microsoft.com/office/drawing/2014/main" id="{A7644EA4-E4A5-43ED-BDA7-EE98D5605629}"/>
              </a:ext>
            </a:extLst>
          </p:cNvPr>
          <p:cNvSpPr/>
          <p:nvPr/>
        </p:nvSpPr>
        <p:spPr>
          <a:xfrm rot="5400000">
            <a:off x="3393210" y="4092209"/>
            <a:ext cx="153924" cy="2664000"/>
          </a:xfrm>
          <a:prstGeom prst="rightBrace">
            <a:avLst>
              <a:gd name="adj1" fmla="val 51237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400" dirty="0"/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226BB686-DEDF-4894-8DDD-FB6A44E6D080}"/>
              </a:ext>
            </a:extLst>
          </p:cNvPr>
          <p:cNvSpPr/>
          <p:nvPr/>
        </p:nvSpPr>
        <p:spPr>
          <a:xfrm>
            <a:off x="2339872" y="5532958"/>
            <a:ext cx="2260600" cy="26488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</a:rPr>
              <a:t>prepositional phrase</a:t>
            </a:r>
          </a:p>
        </p:txBody>
      </p:sp>
      <p:sp>
        <p:nvSpPr>
          <p:cNvPr id="52" name="Right Brace 51">
            <a:extLst>
              <a:ext uri="{FF2B5EF4-FFF2-40B4-BE49-F238E27FC236}">
                <a16:creationId xmlns:a16="http://schemas.microsoft.com/office/drawing/2014/main" id="{94EF2950-3B9D-4DB2-978F-656171405AD5}"/>
              </a:ext>
            </a:extLst>
          </p:cNvPr>
          <p:cNvSpPr/>
          <p:nvPr/>
        </p:nvSpPr>
        <p:spPr>
          <a:xfrm rot="5400000">
            <a:off x="6444234" y="5165930"/>
            <a:ext cx="153924" cy="526288"/>
          </a:xfrm>
          <a:prstGeom prst="rightBrace">
            <a:avLst>
              <a:gd name="adj1" fmla="val 51237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400" dirty="0"/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726914BC-62E2-4D9A-B003-EB7F568FCD26}"/>
              </a:ext>
            </a:extLst>
          </p:cNvPr>
          <p:cNvSpPr/>
          <p:nvPr/>
        </p:nvSpPr>
        <p:spPr>
          <a:xfrm>
            <a:off x="5889379" y="5537823"/>
            <a:ext cx="1259632" cy="26488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</a:rPr>
              <a:t>adjective</a:t>
            </a:r>
          </a:p>
        </p:txBody>
      </p:sp>
      <p:sp>
        <p:nvSpPr>
          <p:cNvPr id="60" name="Right Brace 59">
            <a:extLst>
              <a:ext uri="{FF2B5EF4-FFF2-40B4-BE49-F238E27FC236}">
                <a16:creationId xmlns:a16="http://schemas.microsoft.com/office/drawing/2014/main" id="{7D02C82E-BBB9-45C9-A7E0-223DCAB3E7BA}"/>
              </a:ext>
            </a:extLst>
          </p:cNvPr>
          <p:cNvSpPr/>
          <p:nvPr/>
        </p:nvSpPr>
        <p:spPr>
          <a:xfrm rot="5400000">
            <a:off x="2737512" y="3092554"/>
            <a:ext cx="153924" cy="826816"/>
          </a:xfrm>
          <a:prstGeom prst="rightBrace">
            <a:avLst>
              <a:gd name="adj1" fmla="val 51237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400" dirty="0"/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9A6553D4-0514-4AB1-AB94-2681F3FDC908}"/>
              </a:ext>
            </a:extLst>
          </p:cNvPr>
          <p:cNvSpPr/>
          <p:nvPr/>
        </p:nvSpPr>
        <p:spPr>
          <a:xfrm>
            <a:off x="2150586" y="3655144"/>
            <a:ext cx="1327777" cy="26488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rgbClr val="1D619C"/>
                </a:solidFill>
              </a:rPr>
              <a:t>noun phrase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3E694D-DCD5-41F0-910B-C98E17BDAF1D}"/>
              </a:ext>
            </a:extLst>
          </p:cNvPr>
          <p:cNvSpPr txBox="1"/>
          <p:nvPr/>
        </p:nvSpPr>
        <p:spPr>
          <a:xfrm>
            <a:off x="261938" y="289357"/>
            <a:ext cx="11712575" cy="680801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We can add extra detail to a noun phrase by including adjectives, other nouns and prepositional phrases.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These are called 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1D619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expanded noun phrases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For example: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1D619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The boy 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walked 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1D619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his dog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C557A8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 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srgbClr val="C557A8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srgbClr val="C557A8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srgbClr val="C557A8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1D619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The little boy with brown, curly hair 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walked 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1D619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his cute dog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6404414"/>
      </p:ext>
    </p:extLst>
  </p:cSld>
  <p:clrMapOvr>
    <a:masterClrMapping/>
  </p:clrMapOvr>
  <p:transition spd="slow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B8D1DD1-11FF-450A-9C88-5BF5489D9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944BE4E-DFAA-48DE-9C94-3A141C137938}"/>
              </a:ext>
            </a:extLst>
          </p:cNvPr>
          <p:cNvSpPr txBox="1"/>
          <p:nvPr/>
        </p:nvSpPr>
        <p:spPr>
          <a:xfrm>
            <a:off x="261938" y="289357"/>
            <a:ext cx="11712575" cy="434067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Select the sentences that contain an expanded noun phrase.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A. The noisy children in the classroom were ignoring the teacher.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B. The dog was barking at the magpies.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C. My hamster with soft brown fur loves to run around the living room in his ball.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D. The fishing pond at the park is always full of interesting wildlife.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3503352"/>
      </p:ext>
    </p:extLst>
  </p:cSld>
  <p:clrMapOvr>
    <a:masterClrMapping/>
  </p:clrMapOvr>
  <p:transition spd="slow">
    <p:cov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B45F163-4CB7-47D8-B4EA-AE626BC5AA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91D447B-653F-4BA0-82CC-343555860A50}"/>
              </a:ext>
            </a:extLst>
          </p:cNvPr>
          <p:cNvSpPr txBox="1"/>
          <p:nvPr/>
        </p:nvSpPr>
        <p:spPr>
          <a:xfrm>
            <a:off x="261938" y="289357"/>
            <a:ext cx="11712575" cy="434067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Select the sentences that contain an expanded noun phrase.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F7675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A. </a:t>
            </a:r>
            <a:r>
              <a:rPr kumimoji="0" lang="en-GB" sz="2000" b="1" i="0" u="sng" strike="noStrike" kern="1200" cap="none" spc="0" normalizeH="0" baseline="0" noProof="0">
                <a:ln>
                  <a:noFill/>
                </a:ln>
                <a:solidFill>
                  <a:srgbClr val="F7675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The noisy children in the classroom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F7675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were ignoring the teacher.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B. The dog was barking at the magpies.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F7675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C. </a:t>
            </a:r>
            <a:r>
              <a:rPr kumimoji="0" lang="en-GB" sz="2000" b="1" i="0" u="sng" strike="noStrike" kern="1200" cap="none" spc="0" normalizeH="0" baseline="0" noProof="0">
                <a:ln>
                  <a:noFill/>
                </a:ln>
                <a:solidFill>
                  <a:srgbClr val="F7675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My hamster with soft brown fur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F7675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loves to run around the living room in his ball.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F7675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D. </a:t>
            </a:r>
            <a:r>
              <a:rPr kumimoji="0" lang="en-GB" sz="2000" b="1" i="0" u="sng" strike="noStrike" kern="1200" cap="none" spc="0" normalizeH="0" baseline="0" noProof="0">
                <a:ln>
                  <a:noFill/>
                </a:ln>
                <a:solidFill>
                  <a:srgbClr val="F7675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The fishing pond at the park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F7675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is always full of interesting wildlife.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4DC34E-4EC3-4797-9876-975F12B565C3}"/>
              </a:ext>
            </a:extLst>
          </p:cNvPr>
          <p:cNvSpPr txBox="1"/>
          <p:nvPr/>
        </p:nvSpPr>
        <p:spPr>
          <a:xfrm>
            <a:off x="261938" y="4286247"/>
            <a:ext cx="11712574" cy="11798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srgbClr val="F76756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srgbClr val="F76756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F7675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Sentences A, C and D contain expanded noun phrases. 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F76756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7354756"/>
      </p:ext>
    </p:extLst>
  </p:cSld>
  <p:clrMapOvr>
    <a:masterClrMapping/>
  </p:clrMapOvr>
  <p:transition spd="slow">
    <p:cov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886D291-F631-4F4B-A5C1-C11154FF52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68E41E0-D9B1-4029-81F3-8D9C421F96FF}"/>
              </a:ext>
            </a:extLst>
          </p:cNvPr>
          <p:cNvSpPr txBox="1"/>
          <p:nvPr/>
        </p:nvSpPr>
        <p:spPr>
          <a:xfrm>
            <a:off x="261938" y="289357"/>
            <a:ext cx="11712575" cy="390773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Underline the expanded noun phrases in each sentence below.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A. The postman with the blue shirt delivered the letters.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B. My auntie’s tiny puppy with the curly tail is noisy.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C. Our new house has an enormous garden with a pond.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D. The school behind my house is where my little sister goes. </a:t>
            </a: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7311269"/>
      </p:ext>
    </p:extLst>
  </p:cSld>
  <p:clrMapOvr>
    <a:masterClrMapping/>
  </p:clrMapOvr>
  <p:transition spd="slow">
    <p:cov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B918941-E3E8-477C-B5C8-4E32A31E12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C5BEE52-A3C4-49F8-8704-93D64E2DDFCE}"/>
              </a:ext>
            </a:extLst>
          </p:cNvPr>
          <p:cNvSpPr txBox="1"/>
          <p:nvPr/>
        </p:nvSpPr>
        <p:spPr>
          <a:xfrm>
            <a:off x="261938" y="289357"/>
            <a:ext cx="11712575" cy="390773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Underline the expanded noun phrases in each sentence below.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A. </a:t>
            </a:r>
            <a:r>
              <a:rPr kumimoji="0" lang="en-GB" sz="2000" b="1" i="0" u="sng" strike="noStrike" kern="1200" cap="none" spc="0" normalizeH="0" baseline="0" noProof="0">
                <a:ln>
                  <a:noFill/>
                </a:ln>
                <a:solidFill>
                  <a:srgbClr val="F7675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The postman with the blue shirt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F7675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delivered the letters.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B. </a:t>
            </a:r>
            <a:r>
              <a:rPr kumimoji="0" lang="en-GB" sz="2000" b="1" i="0" u="sng" strike="noStrike" kern="1200" cap="none" spc="0" normalizeH="0" baseline="0" noProof="0">
                <a:ln>
                  <a:noFill/>
                </a:ln>
                <a:solidFill>
                  <a:srgbClr val="F7675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My auntie’s tiny puppy with the curly tail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F7675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is noisy.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C. </a:t>
            </a:r>
            <a:r>
              <a:rPr kumimoji="0" lang="en-GB" sz="2000" b="1" i="0" u="sng" strike="noStrike" kern="1200" cap="none" spc="0" normalizeH="0" baseline="0" noProof="0">
                <a:ln>
                  <a:noFill/>
                </a:ln>
                <a:solidFill>
                  <a:srgbClr val="F7675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Our new house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has </a:t>
            </a:r>
            <a:r>
              <a:rPr kumimoji="0" lang="en-GB" sz="2000" b="1" i="0" u="sng" strike="noStrike" kern="1200" cap="none" spc="0" normalizeH="0" baseline="0" noProof="0">
                <a:ln>
                  <a:noFill/>
                </a:ln>
                <a:solidFill>
                  <a:srgbClr val="F7675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an enormous garden with a pond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D. </a:t>
            </a:r>
            <a:r>
              <a:rPr kumimoji="0" lang="en-GB" sz="2000" b="1" i="0" u="sng" strike="noStrike" kern="1200" cap="none" spc="0" normalizeH="0" baseline="0" noProof="0">
                <a:ln>
                  <a:noFill/>
                </a:ln>
                <a:solidFill>
                  <a:srgbClr val="F7675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The school behind my house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is where </a:t>
            </a:r>
            <a:r>
              <a:rPr kumimoji="0" lang="en-GB" sz="2000" b="1" i="0" u="sng" strike="noStrike" kern="1200" cap="none" spc="0" normalizeH="0" baseline="0" noProof="0">
                <a:ln>
                  <a:noFill/>
                </a:ln>
                <a:solidFill>
                  <a:srgbClr val="F7675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my little sister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goes. </a:t>
            </a: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3956170"/>
      </p:ext>
    </p:extLst>
  </p:cSld>
  <p:clrMapOvr>
    <a:masterClrMapping/>
  </p:clrMapOvr>
  <p:transition spd="slow">
    <p:cove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35C001C-E514-48AB-8B34-196D2FBFA6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B977E78-0FE9-4948-BAC7-E6B05ACA3136}"/>
              </a:ext>
            </a:extLst>
          </p:cNvPr>
          <p:cNvSpPr txBox="1"/>
          <p:nvPr/>
        </p:nvSpPr>
        <p:spPr>
          <a:xfrm>
            <a:off x="1614467" y="2686017"/>
            <a:ext cx="8963066" cy="108952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Now that we can recognise noun phrases, let’s apply our learning to some further application and reasoning questions.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6539073"/>
      </p:ext>
    </p:extLst>
  </p:cSld>
  <p:clrMapOvr>
    <a:masterClrMapping/>
  </p:clrMapOvr>
  <p:transition spd="slow">
    <p:cove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3C1DA22-1081-44F2-92E3-FEA6B3872B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AA8416F6-5350-4D7D-89AE-C0EDB29F6E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7999165"/>
              </p:ext>
            </p:extLst>
          </p:nvPr>
        </p:nvGraphicFramePr>
        <p:xfrm>
          <a:off x="1910906" y="1188321"/>
          <a:ext cx="5703250" cy="273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3250">
                  <a:extLst>
                    <a:ext uri="{9D8B030D-6E8A-4147-A177-3AD203B41FA5}">
                      <a16:colId xmlns:a16="http://schemas.microsoft.com/office/drawing/2014/main" val="746285611"/>
                    </a:ext>
                  </a:extLst>
                </a:gridCol>
                <a:gridCol w="4680000">
                  <a:extLst>
                    <a:ext uri="{9D8B030D-6E8A-4147-A177-3AD203B41FA5}">
                      <a16:colId xmlns:a16="http://schemas.microsoft.com/office/drawing/2014/main" val="3443855382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endParaRPr lang="en-GB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67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61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767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61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3468966"/>
                  </a:ext>
                </a:extLst>
              </a:tr>
              <a:tr h="450000">
                <a:tc>
                  <a:txBody>
                    <a:bodyPr/>
                    <a:lstStyle/>
                    <a:p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67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61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61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chemeClr val="tx1"/>
                          </a:solidFill>
                        </a:rPr>
                        <a:t> The playful lion cubs in the zoo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767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61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61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5525324"/>
                  </a:ext>
                </a:extLst>
              </a:tr>
              <a:tr h="450000">
                <a:tc>
                  <a:txBody>
                    <a:bodyPr/>
                    <a:lstStyle/>
                    <a:p>
                      <a:endParaRPr lang="en-GB" sz="2000" b="1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67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61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61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chemeClr val="tx1"/>
                          </a:solidFill>
                        </a:rPr>
                        <a:t> enclosure were having lots of fun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767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61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61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7302662"/>
                  </a:ext>
                </a:extLst>
              </a:tr>
              <a:tr h="450000">
                <a:tc>
                  <a:txBody>
                    <a:bodyPr/>
                    <a:lstStyle/>
                    <a:p>
                      <a:endParaRPr lang="en-GB" sz="2000" b="1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67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61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61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chemeClr val="tx1"/>
                          </a:solidFill>
                        </a:rPr>
                        <a:t> running around and chasing each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767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61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61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3908447"/>
                  </a:ext>
                </a:extLst>
              </a:tr>
              <a:tr h="450000">
                <a:tc>
                  <a:txBody>
                    <a:bodyPr/>
                    <a:lstStyle/>
                    <a:p>
                      <a:endParaRPr lang="en-GB" sz="2000" b="1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67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61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61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chemeClr val="tx1"/>
                          </a:solidFill>
                        </a:rPr>
                        <a:t> other.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767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61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61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6781089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endParaRPr lang="en-GB" sz="800" b="1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67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61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767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61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251630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456D6DC-2FA1-4F74-9E45-F9F900849015}"/>
              </a:ext>
            </a:extLst>
          </p:cNvPr>
          <p:cNvSpPr txBox="1"/>
          <p:nvPr/>
        </p:nvSpPr>
        <p:spPr>
          <a:xfrm>
            <a:off x="261938" y="289357"/>
            <a:ext cx="11712575" cy="477258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1007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Jemima has written the sentence below and has included an expanded noun phrase. </a:t>
            </a:r>
          </a:p>
          <a:p>
            <a:pPr marL="0" marR="0" lvl="0" indent="0" algn="l" defTabSz="1007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1007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1007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1007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1007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1007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1007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1007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1007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1007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1007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Explain how Jemima has expanded the noun phrase in her sentence.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6577223"/>
      </p:ext>
    </p:extLst>
  </p:cSld>
  <p:clrMapOvr>
    <a:masterClrMapping/>
  </p:clrMapOvr>
  <p:transition spd="slow">
    <p:cove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333C8BB-331A-4160-8A5F-A9FFC8278D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AA8416F6-5350-4D7D-89AE-C0EDB29F6E74}"/>
              </a:ext>
            </a:extLst>
          </p:cNvPr>
          <p:cNvGraphicFramePr>
            <a:graphicFrameLocks noGrp="1"/>
          </p:cNvGraphicFramePr>
          <p:nvPr/>
        </p:nvGraphicFramePr>
        <p:xfrm>
          <a:off x="1910906" y="1188321"/>
          <a:ext cx="5703250" cy="273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3250">
                  <a:extLst>
                    <a:ext uri="{9D8B030D-6E8A-4147-A177-3AD203B41FA5}">
                      <a16:colId xmlns:a16="http://schemas.microsoft.com/office/drawing/2014/main" val="746285611"/>
                    </a:ext>
                  </a:extLst>
                </a:gridCol>
                <a:gridCol w="4680000">
                  <a:extLst>
                    <a:ext uri="{9D8B030D-6E8A-4147-A177-3AD203B41FA5}">
                      <a16:colId xmlns:a16="http://schemas.microsoft.com/office/drawing/2014/main" val="3443855382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endParaRPr lang="en-GB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67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61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767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61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3468966"/>
                  </a:ext>
                </a:extLst>
              </a:tr>
              <a:tr h="450000">
                <a:tc>
                  <a:txBody>
                    <a:bodyPr/>
                    <a:lstStyle/>
                    <a:p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67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61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61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chemeClr val="tx1"/>
                          </a:solidFill>
                        </a:rPr>
                        <a:t> The </a:t>
                      </a:r>
                      <a:r>
                        <a:rPr lang="en-GB" sz="2000" b="1" dirty="0">
                          <a:solidFill>
                            <a:srgbClr val="F76756"/>
                          </a:solidFill>
                        </a:rPr>
                        <a:t>playful lion </a:t>
                      </a:r>
                      <a:r>
                        <a:rPr lang="en-GB" sz="2000" b="1" dirty="0">
                          <a:solidFill>
                            <a:schemeClr val="tx1"/>
                          </a:solidFill>
                        </a:rPr>
                        <a:t>cubs </a:t>
                      </a:r>
                      <a:r>
                        <a:rPr lang="en-GB" sz="2000" b="1" dirty="0">
                          <a:solidFill>
                            <a:srgbClr val="F76756"/>
                          </a:solidFill>
                        </a:rPr>
                        <a:t>in the zoo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767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61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61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5525324"/>
                  </a:ext>
                </a:extLst>
              </a:tr>
              <a:tr h="450000">
                <a:tc>
                  <a:txBody>
                    <a:bodyPr/>
                    <a:lstStyle/>
                    <a:p>
                      <a:endParaRPr lang="en-GB" sz="2000" b="1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67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61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61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2000" b="1" dirty="0">
                          <a:solidFill>
                            <a:srgbClr val="F76756"/>
                          </a:solidFill>
                        </a:rPr>
                        <a:t>enclosure</a:t>
                      </a:r>
                      <a:r>
                        <a:rPr lang="en-GB" sz="2000" b="1" dirty="0">
                          <a:solidFill>
                            <a:schemeClr val="tx1"/>
                          </a:solidFill>
                        </a:rPr>
                        <a:t> were having lots of fun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767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61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61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7302662"/>
                  </a:ext>
                </a:extLst>
              </a:tr>
              <a:tr h="450000">
                <a:tc>
                  <a:txBody>
                    <a:bodyPr/>
                    <a:lstStyle/>
                    <a:p>
                      <a:endParaRPr lang="en-GB" sz="2000" b="1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67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61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61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chemeClr val="tx1"/>
                          </a:solidFill>
                        </a:rPr>
                        <a:t> running around and chasing each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767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61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61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3908447"/>
                  </a:ext>
                </a:extLst>
              </a:tr>
              <a:tr h="450000">
                <a:tc>
                  <a:txBody>
                    <a:bodyPr/>
                    <a:lstStyle/>
                    <a:p>
                      <a:endParaRPr lang="en-GB" sz="2000" b="1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67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61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61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chemeClr val="tx1"/>
                          </a:solidFill>
                        </a:rPr>
                        <a:t> other.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767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61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61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6781089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endParaRPr lang="en-GB" sz="800" b="1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67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61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767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61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2516301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44ADEBC-BC21-4AE1-B164-2FEEA4A34EE0}"/>
              </a:ext>
            </a:extLst>
          </p:cNvPr>
          <p:cNvSpPr txBox="1"/>
          <p:nvPr/>
        </p:nvSpPr>
        <p:spPr>
          <a:xfrm>
            <a:off x="261938" y="289357"/>
            <a:ext cx="11712575" cy="477258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1007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Jemima has written the sentence below and has included an expanded noun phrase. </a:t>
            </a:r>
          </a:p>
          <a:p>
            <a:pPr marL="0" marR="0" lvl="0" indent="0" algn="l" defTabSz="1007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1007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1007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1007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1007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1007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1007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1007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1007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1007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1007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Explain how Jemima has expanded the noun phrase in her sentence.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2E11D2-C38D-4C48-BE0A-8B84A805580F}"/>
              </a:ext>
            </a:extLst>
          </p:cNvPr>
          <p:cNvSpPr txBox="1"/>
          <p:nvPr/>
        </p:nvSpPr>
        <p:spPr>
          <a:xfrm>
            <a:off x="261938" y="4286247"/>
            <a:ext cx="11475972" cy="145680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srgbClr val="F76756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F7675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Jemima has expanded the noun phrase ‘the cubs’ by using the adjective ‘playful’ and the noun ‘lion’. She has also included the prepositional phrase ‘in the zoo enclosure’.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9483908"/>
      </p:ext>
    </p:extLst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1F91AA1-C4B4-4324-B6D0-4B5FD40DD5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D7A5A28-FDBA-47C1-AA78-53FF74E59EC5}"/>
              </a:ext>
            </a:extLst>
          </p:cNvPr>
          <p:cNvSpPr txBox="1"/>
          <p:nvPr/>
        </p:nvSpPr>
        <p:spPr>
          <a:xfrm>
            <a:off x="261257" y="272141"/>
            <a:ext cx="11669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effectLst/>
                <a:latin typeface="Century Gothic" panose="020B0502020202020204" pitchFamily="34" charset="0"/>
              </a:rPr>
              <a:t>Key Information</a:t>
            </a:r>
            <a:endParaRPr lang="en-GB" sz="2800" dirty="0">
              <a:latin typeface="Century Gothic" panose="020B0502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979D6E-0B86-4E17-B00E-0E3DF40C3B79}"/>
              </a:ext>
            </a:extLst>
          </p:cNvPr>
          <p:cNvSpPr txBox="1"/>
          <p:nvPr/>
        </p:nvSpPr>
        <p:spPr>
          <a:xfrm>
            <a:off x="854528" y="1352938"/>
            <a:ext cx="10482943" cy="424731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 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1D619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collective noun 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is the name of a group of people, animals or things.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 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1D619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proper noun 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is a specific name for a person, place or thing. It always starts with a capital letter.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An 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1D619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abstract noun 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is the name of something that cannot be seen, heard, touched, smelt or tasted.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 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1D619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concrete noun 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is the name of something that cannot be touched, tasted, smelt, heard or seen.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 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1D619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noun phrase 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is a phrase which contains at least a determiner and a noun.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An 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1D619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expanded noun phrase 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can include modifying adjectives, nouns, adverbs and prepositional phrases. 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814505"/>
      </p:ext>
    </p:extLst>
  </p:cSld>
  <p:clrMapOvr>
    <a:masterClrMapping/>
  </p:clrMapOvr>
  <p:transition spd="slow">
    <p:cover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A0270E0-B129-4376-9928-5FE3667BED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1E5DF30-5E4C-42EB-A122-43B8AF253846}"/>
              </a:ext>
            </a:extLst>
          </p:cNvPr>
          <p:cNvSpPr/>
          <p:nvPr/>
        </p:nvSpPr>
        <p:spPr>
          <a:xfrm>
            <a:off x="377487" y="1895670"/>
            <a:ext cx="1620000" cy="540000"/>
          </a:xfrm>
          <a:prstGeom prst="roundRect">
            <a:avLst/>
          </a:prstGeom>
          <a:solidFill>
            <a:srgbClr val="B7E1B5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dilapidated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B56AFB89-C73C-436F-BA6D-4D292B221B72}"/>
              </a:ext>
            </a:extLst>
          </p:cNvPr>
          <p:cNvSpPr/>
          <p:nvPr/>
        </p:nvSpPr>
        <p:spPr>
          <a:xfrm>
            <a:off x="2831743" y="1895670"/>
            <a:ext cx="1620000" cy="540000"/>
          </a:xfrm>
          <a:prstGeom prst="roundRect">
            <a:avLst/>
          </a:prstGeom>
          <a:solidFill>
            <a:srgbClr val="B7E1B5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enormous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EBEB946C-30BB-4BE8-B391-0C80B1B94A7F}"/>
              </a:ext>
            </a:extLst>
          </p:cNvPr>
          <p:cNvSpPr/>
          <p:nvPr/>
        </p:nvSpPr>
        <p:spPr>
          <a:xfrm>
            <a:off x="5286000" y="1895670"/>
            <a:ext cx="1620000" cy="540000"/>
          </a:xfrm>
          <a:prstGeom prst="roundRect">
            <a:avLst/>
          </a:prstGeom>
          <a:solidFill>
            <a:srgbClr val="B7E1B5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ancient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D856D01D-3196-4E7A-A850-E0C3B7031B16}"/>
              </a:ext>
            </a:extLst>
          </p:cNvPr>
          <p:cNvSpPr/>
          <p:nvPr/>
        </p:nvSpPr>
        <p:spPr>
          <a:xfrm>
            <a:off x="7740257" y="1895670"/>
            <a:ext cx="1620000" cy="540000"/>
          </a:xfrm>
          <a:prstGeom prst="roundRect">
            <a:avLst/>
          </a:prstGeom>
          <a:solidFill>
            <a:srgbClr val="B7E1B5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neglected 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26A88CC-FBE4-48A2-8066-47ECCA25715E}"/>
              </a:ext>
            </a:extLst>
          </p:cNvPr>
          <p:cNvSpPr/>
          <p:nvPr/>
        </p:nvSpPr>
        <p:spPr>
          <a:xfrm>
            <a:off x="10194513" y="1895670"/>
            <a:ext cx="1620000" cy="540000"/>
          </a:xfrm>
          <a:prstGeom prst="roundRect">
            <a:avLst/>
          </a:prstGeom>
          <a:solidFill>
            <a:srgbClr val="B7E1B5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incredible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6C0F7AD4-5B6F-4857-8D93-B538F9321F55}"/>
              </a:ext>
            </a:extLst>
          </p:cNvPr>
          <p:cNvSpPr/>
          <p:nvPr/>
        </p:nvSpPr>
        <p:spPr>
          <a:xfrm>
            <a:off x="377487" y="2777538"/>
            <a:ext cx="3532040" cy="540000"/>
          </a:xfrm>
          <a:prstGeom prst="roundRect">
            <a:avLst/>
          </a:prstGeom>
          <a:solidFill>
            <a:srgbClr val="B7E1B5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behind the forest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DAC11CD6-EC35-405A-82F1-33E2035EE340}"/>
              </a:ext>
            </a:extLst>
          </p:cNvPr>
          <p:cNvSpPr/>
          <p:nvPr/>
        </p:nvSpPr>
        <p:spPr>
          <a:xfrm>
            <a:off x="4329980" y="2777538"/>
            <a:ext cx="3532040" cy="540000"/>
          </a:xfrm>
          <a:prstGeom prst="roundRect">
            <a:avLst/>
          </a:prstGeom>
          <a:solidFill>
            <a:srgbClr val="B7E1B5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near the swamp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04AB3A6C-DF7F-46D1-8BFC-E81071886BD3}"/>
              </a:ext>
            </a:extLst>
          </p:cNvPr>
          <p:cNvSpPr/>
          <p:nvPr/>
        </p:nvSpPr>
        <p:spPr>
          <a:xfrm>
            <a:off x="8282473" y="2777538"/>
            <a:ext cx="3532040" cy="540000"/>
          </a:xfrm>
          <a:prstGeom prst="roundRect">
            <a:avLst/>
          </a:prstGeom>
          <a:solidFill>
            <a:srgbClr val="B7E1B5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with huge turrets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1ACFA29D-F6A3-4582-A8EC-C793AC8A888A}"/>
              </a:ext>
            </a:extLst>
          </p:cNvPr>
          <p:cNvSpPr/>
          <p:nvPr/>
        </p:nvSpPr>
        <p:spPr>
          <a:xfrm>
            <a:off x="377487" y="3659406"/>
            <a:ext cx="3532040" cy="540000"/>
          </a:xfrm>
          <a:prstGeom prst="roundRect">
            <a:avLst/>
          </a:prstGeom>
          <a:solidFill>
            <a:srgbClr val="B7E1B5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between the hills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9A42FC05-7301-4895-9047-431638B64342}"/>
              </a:ext>
            </a:extLst>
          </p:cNvPr>
          <p:cNvSpPr/>
          <p:nvPr/>
        </p:nvSpPr>
        <p:spPr>
          <a:xfrm>
            <a:off x="4329980" y="3659406"/>
            <a:ext cx="3532040" cy="540000"/>
          </a:xfrm>
          <a:prstGeom prst="roundRect">
            <a:avLst/>
          </a:prstGeom>
          <a:solidFill>
            <a:srgbClr val="B7E1B5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by a river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D1E6C0B3-1095-41B4-873C-3AC9DC278640}"/>
              </a:ext>
            </a:extLst>
          </p:cNvPr>
          <p:cNvSpPr/>
          <p:nvPr/>
        </p:nvSpPr>
        <p:spPr>
          <a:xfrm>
            <a:off x="8282473" y="3659406"/>
            <a:ext cx="3532040" cy="540000"/>
          </a:xfrm>
          <a:prstGeom prst="roundRect">
            <a:avLst/>
          </a:prstGeom>
          <a:solidFill>
            <a:srgbClr val="B7E1B5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at the top of the hill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BB30E0-54B4-4579-95DE-64F12BF04AFD}"/>
              </a:ext>
            </a:extLst>
          </p:cNvPr>
          <p:cNvSpPr txBox="1"/>
          <p:nvPr/>
        </p:nvSpPr>
        <p:spPr>
          <a:xfrm>
            <a:off x="261938" y="289357"/>
            <a:ext cx="11712575" cy="131112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Use the cards below to create two expanded noun phrases which each include a prepositional phrase and at least one adjective to describe the noun ‘castle’.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Create a sentence using each of your expanded noun phrases.  </a:t>
            </a: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8034037"/>
      </p:ext>
    </p:extLst>
  </p:cSld>
  <p:clrMapOvr>
    <a:masterClrMapping/>
  </p:clrMapOvr>
  <p:transition spd="slow">
    <p:cover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51874EA4-239B-46E3-A2D6-11D26B2222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6FDB0B6-B0A7-4E3F-A03E-28D1E6E8AEC2}"/>
              </a:ext>
            </a:extLst>
          </p:cNvPr>
          <p:cNvSpPr/>
          <p:nvPr/>
        </p:nvSpPr>
        <p:spPr>
          <a:xfrm>
            <a:off x="377487" y="1895670"/>
            <a:ext cx="1620000" cy="540000"/>
          </a:xfrm>
          <a:prstGeom prst="roundRect">
            <a:avLst/>
          </a:prstGeom>
          <a:solidFill>
            <a:srgbClr val="B7E1B5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dilapidated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B4E100E-00B5-47B7-9B4D-8DEFCD82024A}"/>
              </a:ext>
            </a:extLst>
          </p:cNvPr>
          <p:cNvSpPr/>
          <p:nvPr/>
        </p:nvSpPr>
        <p:spPr>
          <a:xfrm>
            <a:off x="2831743" y="1895670"/>
            <a:ext cx="1620000" cy="540000"/>
          </a:xfrm>
          <a:prstGeom prst="roundRect">
            <a:avLst/>
          </a:prstGeom>
          <a:solidFill>
            <a:srgbClr val="B7E1B5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enormous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4EEB88E-F946-4D72-BDCB-F28718579F02}"/>
              </a:ext>
            </a:extLst>
          </p:cNvPr>
          <p:cNvSpPr/>
          <p:nvPr/>
        </p:nvSpPr>
        <p:spPr>
          <a:xfrm>
            <a:off x="5286000" y="1895670"/>
            <a:ext cx="1620000" cy="540000"/>
          </a:xfrm>
          <a:prstGeom prst="roundRect">
            <a:avLst/>
          </a:prstGeom>
          <a:solidFill>
            <a:srgbClr val="B7E1B5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ancient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BBDD536-3374-408A-B5A9-C23966ECC406}"/>
              </a:ext>
            </a:extLst>
          </p:cNvPr>
          <p:cNvSpPr/>
          <p:nvPr/>
        </p:nvSpPr>
        <p:spPr>
          <a:xfrm>
            <a:off x="7740257" y="1895670"/>
            <a:ext cx="1620000" cy="540000"/>
          </a:xfrm>
          <a:prstGeom prst="roundRect">
            <a:avLst/>
          </a:prstGeom>
          <a:solidFill>
            <a:srgbClr val="B7E1B5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neglected 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530D88D-855F-471C-B7C8-FF66C27173A0}"/>
              </a:ext>
            </a:extLst>
          </p:cNvPr>
          <p:cNvSpPr/>
          <p:nvPr/>
        </p:nvSpPr>
        <p:spPr>
          <a:xfrm>
            <a:off x="10194513" y="1895670"/>
            <a:ext cx="1620000" cy="540000"/>
          </a:xfrm>
          <a:prstGeom prst="roundRect">
            <a:avLst/>
          </a:prstGeom>
          <a:solidFill>
            <a:srgbClr val="B7E1B5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incredible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70B4C3C-F6F8-4EB8-A8E5-3F3C4F3C6049}"/>
              </a:ext>
            </a:extLst>
          </p:cNvPr>
          <p:cNvSpPr/>
          <p:nvPr/>
        </p:nvSpPr>
        <p:spPr>
          <a:xfrm>
            <a:off x="377487" y="2777538"/>
            <a:ext cx="3532040" cy="540000"/>
          </a:xfrm>
          <a:prstGeom prst="roundRect">
            <a:avLst/>
          </a:prstGeom>
          <a:solidFill>
            <a:srgbClr val="B7E1B5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behind the forest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E1E725D-1449-4EF0-8227-E322F571E20F}"/>
              </a:ext>
            </a:extLst>
          </p:cNvPr>
          <p:cNvSpPr/>
          <p:nvPr/>
        </p:nvSpPr>
        <p:spPr>
          <a:xfrm>
            <a:off x="4329980" y="2777538"/>
            <a:ext cx="3532040" cy="540000"/>
          </a:xfrm>
          <a:prstGeom prst="roundRect">
            <a:avLst/>
          </a:prstGeom>
          <a:solidFill>
            <a:srgbClr val="B7E1B5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near the swamp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865717C-642E-45C6-AF1B-BB04811955A1}"/>
              </a:ext>
            </a:extLst>
          </p:cNvPr>
          <p:cNvSpPr/>
          <p:nvPr/>
        </p:nvSpPr>
        <p:spPr>
          <a:xfrm>
            <a:off x="8282473" y="2777538"/>
            <a:ext cx="3532040" cy="540000"/>
          </a:xfrm>
          <a:prstGeom prst="roundRect">
            <a:avLst/>
          </a:prstGeom>
          <a:solidFill>
            <a:srgbClr val="B7E1B5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with huge turrets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1D75FC0-5117-4959-9A2C-79985A71AE6D}"/>
              </a:ext>
            </a:extLst>
          </p:cNvPr>
          <p:cNvSpPr/>
          <p:nvPr/>
        </p:nvSpPr>
        <p:spPr>
          <a:xfrm>
            <a:off x="377487" y="3659406"/>
            <a:ext cx="3532040" cy="540000"/>
          </a:xfrm>
          <a:prstGeom prst="roundRect">
            <a:avLst/>
          </a:prstGeom>
          <a:solidFill>
            <a:srgbClr val="B7E1B5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between the hills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411F38C-9EAE-4D66-B0EB-22099AD5B73C}"/>
              </a:ext>
            </a:extLst>
          </p:cNvPr>
          <p:cNvSpPr/>
          <p:nvPr/>
        </p:nvSpPr>
        <p:spPr>
          <a:xfrm>
            <a:off x="4329980" y="3659406"/>
            <a:ext cx="3532040" cy="540000"/>
          </a:xfrm>
          <a:prstGeom prst="roundRect">
            <a:avLst/>
          </a:prstGeom>
          <a:solidFill>
            <a:srgbClr val="B7E1B5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by a river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491EC50-9280-4F33-BA21-475599FF0648}"/>
              </a:ext>
            </a:extLst>
          </p:cNvPr>
          <p:cNvSpPr/>
          <p:nvPr/>
        </p:nvSpPr>
        <p:spPr>
          <a:xfrm>
            <a:off x="8282473" y="3659406"/>
            <a:ext cx="3532040" cy="540000"/>
          </a:xfrm>
          <a:prstGeom prst="roundRect">
            <a:avLst/>
          </a:prstGeom>
          <a:solidFill>
            <a:srgbClr val="B7E1B5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at the top of the hill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8B400C3-2A2B-4E96-9792-5F953A714394}"/>
              </a:ext>
            </a:extLst>
          </p:cNvPr>
          <p:cNvSpPr txBox="1"/>
          <p:nvPr/>
        </p:nvSpPr>
        <p:spPr>
          <a:xfrm>
            <a:off x="261938" y="289357"/>
            <a:ext cx="11712575" cy="131112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Use the cards below to create two expanded noun phrases which each include a prepositional phrase and at least one adjective to describe the noun ‘castle’.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Create a sentence using each of your expanded noun phrases.  </a:t>
            </a: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6DA991E-0F84-44D3-9B27-55A5A6E935C7}"/>
              </a:ext>
            </a:extLst>
          </p:cNvPr>
          <p:cNvSpPr txBox="1"/>
          <p:nvPr/>
        </p:nvSpPr>
        <p:spPr>
          <a:xfrm>
            <a:off x="261938" y="4286247"/>
            <a:ext cx="9098319" cy="186204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srgbClr val="F76756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F7675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Various answers, for example: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F7675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The knight lived in </a:t>
            </a:r>
            <a:r>
              <a:rPr kumimoji="0" lang="en-GB" sz="2000" b="1" i="0" u="sng" strike="noStrike" kern="1200" cap="none" spc="0" normalizeH="0" baseline="0" noProof="0">
                <a:ln>
                  <a:noFill/>
                </a:ln>
                <a:solidFill>
                  <a:srgbClr val="F7675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an incredible castle at the top of the hill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F7675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sng" strike="noStrike" kern="1200" cap="none" spc="0" normalizeH="0" baseline="0" noProof="0">
                <a:ln>
                  <a:noFill/>
                </a:ln>
                <a:solidFill>
                  <a:srgbClr val="F7675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The enormous, dilapidated castle behind the forest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F7675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has been abandoned for centuries.  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F76756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1064028"/>
      </p:ext>
    </p:extLst>
  </p:cSld>
  <p:clrMapOvr>
    <a:masterClrMapping/>
  </p:clrMapOvr>
  <p:transition spd="slow">
    <p:cover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34F0EE4-B05E-4FF0-A0C5-A1A8747215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E26D4CF-8FBE-4631-A0CD-BD627E9AC37F}"/>
              </a:ext>
            </a:extLst>
          </p:cNvPr>
          <p:cNvSpPr txBox="1"/>
          <p:nvPr/>
        </p:nvSpPr>
        <p:spPr>
          <a:xfrm>
            <a:off x="415636" y="2068945"/>
            <a:ext cx="78047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You’re ready to progress!</a:t>
            </a:r>
          </a:p>
          <a:p>
            <a:r>
              <a:rPr lang="en-GB" sz="4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Now apply your learning by trying some questions.</a:t>
            </a:r>
          </a:p>
        </p:txBody>
      </p:sp>
    </p:spTree>
    <p:extLst>
      <p:ext uri="{BB962C8B-B14F-4D97-AF65-F5344CB8AC3E}">
        <p14:creationId xmlns:p14="http://schemas.microsoft.com/office/powerpoint/2010/main" val="3810047165"/>
      </p:ext>
    </p:extLst>
  </p:cSld>
  <p:clrMapOvr>
    <a:masterClrMapping/>
  </p:clrMapOvr>
  <p:transition spd="slow">
    <p:cover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7AEBEE8-9BE1-4BA7-BC57-4DD5C199F3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0C166E3-3D9A-4CED-BBEA-32FE8D475A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1852059"/>
              </p:ext>
            </p:extLst>
          </p:nvPr>
        </p:nvGraphicFramePr>
        <p:xfrm>
          <a:off x="3396000" y="3998185"/>
          <a:ext cx="5400000" cy="14887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0000">
                  <a:extLst>
                    <a:ext uri="{9D8B030D-6E8A-4147-A177-3AD203B41FA5}">
                      <a16:colId xmlns:a16="http://schemas.microsoft.com/office/drawing/2014/main" val="2872058056"/>
                    </a:ext>
                  </a:extLst>
                </a:gridCol>
                <a:gridCol w="2700000">
                  <a:extLst>
                    <a:ext uri="{9D8B030D-6E8A-4147-A177-3AD203B41FA5}">
                      <a16:colId xmlns:a16="http://schemas.microsoft.com/office/drawing/2014/main" val="311838457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>
                          <a:latin typeface="Century Gothic" panose="020B0502020202020204" pitchFamily="34" charset="0"/>
                        </a:rPr>
                        <a:t>an adjective</a:t>
                      </a:r>
                    </a:p>
                  </a:txBody>
                  <a:tcPr marL="0" marR="0" marT="0" marB="0" anchor="ctr">
                    <a:solidFill>
                      <a:srgbClr val="B7E1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>
                          <a:latin typeface="Century Gothic" panose="020B0502020202020204" pitchFamily="34" charset="0"/>
                        </a:rPr>
                        <a:t>a verb</a:t>
                      </a:r>
                    </a:p>
                  </a:txBody>
                  <a:tcPr marL="0" marR="0" marT="0" marB="0" anchor="ctr">
                    <a:solidFill>
                      <a:srgbClr val="B7E1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5183882"/>
                  </a:ext>
                </a:extLst>
              </a:tr>
              <a:tr h="1020740">
                <a:tc>
                  <a:txBody>
                    <a:bodyPr/>
                    <a:lstStyle/>
                    <a:p>
                      <a:pPr algn="ctr"/>
                      <a:endParaRPr lang="en-US" sz="2800" b="1" i="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i="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724105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CBE7C56-1107-40F3-91BA-D9A6A08F0D06}"/>
              </a:ext>
            </a:extLst>
          </p:cNvPr>
          <p:cNvSpPr txBox="1"/>
          <p:nvPr/>
        </p:nvSpPr>
        <p:spPr>
          <a:xfrm>
            <a:off x="196621" y="6292757"/>
            <a:ext cx="7213600" cy="3416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706F6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Varied Fluency 1 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706F6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3C0251-5193-4CE3-AFDC-92FB322104D9}"/>
              </a:ext>
            </a:extLst>
          </p:cNvPr>
          <p:cNvSpPr txBox="1"/>
          <p:nvPr/>
        </p:nvSpPr>
        <p:spPr>
          <a:xfrm>
            <a:off x="261938" y="289357"/>
            <a:ext cx="11712575" cy="342760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Underline all of the nouns.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The large, bouncy dog ran excitedly for his ball.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Now find one example each of…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6579312"/>
      </p:ext>
    </p:extLst>
  </p:cSld>
  <p:clrMapOvr>
    <a:masterClrMapping/>
  </p:clrMapOvr>
  <p:transition spd="slow">
    <p:cover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EDB67D3-394B-4A2D-82C5-34A9359476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0C166E3-3D9A-4CED-BBEA-32FE8D475A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3660521"/>
              </p:ext>
            </p:extLst>
          </p:nvPr>
        </p:nvGraphicFramePr>
        <p:xfrm>
          <a:off x="3396000" y="3998185"/>
          <a:ext cx="5400000" cy="14887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0000">
                  <a:extLst>
                    <a:ext uri="{9D8B030D-6E8A-4147-A177-3AD203B41FA5}">
                      <a16:colId xmlns:a16="http://schemas.microsoft.com/office/drawing/2014/main" val="2872058056"/>
                    </a:ext>
                  </a:extLst>
                </a:gridCol>
                <a:gridCol w="2700000">
                  <a:extLst>
                    <a:ext uri="{9D8B030D-6E8A-4147-A177-3AD203B41FA5}">
                      <a16:colId xmlns:a16="http://schemas.microsoft.com/office/drawing/2014/main" val="311838457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>
                          <a:latin typeface="Century Gothic" panose="020B0502020202020204" pitchFamily="34" charset="0"/>
                        </a:rPr>
                        <a:t>an adjective</a:t>
                      </a:r>
                    </a:p>
                  </a:txBody>
                  <a:tcPr marL="0" marR="0" marT="0" marB="0" anchor="ctr">
                    <a:solidFill>
                      <a:srgbClr val="B7E1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>
                          <a:latin typeface="Century Gothic" panose="020B0502020202020204" pitchFamily="34" charset="0"/>
                        </a:rPr>
                        <a:t>a verb</a:t>
                      </a:r>
                    </a:p>
                  </a:txBody>
                  <a:tcPr marL="0" marR="0" marT="0" marB="0" anchor="ctr">
                    <a:solidFill>
                      <a:srgbClr val="B7E1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5183882"/>
                  </a:ext>
                </a:extLst>
              </a:tr>
              <a:tr h="1020740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>
                          <a:solidFill>
                            <a:srgbClr val="F76756"/>
                          </a:solidFill>
                          <a:latin typeface="Century Gothic" panose="020B0502020202020204" pitchFamily="34" charset="0"/>
                        </a:rPr>
                        <a:t>large</a:t>
                      </a:r>
                      <a:br>
                        <a:rPr lang="en-US" sz="2000" b="1" i="0" dirty="0">
                          <a:solidFill>
                            <a:srgbClr val="F76756"/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US" sz="2000" b="1" i="0" dirty="0">
                          <a:solidFill>
                            <a:srgbClr val="F76756"/>
                          </a:solidFill>
                          <a:latin typeface="Century Gothic" panose="020B0502020202020204" pitchFamily="34" charset="0"/>
                        </a:rPr>
                        <a:t>bouncy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>
                          <a:solidFill>
                            <a:srgbClr val="F76756"/>
                          </a:solidFill>
                          <a:latin typeface="Century Gothic" panose="020B0502020202020204" pitchFamily="34" charset="0"/>
                        </a:rPr>
                        <a:t>ran</a:t>
                      </a: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724105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257A20A1-8780-448E-ABE6-074C1EEFC14F}"/>
              </a:ext>
            </a:extLst>
          </p:cNvPr>
          <p:cNvSpPr txBox="1"/>
          <p:nvPr/>
        </p:nvSpPr>
        <p:spPr>
          <a:xfrm>
            <a:off x="196621" y="6292757"/>
            <a:ext cx="7213600" cy="3416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706F6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Varied Fluency 1 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706F6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8F71DE-F22A-4DD5-8589-20DBBBE6321D}"/>
              </a:ext>
            </a:extLst>
          </p:cNvPr>
          <p:cNvSpPr txBox="1"/>
          <p:nvPr/>
        </p:nvSpPr>
        <p:spPr>
          <a:xfrm>
            <a:off x="261938" y="289357"/>
            <a:ext cx="11712575" cy="342760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Underline all of the nouns.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The large, bouncy </a:t>
            </a:r>
            <a:r>
              <a:rPr kumimoji="0" lang="en-GB" sz="2200" b="1" i="0" u="sng" strike="noStrike" kern="1200" cap="none" spc="0" normalizeH="0" baseline="0" noProof="0">
                <a:ln>
                  <a:noFill/>
                </a:ln>
                <a:solidFill>
                  <a:srgbClr val="F7675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dog</a:t>
            </a: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ran excitedly for his </a:t>
            </a:r>
            <a:r>
              <a:rPr kumimoji="0" lang="en-GB" sz="2200" b="1" i="0" u="sng" strike="noStrike" kern="1200" cap="none" spc="0" normalizeH="0" baseline="0" noProof="0">
                <a:ln>
                  <a:noFill/>
                </a:ln>
                <a:solidFill>
                  <a:srgbClr val="F7675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ball</a:t>
            </a: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Now find one example each of…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8793140"/>
      </p:ext>
    </p:extLst>
  </p:cSld>
  <p:clrMapOvr>
    <a:masterClrMapping/>
  </p:clrMapOvr>
  <p:transition spd="slow">
    <p:cover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187E62D-57FC-4D35-B8F7-7086E27322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3FC589F-CF06-4035-97C5-C9BD1B944748}"/>
              </a:ext>
            </a:extLst>
          </p:cNvPr>
          <p:cNvSpPr txBox="1"/>
          <p:nvPr/>
        </p:nvSpPr>
        <p:spPr>
          <a:xfrm>
            <a:off x="196621" y="6292757"/>
            <a:ext cx="7213600" cy="3416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706F6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Varied Fluency 2 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706F6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A76893-D462-466C-A740-9C82798431C7}"/>
              </a:ext>
            </a:extLst>
          </p:cNvPr>
          <p:cNvSpPr txBox="1"/>
          <p:nvPr/>
        </p:nvSpPr>
        <p:spPr>
          <a:xfrm>
            <a:off x="261938" y="289357"/>
            <a:ext cx="11712575" cy="253402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Underline the expanded noun phrase.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Beth created a stunning, unique piece of art for her school project.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7584340"/>
      </p:ext>
    </p:extLst>
  </p:cSld>
  <p:clrMapOvr>
    <a:masterClrMapping/>
  </p:clrMapOvr>
  <p:transition spd="slow">
    <p:cover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F9B3738-F3AB-44E0-9FB0-DDB653E48C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05B3709-E2C1-44DF-9E9A-BB23B279B92B}"/>
              </a:ext>
            </a:extLst>
          </p:cNvPr>
          <p:cNvSpPr txBox="1"/>
          <p:nvPr/>
        </p:nvSpPr>
        <p:spPr>
          <a:xfrm>
            <a:off x="196621" y="6292757"/>
            <a:ext cx="7213600" cy="3416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706F6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Varied Fluency 2 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706F6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2D86C8-4A71-4E7B-88C9-97F8B076CC71}"/>
              </a:ext>
            </a:extLst>
          </p:cNvPr>
          <p:cNvSpPr txBox="1"/>
          <p:nvPr/>
        </p:nvSpPr>
        <p:spPr>
          <a:xfrm>
            <a:off x="261938" y="289357"/>
            <a:ext cx="11712575" cy="253402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Underline the expanded noun phrase.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Beth created </a:t>
            </a:r>
            <a:r>
              <a:rPr kumimoji="0" lang="en-GB" sz="2000" b="1" i="0" u="sng" strike="noStrike" kern="1200" cap="none" spc="0" normalizeH="0" baseline="0" noProof="0">
                <a:ln>
                  <a:noFill/>
                </a:ln>
                <a:solidFill>
                  <a:srgbClr val="F7675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 stunning, unique piece of art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for her school project.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5332233"/>
      </p:ext>
    </p:extLst>
  </p:cSld>
  <p:clrMapOvr>
    <a:masterClrMapping/>
  </p:clrMapOvr>
  <p:transition spd="slow">
    <p:cover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577BB05-508B-4457-979D-E28CDB9C32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Rounded Rectangle 5">
            <a:extLst>
              <a:ext uri="{FF2B5EF4-FFF2-40B4-BE49-F238E27FC236}">
                <a16:creationId xmlns:a16="http://schemas.microsoft.com/office/drawing/2014/main" id="{7BE93FBE-D4F5-4EDE-8860-C0B17FFD0DAE}"/>
              </a:ext>
            </a:extLst>
          </p:cNvPr>
          <p:cNvSpPr/>
          <p:nvPr/>
        </p:nvSpPr>
        <p:spPr>
          <a:xfrm>
            <a:off x="2856000" y="1268550"/>
            <a:ext cx="6480000" cy="684000"/>
          </a:xfrm>
          <a:prstGeom prst="roundRect">
            <a:avLst/>
          </a:prstGeom>
          <a:solidFill>
            <a:srgbClr val="B7E1B5"/>
          </a:solidFill>
          <a:ln w="19050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72000" tIns="36000" rIns="72000" bIns="36000"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 flowery, pink pattern on one side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652977-2816-456A-A19C-CFA0CFFD154D}"/>
              </a:ext>
            </a:extLst>
          </p:cNvPr>
          <p:cNvSpPr txBox="1"/>
          <p:nvPr/>
        </p:nvSpPr>
        <p:spPr>
          <a:xfrm>
            <a:off x="196621" y="6292757"/>
            <a:ext cx="7213600" cy="3416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706F6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Varied Fluency 3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706F6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37CBCB-E23F-45F2-9D1B-80C2F7D7D7CE}"/>
              </a:ext>
            </a:extLst>
          </p:cNvPr>
          <p:cNvSpPr txBox="1"/>
          <p:nvPr/>
        </p:nvSpPr>
        <p:spPr>
          <a:xfrm>
            <a:off x="261938" y="289357"/>
            <a:ext cx="11712575" cy="447712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Look at the noun phrase below.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Rewrite the sentence below, including the noun phrase above.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Sarah bought a new bag with her birthday money.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669828"/>
      </p:ext>
    </p:extLst>
  </p:cSld>
  <p:clrMapOvr>
    <a:masterClrMapping/>
  </p:clrMapOvr>
  <p:transition spd="slow">
    <p:cover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7F223A7-DB70-4675-928A-9F987D0E2B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Rounded Rectangle 5">
            <a:extLst>
              <a:ext uri="{FF2B5EF4-FFF2-40B4-BE49-F238E27FC236}">
                <a16:creationId xmlns:a16="http://schemas.microsoft.com/office/drawing/2014/main" id="{7BE93FBE-D4F5-4EDE-8860-C0B17FFD0DAE}"/>
              </a:ext>
            </a:extLst>
          </p:cNvPr>
          <p:cNvSpPr/>
          <p:nvPr/>
        </p:nvSpPr>
        <p:spPr>
          <a:xfrm>
            <a:off x="2856000" y="1268550"/>
            <a:ext cx="6480000" cy="684000"/>
          </a:xfrm>
          <a:prstGeom prst="roundRect">
            <a:avLst/>
          </a:prstGeom>
          <a:solidFill>
            <a:srgbClr val="B7E1B5"/>
          </a:solidFill>
          <a:ln w="19050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72000" tIns="36000" rIns="72000" bIns="36000"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 flowery, pink pattern on one side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550C8C-3457-430D-BDA0-D345A9045245}"/>
              </a:ext>
            </a:extLst>
          </p:cNvPr>
          <p:cNvSpPr txBox="1"/>
          <p:nvPr/>
        </p:nvSpPr>
        <p:spPr>
          <a:xfrm>
            <a:off x="196621" y="6292757"/>
            <a:ext cx="7213600" cy="3416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706F6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Varied Fluency 3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706F6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FE41D3-F6F7-4C2E-ABC4-69E3EBC77197}"/>
              </a:ext>
            </a:extLst>
          </p:cNvPr>
          <p:cNvSpPr txBox="1"/>
          <p:nvPr/>
        </p:nvSpPr>
        <p:spPr>
          <a:xfrm>
            <a:off x="261938" y="289357"/>
            <a:ext cx="8807417" cy="596983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Look at the noun phrase below.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Rewrite the sentence below, including the noun phrase above.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Sarah bought a new bag with her birthday money.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srgbClr val="F76756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F7675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Various answers, for example: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F7675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Sarah bought a new bag, which had a flowery, pink pattern on one side, with her birthday money.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0673331"/>
      </p:ext>
    </p:extLst>
  </p:cSld>
  <p:clrMapOvr>
    <a:masterClrMapping/>
  </p:clrMapOvr>
  <p:transition spd="slow">
    <p:cover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85F43C7-C306-48B0-AAA2-29F3482A13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Rounded Rectangle 5">
            <a:extLst>
              <a:ext uri="{FF2B5EF4-FFF2-40B4-BE49-F238E27FC236}">
                <a16:creationId xmlns:a16="http://schemas.microsoft.com/office/drawing/2014/main" id="{DFF20346-62A9-4AA0-B6DD-F76EBB8C9D27}"/>
              </a:ext>
            </a:extLst>
          </p:cNvPr>
          <p:cNvSpPr/>
          <p:nvPr/>
        </p:nvSpPr>
        <p:spPr>
          <a:xfrm>
            <a:off x="1841241" y="1567129"/>
            <a:ext cx="8509518" cy="892898"/>
          </a:xfrm>
          <a:prstGeom prst="roundRect">
            <a:avLst/>
          </a:prstGeom>
          <a:solidFill>
            <a:srgbClr val="B7E1B5"/>
          </a:solidFill>
          <a:ln w="19050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72000" tIns="36000" rIns="72000" bIns="36000"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glassy, smooth lake in the distance looked very inviting.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F0B0B5-BEBF-4AAD-9257-00C93811E87C}"/>
              </a:ext>
            </a:extLst>
          </p:cNvPr>
          <p:cNvSpPr txBox="1"/>
          <p:nvPr/>
        </p:nvSpPr>
        <p:spPr>
          <a:xfrm>
            <a:off x="196621" y="6292757"/>
            <a:ext cx="7213600" cy="3416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706F6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Varied Fluency 4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706F6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054F1F-E730-447B-9F70-E9D965E1B1FE}"/>
              </a:ext>
            </a:extLst>
          </p:cNvPr>
          <p:cNvSpPr txBox="1"/>
          <p:nvPr/>
        </p:nvSpPr>
        <p:spPr>
          <a:xfrm>
            <a:off x="261938" y="289357"/>
            <a:ext cx="11712575" cy="12629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True or false?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The sentence below contains two adjectives and one noun.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9268423"/>
      </p:ext>
    </p:extLst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DCA3628-FD83-4E51-B86A-6FDBD1BA01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E5F9152-3702-42FF-B9D9-6C122352A4EB}"/>
              </a:ext>
            </a:extLst>
          </p:cNvPr>
          <p:cNvSpPr txBox="1"/>
          <p:nvPr/>
        </p:nvSpPr>
        <p:spPr>
          <a:xfrm>
            <a:off x="1614467" y="2686017"/>
            <a:ext cx="8963066" cy="75713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Let’s start with a question about types of nouns, which is linked to the new learning later in this lesson.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0395291"/>
      </p:ext>
    </p:extLst>
  </p:cSld>
  <p:clrMapOvr>
    <a:masterClrMapping/>
  </p:clrMapOvr>
  <p:transition spd="slow">
    <p:cover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839CBEA-AAA0-48C8-8C7E-268C5E2CAE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Rounded Rectangle 5">
            <a:extLst>
              <a:ext uri="{FF2B5EF4-FFF2-40B4-BE49-F238E27FC236}">
                <a16:creationId xmlns:a16="http://schemas.microsoft.com/office/drawing/2014/main" id="{DFF20346-62A9-4AA0-B6DD-F76EBB8C9D27}"/>
              </a:ext>
            </a:extLst>
          </p:cNvPr>
          <p:cNvSpPr/>
          <p:nvPr/>
        </p:nvSpPr>
        <p:spPr>
          <a:xfrm>
            <a:off x="1841241" y="1567129"/>
            <a:ext cx="8509518" cy="892898"/>
          </a:xfrm>
          <a:prstGeom prst="roundRect">
            <a:avLst/>
          </a:prstGeom>
          <a:solidFill>
            <a:srgbClr val="B7E1B5"/>
          </a:solidFill>
          <a:ln w="19050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72000" tIns="36000" rIns="72000" bIns="36000"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</a:t>
            </a:r>
            <a:r>
              <a:rPr lang="en-US" sz="20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glassy</a:t>
            </a:r>
            <a:r>
              <a:rPr lang="en-US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, </a:t>
            </a:r>
            <a:r>
              <a:rPr lang="en-US" sz="20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smooth</a:t>
            </a:r>
            <a:r>
              <a:rPr lang="en-US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US" sz="20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lake</a:t>
            </a:r>
            <a:r>
              <a:rPr lang="en-US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in the </a:t>
            </a:r>
            <a:r>
              <a:rPr lang="en-US" sz="20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distance</a:t>
            </a:r>
            <a:r>
              <a:rPr lang="en-US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US" sz="20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looked</a:t>
            </a:r>
            <a:r>
              <a:rPr lang="en-US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very </a:t>
            </a:r>
            <a:r>
              <a:rPr lang="en-US" sz="20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inviting</a:t>
            </a:r>
            <a:r>
              <a:rPr lang="en-US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06E037-D577-4C87-A0F0-46D889B5C4EE}"/>
              </a:ext>
            </a:extLst>
          </p:cNvPr>
          <p:cNvSpPr txBox="1"/>
          <p:nvPr/>
        </p:nvSpPr>
        <p:spPr>
          <a:xfrm>
            <a:off x="196621" y="6292757"/>
            <a:ext cx="7213600" cy="3416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706F6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Varied Fluency 4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706F6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F96EB6-23F6-42D8-8845-5CDAC0AB66A2}"/>
              </a:ext>
            </a:extLst>
          </p:cNvPr>
          <p:cNvSpPr txBox="1"/>
          <p:nvPr/>
        </p:nvSpPr>
        <p:spPr>
          <a:xfrm>
            <a:off x="261938" y="289357"/>
            <a:ext cx="11712575" cy="480952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True or false?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The sentence below contains two adjectives and one noun.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F7675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False. This sentence contains three adjectives (glassy, smooth and inviting) and two nouns (lake and distance).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7913928"/>
      </p:ext>
    </p:extLst>
  </p:cSld>
  <p:clrMapOvr>
    <a:masterClrMapping/>
  </p:clrMapOvr>
  <p:transition spd="slow">
    <p:cover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3AF21FB-97A5-4C62-A96C-02FE9EE642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Rounded Rectangle 5">
            <a:extLst>
              <a:ext uri="{FF2B5EF4-FFF2-40B4-BE49-F238E27FC236}">
                <a16:creationId xmlns:a16="http://schemas.microsoft.com/office/drawing/2014/main" id="{DFF20346-62A9-4AA0-B6DD-F76EBB8C9D27}"/>
              </a:ext>
            </a:extLst>
          </p:cNvPr>
          <p:cNvSpPr/>
          <p:nvPr/>
        </p:nvSpPr>
        <p:spPr>
          <a:xfrm>
            <a:off x="1841241" y="1245872"/>
            <a:ext cx="8509518" cy="892898"/>
          </a:xfrm>
          <a:prstGeom prst="roundRect">
            <a:avLst/>
          </a:prstGeom>
          <a:solidFill>
            <a:srgbClr val="B7E1B5"/>
          </a:solidFill>
          <a:ln w="19050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72000" tIns="36000" rIns="72000" bIns="36000" rtlCol="0" anchor="ctr"/>
          <a:lstStyle/>
          <a:p>
            <a:pPr lvl="0" algn="ctr" defTabSz="514350">
              <a:defRPr/>
            </a:pPr>
            <a:r>
              <a:rPr lang="en-GB" sz="2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lion roared with anger at the hyenas.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351997-B7FB-44EE-8E1D-D45437991015}"/>
              </a:ext>
            </a:extLst>
          </p:cNvPr>
          <p:cNvSpPr txBox="1"/>
          <p:nvPr/>
        </p:nvSpPr>
        <p:spPr>
          <a:xfrm>
            <a:off x="196621" y="6292757"/>
            <a:ext cx="7213600" cy="3416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706F6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Application 1 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706F6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630747-4234-4F23-BF2A-44E41493040A}"/>
              </a:ext>
            </a:extLst>
          </p:cNvPr>
          <p:cNvSpPr txBox="1"/>
          <p:nvPr/>
        </p:nvSpPr>
        <p:spPr>
          <a:xfrm>
            <a:off x="261938" y="289357"/>
            <a:ext cx="11712575" cy="12629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Improve the sentence below using two adjectives.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6421266"/>
      </p:ext>
    </p:extLst>
  </p:cSld>
  <p:clrMapOvr>
    <a:masterClrMapping/>
  </p:clrMapOvr>
  <p:transition spd="slow">
    <p:cover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4D9D832-772A-404E-A08E-3358399DC2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6A7DD1A7-AC80-41AF-8D96-5430FD99CAEC}"/>
              </a:ext>
            </a:extLst>
          </p:cNvPr>
          <p:cNvSpPr/>
          <p:nvPr/>
        </p:nvSpPr>
        <p:spPr>
          <a:xfrm>
            <a:off x="1841241" y="1245872"/>
            <a:ext cx="8509518" cy="892898"/>
          </a:xfrm>
          <a:prstGeom prst="roundRect">
            <a:avLst/>
          </a:prstGeom>
          <a:solidFill>
            <a:srgbClr val="B7E1B5"/>
          </a:solidFill>
          <a:ln w="19050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72000" tIns="36000" rIns="72000" bIns="36000" rtlCol="0" anchor="ctr"/>
          <a:lstStyle/>
          <a:p>
            <a:pPr lvl="0" algn="ctr" defTabSz="514350">
              <a:defRPr/>
            </a:pPr>
            <a:r>
              <a:rPr lang="en-GB" sz="2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lion roared with anger at the hyenas.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4C6330-127B-40A8-A608-EAAD5524ECC2}"/>
              </a:ext>
            </a:extLst>
          </p:cNvPr>
          <p:cNvSpPr txBox="1"/>
          <p:nvPr/>
        </p:nvSpPr>
        <p:spPr>
          <a:xfrm>
            <a:off x="196621" y="6292757"/>
            <a:ext cx="7213600" cy="3416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706F6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Application 1 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706F6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593DA3-0BB7-463A-BD71-DA88CEA7D07E}"/>
              </a:ext>
            </a:extLst>
          </p:cNvPr>
          <p:cNvSpPr txBox="1"/>
          <p:nvPr/>
        </p:nvSpPr>
        <p:spPr>
          <a:xfrm>
            <a:off x="261938" y="289357"/>
            <a:ext cx="11712575" cy="515936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Improve the sentence below using two adjectives.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51435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F7675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Various answers, for example:</a:t>
            </a:r>
          </a:p>
          <a:p>
            <a:pPr marL="0" marR="0" lvl="0" indent="0" algn="l" defTabSz="51435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F7675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The agitated, restless lion roared with anger at the hyenas</a:t>
            </a: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4742836"/>
      </p:ext>
    </p:extLst>
  </p:cSld>
  <p:clrMapOvr>
    <a:masterClrMapping/>
  </p:clrMapOvr>
  <p:transition spd="slow">
    <p:cover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70788D0-40C0-40A8-B497-B9F467D64C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6A7DD1A7-AC80-41AF-8D96-5430FD99CAEC}"/>
              </a:ext>
            </a:extLst>
          </p:cNvPr>
          <p:cNvSpPr/>
          <p:nvPr/>
        </p:nvSpPr>
        <p:spPr>
          <a:xfrm>
            <a:off x="706056" y="1245872"/>
            <a:ext cx="10891777" cy="892898"/>
          </a:xfrm>
          <a:prstGeom prst="roundRect">
            <a:avLst/>
          </a:prstGeom>
          <a:solidFill>
            <a:srgbClr val="B7E1B5"/>
          </a:solidFill>
          <a:ln w="19050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72000" tIns="36000" rIns="72000" bIns="36000" rtlCol="0" anchor="ctr"/>
          <a:lstStyle/>
          <a:p>
            <a:pPr lvl="0" algn="ctr" defTabSz="514350">
              <a:defRPr/>
            </a:pPr>
            <a:r>
              <a:rPr lang="en-GB" sz="2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My mischievous, little brother under the table, was in a lot of trouble.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55673B-903D-4AB3-A7E5-4D9CB030C395}"/>
              </a:ext>
            </a:extLst>
          </p:cNvPr>
          <p:cNvSpPr txBox="1"/>
          <p:nvPr/>
        </p:nvSpPr>
        <p:spPr>
          <a:xfrm>
            <a:off x="196621" y="6292757"/>
            <a:ext cx="7213600" cy="3416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706F6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Application 2 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706F6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F3FA86-4D44-4FB1-8D92-1A6DE6E52709}"/>
              </a:ext>
            </a:extLst>
          </p:cNvPr>
          <p:cNvSpPr txBox="1"/>
          <p:nvPr/>
        </p:nvSpPr>
        <p:spPr>
          <a:xfrm>
            <a:off x="261938" y="289357"/>
            <a:ext cx="11712575" cy="374974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How has the noun phrase in this sentence been expanded?</a:t>
            </a: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8054523"/>
      </p:ext>
    </p:extLst>
  </p:cSld>
  <p:clrMapOvr>
    <a:masterClrMapping/>
  </p:clrMapOvr>
  <p:transition spd="slow">
    <p:cover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BD73350-3E96-4265-A44C-92B4DC9F6C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6A7DD1A7-AC80-41AF-8D96-5430FD99CAEC}"/>
              </a:ext>
            </a:extLst>
          </p:cNvPr>
          <p:cNvSpPr/>
          <p:nvPr/>
        </p:nvSpPr>
        <p:spPr>
          <a:xfrm>
            <a:off x="706056" y="1245872"/>
            <a:ext cx="10891777" cy="892898"/>
          </a:xfrm>
          <a:prstGeom prst="roundRect">
            <a:avLst/>
          </a:prstGeom>
          <a:solidFill>
            <a:srgbClr val="B7E1B5"/>
          </a:solidFill>
          <a:ln w="19050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72000" tIns="36000" rIns="72000" bIns="36000" rtlCol="0" anchor="ctr"/>
          <a:lstStyle/>
          <a:p>
            <a:pPr lvl="0" algn="ctr" defTabSz="514350">
              <a:defRPr/>
            </a:pPr>
            <a:r>
              <a:rPr lang="en-GB" sz="2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My mischievous, little brother under the table, was in a lot of trouble.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CC1F33-9B21-4EF9-8921-ED3040ADE4E6}"/>
              </a:ext>
            </a:extLst>
          </p:cNvPr>
          <p:cNvSpPr txBox="1"/>
          <p:nvPr/>
        </p:nvSpPr>
        <p:spPr>
          <a:xfrm>
            <a:off x="196621" y="6292757"/>
            <a:ext cx="7213600" cy="3416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706F6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Application 2 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706F6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282A45-C282-405C-8786-B22C8E52005D}"/>
              </a:ext>
            </a:extLst>
          </p:cNvPr>
          <p:cNvSpPr txBox="1"/>
          <p:nvPr/>
        </p:nvSpPr>
        <p:spPr>
          <a:xfrm>
            <a:off x="261938" y="289357"/>
            <a:ext cx="8893637" cy="746255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How has the noun phrase in this sentence been expanded?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F7675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The adjectives ‘mischievous and little’ and prepositional phrase ‘under the table’ have been added to expand the noun phrase.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8889677"/>
      </p:ext>
    </p:extLst>
  </p:cSld>
  <p:clrMapOvr>
    <a:masterClrMapping/>
  </p:clrMapOvr>
  <p:transition spd="slow">
    <p:cover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0C54CCB-0ECE-4377-8E66-B2CDB58AB8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684F231-90FC-44ED-BEE2-9DA7876DBB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285301"/>
              </p:ext>
            </p:extLst>
          </p:nvPr>
        </p:nvGraphicFramePr>
        <p:xfrm>
          <a:off x="1126251" y="1207041"/>
          <a:ext cx="6689084" cy="262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0124">
                  <a:extLst>
                    <a:ext uri="{9D8B030D-6E8A-4147-A177-3AD203B41FA5}">
                      <a16:colId xmlns:a16="http://schemas.microsoft.com/office/drawing/2014/main" val="746285611"/>
                    </a:ext>
                  </a:extLst>
                </a:gridCol>
                <a:gridCol w="5488960">
                  <a:extLst>
                    <a:ext uri="{9D8B030D-6E8A-4147-A177-3AD203B41FA5}">
                      <a16:colId xmlns:a16="http://schemas.microsoft.com/office/drawing/2014/main" val="3443855382"/>
                    </a:ext>
                  </a:extLst>
                </a:gridCol>
              </a:tblGrid>
              <a:tr h="900000">
                <a:tc>
                  <a:txBody>
                    <a:bodyPr/>
                    <a:lstStyle/>
                    <a:p>
                      <a:endParaRPr lang="en-GB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67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61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767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61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3468966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67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61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61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200" b="1" dirty="0">
                          <a:solidFill>
                            <a:schemeClr val="tx1"/>
                          </a:solidFill>
                        </a:rPr>
                        <a:t> The crowded, cramped house at </a:t>
                      </a:r>
                      <a:endParaRPr lang="en-GB" sz="2200" b="1" dirty="0">
                        <a:solidFill>
                          <a:srgbClr val="F76756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767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61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61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5525324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endParaRPr lang="en-GB" sz="2000" b="1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67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61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61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200" b="1" dirty="0">
                          <a:solidFill>
                            <a:schemeClr val="tx1"/>
                          </a:solidFill>
                        </a:rPr>
                        <a:t> the end of the street </a:t>
                      </a:r>
                      <a:r>
                        <a:rPr lang="en-GB" sz="2200" b="1" u="sng" dirty="0">
                          <a:solidFill>
                            <a:schemeClr val="tx1"/>
                          </a:solidFill>
                        </a:rPr>
                        <a:t>had been put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767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61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61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7302662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endParaRPr lang="en-GB" sz="2000" b="1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67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61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61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2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2200" b="1" u="sng" dirty="0">
                          <a:solidFill>
                            <a:schemeClr val="tx1"/>
                          </a:solidFill>
                        </a:rPr>
                        <a:t>up for sale</a:t>
                      </a:r>
                      <a:r>
                        <a:rPr lang="en-GB" sz="2200" b="1" dirty="0">
                          <a:solidFill>
                            <a:schemeClr val="tx1"/>
                          </a:solidFill>
                        </a:rPr>
                        <a:t>.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767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61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61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3908447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endParaRPr lang="en-GB" sz="8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67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61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767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61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2516301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CD85E2D6-4502-4B26-A971-48B6EED1D3E0}"/>
              </a:ext>
            </a:extLst>
          </p:cNvPr>
          <p:cNvSpPr txBox="1"/>
          <p:nvPr/>
        </p:nvSpPr>
        <p:spPr>
          <a:xfrm>
            <a:off x="196621" y="6292757"/>
            <a:ext cx="7213600" cy="3416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706F6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Reasoning 1 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706F6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271D37-D9A7-4EA0-9613-3786BFBB69BE}"/>
              </a:ext>
            </a:extLst>
          </p:cNvPr>
          <p:cNvSpPr txBox="1"/>
          <p:nvPr/>
        </p:nvSpPr>
        <p:spPr>
          <a:xfrm>
            <a:off x="261938" y="289357"/>
            <a:ext cx="11712575" cy="55646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Millie is underlining noun phrases.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Is she correct? Convince me.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6417796"/>
      </p:ext>
    </p:extLst>
  </p:cSld>
  <p:clrMapOvr>
    <a:masterClrMapping/>
  </p:clrMapOvr>
  <p:transition spd="slow">
    <p:cover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B8BAAB7-EAFB-44A0-A3B1-006CE6B0D7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684F231-90FC-44ED-BEE2-9DA7876DBB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2452183"/>
              </p:ext>
            </p:extLst>
          </p:nvPr>
        </p:nvGraphicFramePr>
        <p:xfrm>
          <a:off x="1126251" y="1207041"/>
          <a:ext cx="6689084" cy="262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0124">
                  <a:extLst>
                    <a:ext uri="{9D8B030D-6E8A-4147-A177-3AD203B41FA5}">
                      <a16:colId xmlns:a16="http://schemas.microsoft.com/office/drawing/2014/main" val="746285611"/>
                    </a:ext>
                  </a:extLst>
                </a:gridCol>
                <a:gridCol w="5488960">
                  <a:extLst>
                    <a:ext uri="{9D8B030D-6E8A-4147-A177-3AD203B41FA5}">
                      <a16:colId xmlns:a16="http://schemas.microsoft.com/office/drawing/2014/main" val="3443855382"/>
                    </a:ext>
                  </a:extLst>
                </a:gridCol>
              </a:tblGrid>
              <a:tr h="900000">
                <a:tc>
                  <a:txBody>
                    <a:bodyPr/>
                    <a:lstStyle/>
                    <a:p>
                      <a:endParaRPr lang="en-GB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67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61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767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61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3468966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67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61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61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200" b="1" dirty="0">
                          <a:solidFill>
                            <a:schemeClr val="tx1"/>
                          </a:solidFill>
                        </a:rPr>
                        <a:t> The crowded, cramped house at </a:t>
                      </a:r>
                      <a:endParaRPr lang="en-GB" sz="2200" b="1" dirty="0">
                        <a:solidFill>
                          <a:srgbClr val="F76756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767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61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61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5525324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endParaRPr lang="en-GB" sz="2000" b="1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67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61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61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200" b="1" dirty="0">
                          <a:solidFill>
                            <a:schemeClr val="tx1"/>
                          </a:solidFill>
                        </a:rPr>
                        <a:t> the end of the street </a:t>
                      </a:r>
                      <a:r>
                        <a:rPr lang="en-GB" sz="2200" b="1" u="sng" dirty="0">
                          <a:solidFill>
                            <a:schemeClr val="tx1"/>
                          </a:solidFill>
                        </a:rPr>
                        <a:t>had been put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767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61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61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7302662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endParaRPr lang="en-GB" sz="2000" b="1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67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61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61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2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2200" b="1" u="sng" dirty="0">
                          <a:solidFill>
                            <a:schemeClr val="tx1"/>
                          </a:solidFill>
                        </a:rPr>
                        <a:t>up for sale</a:t>
                      </a:r>
                      <a:r>
                        <a:rPr lang="en-GB" sz="2200" b="1" dirty="0">
                          <a:solidFill>
                            <a:schemeClr val="tx1"/>
                          </a:solidFill>
                        </a:rPr>
                        <a:t>.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767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61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61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3908447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endParaRPr lang="en-GB" sz="8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67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61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767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61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2516301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436FE720-9E0A-448F-ADAB-381BC5085914}"/>
              </a:ext>
            </a:extLst>
          </p:cNvPr>
          <p:cNvSpPr txBox="1"/>
          <p:nvPr/>
        </p:nvSpPr>
        <p:spPr>
          <a:xfrm>
            <a:off x="196621" y="6292757"/>
            <a:ext cx="7213600" cy="3416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706F6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Reasoning 1 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706F6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0137D2-F460-4F65-B932-E8388369C6A1}"/>
              </a:ext>
            </a:extLst>
          </p:cNvPr>
          <p:cNvSpPr txBox="1"/>
          <p:nvPr/>
        </p:nvSpPr>
        <p:spPr>
          <a:xfrm>
            <a:off x="261938" y="289357"/>
            <a:ext cx="11712575" cy="678031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Millie is underlining noun phrases.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Is she correct? Convince me.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Millie is incorrect because…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3367688"/>
      </p:ext>
    </p:extLst>
  </p:cSld>
  <p:clrMapOvr>
    <a:masterClrMapping/>
  </p:clrMapOvr>
  <p:transition spd="slow">
    <p:cover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A28A484-9C7D-44A9-8DBB-9BCB6E0DEF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684F231-90FC-44ED-BEE2-9DA7876DBB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1009557"/>
              </p:ext>
            </p:extLst>
          </p:nvPr>
        </p:nvGraphicFramePr>
        <p:xfrm>
          <a:off x="1126251" y="1207041"/>
          <a:ext cx="6689084" cy="262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0124">
                  <a:extLst>
                    <a:ext uri="{9D8B030D-6E8A-4147-A177-3AD203B41FA5}">
                      <a16:colId xmlns:a16="http://schemas.microsoft.com/office/drawing/2014/main" val="746285611"/>
                    </a:ext>
                  </a:extLst>
                </a:gridCol>
                <a:gridCol w="5488960">
                  <a:extLst>
                    <a:ext uri="{9D8B030D-6E8A-4147-A177-3AD203B41FA5}">
                      <a16:colId xmlns:a16="http://schemas.microsoft.com/office/drawing/2014/main" val="3443855382"/>
                    </a:ext>
                  </a:extLst>
                </a:gridCol>
              </a:tblGrid>
              <a:tr h="900000">
                <a:tc>
                  <a:txBody>
                    <a:bodyPr/>
                    <a:lstStyle/>
                    <a:p>
                      <a:endParaRPr lang="en-GB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67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61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767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61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3468966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67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61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61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200" b="1" dirty="0">
                          <a:solidFill>
                            <a:schemeClr val="tx1"/>
                          </a:solidFill>
                        </a:rPr>
                        <a:t> The crowded, cramped house at </a:t>
                      </a:r>
                      <a:endParaRPr lang="en-GB" sz="2200" b="1" dirty="0">
                        <a:solidFill>
                          <a:srgbClr val="F76756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767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61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61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5525324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endParaRPr lang="en-GB" sz="2000" b="1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67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61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61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200" b="1" dirty="0">
                          <a:solidFill>
                            <a:schemeClr val="tx1"/>
                          </a:solidFill>
                        </a:rPr>
                        <a:t> the end of the street </a:t>
                      </a:r>
                      <a:r>
                        <a:rPr lang="en-GB" sz="2200" b="1" u="sng" dirty="0">
                          <a:solidFill>
                            <a:schemeClr val="tx1"/>
                          </a:solidFill>
                        </a:rPr>
                        <a:t>had been put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767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61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61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7302662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endParaRPr lang="en-GB" sz="2000" b="1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67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61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61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2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2200" b="1" u="sng" dirty="0">
                          <a:solidFill>
                            <a:schemeClr val="tx1"/>
                          </a:solidFill>
                        </a:rPr>
                        <a:t>up for sale</a:t>
                      </a:r>
                      <a:r>
                        <a:rPr lang="en-GB" sz="2200" b="1" dirty="0">
                          <a:solidFill>
                            <a:schemeClr val="tx1"/>
                          </a:solidFill>
                        </a:rPr>
                        <a:t>.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767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61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61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3908447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endParaRPr lang="en-GB" sz="8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67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61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8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767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61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2516301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59FCF02C-2096-4D6E-8DDC-8138EE3A2659}"/>
              </a:ext>
            </a:extLst>
          </p:cNvPr>
          <p:cNvSpPr txBox="1"/>
          <p:nvPr/>
        </p:nvSpPr>
        <p:spPr>
          <a:xfrm>
            <a:off x="196621" y="6292757"/>
            <a:ext cx="7213600" cy="3416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706F6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Reasoning 1 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706F6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756179-6485-4007-BEAC-24DE92AA4D00}"/>
              </a:ext>
            </a:extLst>
          </p:cNvPr>
          <p:cNvSpPr txBox="1"/>
          <p:nvPr/>
        </p:nvSpPr>
        <p:spPr>
          <a:xfrm>
            <a:off x="261938" y="289357"/>
            <a:ext cx="11712575" cy="718555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Millie is underlining noun phrases.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Is she correct? Convince me.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F7675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Millie is incorrect because she should have underlined: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sng" strike="noStrike" kern="1200" cap="none" spc="0" normalizeH="0" baseline="0" noProof="0">
                <a:ln>
                  <a:noFill/>
                </a:ln>
                <a:solidFill>
                  <a:srgbClr val="F7675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The crowded, cramped house at the end of the street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F7675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had been put up for sale.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6752847"/>
      </p:ext>
    </p:extLst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D99B8646-C019-4D84-AAC0-EB7B0718D4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FB5CF1B-285E-4A2A-91C8-81C4C01480BF}"/>
              </a:ext>
            </a:extLst>
          </p:cNvPr>
          <p:cNvSpPr txBox="1"/>
          <p:nvPr/>
        </p:nvSpPr>
        <p:spPr>
          <a:xfrm>
            <a:off x="261938" y="289357"/>
            <a:ext cx="11712575" cy="643253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 </a:t>
            </a: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srgbClr val="1D619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noun</a:t>
            </a: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is a naming word. They name objects, people, places and feelings. There are lots of different types of nouns.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 </a:t>
            </a: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srgbClr val="1D619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collective noun </a:t>
            </a: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is the name of a group of people, animals or things.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For example: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flock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choir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bale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 </a:t>
            </a: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srgbClr val="1D619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proper noun </a:t>
            </a: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is a specific name for a person, place or thing. It always starts with a capital letter.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For example: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London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Abby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February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3331340"/>
      </p:ext>
    </p:extLst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59A145F-85E4-4FB5-A24F-1E8F8AE59C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E88E0A6-2408-4C2D-BA91-ED1AEA771D47}"/>
              </a:ext>
            </a:extLst>
          </p:cNvPr>
          <p:cNvSpPr txBox="1"/>
          <p:nvPr/>
        </p:nvSpPr>
        <p:spPr>
          <a:xfrm>
            <a:off x="261938" y="289357"/>
            <a:ext cx="11712575" cy="609397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 </a:t>
            </a: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srgbClr val="1D619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concrete noun </a:t>
            </a: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is the name of something that you can touch, taste, smell, hear or see.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For example: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house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dog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car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An </a:t>
            </a: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srgbClr val="1D619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abstract noun </a:t>
            </a: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is the name of something that cannot be seen, heard, touched, smelt or tasted.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For example: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happiness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anger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sadness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9174473"/>
      </p:ext>
    </p:extLst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20A57E7-E365-4D9E-8AF1-B986785D3A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C0A613C-43E6-4E66-B0C8-2F42D60BD9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3177688"/>
              </p:ext>
            </p:extLst>
          </p:nvPr>
        </p:nvGraphicFramePr>
        <p:xfrm>
          <a:off x="1002000" y="886746"/>
          <a:ext cx="10188000" cy="2052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47000">
                  <a:extLst>
                    <a:ext uri="{9D8B030D-6E8A-4147-A177-3AD203B41FA5}">
                      <a16:colId xmlns:a16="http://schemas.microsoft.com/office/drawing/2014/main" val="4069224054"/>
                    </a:ext>
                  </a:extLst>
                </a:gridCol>
                <a:gridCol w="2547000">
                  <a:extLst>
                    <a:ext uri="{9D8B030D-6E8A-4147-A177-3AD203B41FA5}">
                      <a16:colId xmlns:a16="http://schemas.microsoft.com/office/drawing/2014/main" val="3262862990"/>
                    </a:ext>
                  </a:extLst>
                </a:gridCol>
                <a:gridCol w="2547000">
                  <a:extLst>
                    <a:ext uri="{9D8B030D-6E8A-4147-A177-3AD203B41FA5}">
                      <a16:colId xmlns:a16="http://schemas.microsoft.com/office/drawing/2014/main" val="3672666844"/>
                    </a:ext>
                  </a:extLst>
                </a:gridCol>
                <a:gridCol w="2547000">
                  <a:extLst>
                    <a:ext uri="{9D8B030D-6E8A-4147-A177-3AD203B41FA5}">
                      <a16:colId xmlns:a16="http://schemas.microsoft.com/office/drawing/2014/main" val="33744120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Concrete</a:t>
                      </a:r>
                    </a:p>
                  </a:txBody>
                  <a:tcPr anchor="ctr">
                    <a:solidFill>
                      <a:srgbClr val="B7E1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Abstract</a:t>
                      </a:r>
                    </a:p>
                  </a:txBody>
                  <a:tcPr anchor="ctr">
                    <a:solidFill>
                      <a:srgbClr val="B7E1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Proper</a:t>
                      </a:r>
                    </a:p>
                  </a:txBody>
                  <a:tcPr anchor="ctr">
                    <a:solidFill>
                      <a:srgbClr val="B7E1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Collective</a:t>
                      </a:r>
                    </a:p>
                  </a:txBody>
                  <a:tcPr anchor="ctr">
                    <a:solidFill>
                      <a:srgbClr val="B7E1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7067827"/>
                  </a:ext>
                </a:extLst>
              </a:tr>
              <a:tr h="165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1179151"/>
                  </a:ext>
                </a:extLst>
              </a:tr>
            </a:tbl>
          </a:graphicData>
        </a:graphic>
      </p:graphicFrame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882A17D-0E2C-4E66-B402-1546DE2A3CE7}"/>
              </a:ext>
            </a:extLst>
          </p:cNvPr>
          <p:cNvSpPr/>
          <p:nvPr/>
        </p:nvSpPr>
        <p:spPr>
          <a:xfrm>
            <a:off x="1365482" y="3139751"/>
            <a:ext cx="1548000" cy="504000"/>
          </a:xfrm>
          <a:prstGeom prst="roundRect">
            <a:avLst/>
          </a:prstGeom>
          <a:noFill/>
          <a:ln w="19050">
            <a:solidFill>
              <a:srgbClr val="6FC3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>
                <a:solidFill>
                  <a:schemeClr val="tx1"/>
                </a:solidFill>
              </a:rPr>
              <a:t>bravery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1D3B10E-0DB6-4191-8D59-A2E07ACB00A2}"/>
              </a:ext>
            </a:extLst>
          </p:cNvPr>
          <p:cNvSpPr/>
          <p:nvPr/>
        </p:nvSpPr>
        <p:spPr>
          <a:xfrm>
            <a:off x="1365482" y="3759526"/>
            <a:ext cx="1548000" cy="504000"/>
          </a:xfrm>
          <a:prstGeom prst="roundRect">
            <a:avLst/>
          </a:prstGeom>
          <a:noFill/>
          <a:ln w="19050">
            <a:solidFill>
              <a:srgbClr val="6FC3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>
                <a:solidFill>
                  <a:schemeClr val="tx1"/>
                </a:solidFill>
              </a:rPr>
              <a:t>army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C46E236-B983-457C-9190-3AA82690E899}"/>
              </a:ext>
            </a:extLst>
          </p:cNvPr>
          <p:cNvSpPr/>
          <p:nvPr/>
        </p:nvSpPr>
        <p:spPr>
          <a:xfrm>
            <a:off x="1365482" y="4379301"/>
            <a:ext cx="1548000" cy="504000"/>
          </a:xfrm>
          <a:prstGeom prst="roundRect">
            <a:avLst/>
          </a:prstGeom>
          <a:noFill/>
          <a:ln w="19050">
            <a:solidFill>
              <a:srgbClr val="6FC3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>
                <a:solidFill>
                  <a:schemeClr val="tx1"/>
                </a:solidFill>
              </a:rPr>
              <a:t>lamp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455954E-56C2-47C1-94A8-CC9D352668DA}"/>
              </a:ext>
            </a:extLst>
          </p:cNvPr>
          <p:cNvSpPr/>
          <p:nvPr/>
        </p:nvSpPr>
        <p:spPr>
          <a:xfrm>
            <a:off x="1365482" y="4999076"/>
            <a:ext cx="1548000" cy="504000"/>
          </a:xfrm>
          <a:prstGeom prst="roundRect">
            <a:avLst/>
          </a:prstGeom>
          <a:noFill/>
          <a:ln w="19050">
            <a:solidFill>
              <a:srgbClr val="6FC3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>
                <a:solidFill>
                  <a:schemeClr val="tx1"/>
                </a:solidFill>
              </a:rPr>
              <a:t>Monday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AA4D514-27CD-4F8B-9DFB-AD45C4AD0469}"/>
              </a:ext>
            </a:extLst>
          </p:cNvPr>
          <p:cNvSpPr/>
          <p:nvPr/>
        </p:nvSpPr>
        <p:spPr>
          <a:xfrm>
            <a:off x="4003161" y="3139751"/>
            <a:ext cx="1548000" cy="504000"/>
          </a:xfrm>
          <a:prstGeom prst="roundRect">
            <a:avLst/>
          </a:prstGeom>
          <a:noFill/>
          <a:ln w="19050">
            <a:solidFill>
              <a:srgbClr val="6FC3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>
                <a:solidFill>
                  <a:schemeClr val="tx1"/>
                </a:solidFill>
              </a:rPr>
              <a:t>cat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F0EDD81-82C5-43C1-BBD6-E722B851E47E}"/>
              </a:ext>
            </a:extLst>
          </p:cNvPr>
          <p:cNvSpPr/>
          <p:nvPr/>
        </p:nvSpPr>
        <p:spPr>
          <a:xfrm>
            <a:off x="4003161" y="3759526"/>
            <a:ext cx="1548000" cy="504000"/>
          </a:xfrm>
          <a:prstGeom prst="roundRect">
            <a:avLst/>
          </a:prstGeom>
          <a:noFill/>
          <a:ln w="19050">
            <a:solidFill>
              <a:srgbClr val="6FC3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>
                <a:solidFill>
                  <a:schemeClr val="tx1"/>
                </a:solidFill>
              </a:rPr>
              <a:t>Edinburgh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37353AF-91F5-43FC-8B58-D67D11EB6DB9}"/>
              </a:ext>
            </a:extLst>
          </p:cNvPr>
          <p:cNvSpPr/>
          <p:nvPr/>
        </p:nvSpPr>
        <p:spPr>
          <a:xfrm>
            <a:off x="4003161" y="4379301"/>
            <a:ext cx="1548000" cy="504000"/>
          </a:xfrm>
          <a:prstGeom prst="roundRect">
            <a:avLst/>
          </a:prstGeom>
          <a:noFill/>
          <a:ln w="19050">
            <a:solidFill>
              <a:srgbClr val="6FC3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>
                <a:solidFill>
                  <a:schemeClr val="tx1"/>
                </a:solidFill>
              </a:rPr>
              <a:t>friendship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074EFE4-2340-4552-B831-7E4AA28A9A25}"/>
              </a:ext>
            </a:extLst>
          </p:cNvPr>
          <p:cNvSpPr/>
          <p:nvPr/>
        </p:nvSpPr>
        <p:spPr>
          <a:xfrm>
            <a:off x="4003161" y="4999076"/>
            <a:ext cx="1548000" cy="504000"/>
          </a:xfrm>
          <a:prstGeom prst="roundRect">
            <a:avLst/>
          </a:prstGeom>
          <a:noFill/>
          <a:ln w="19050">
            <a:solidFill>
              <a:srgbClr val="6FC3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>
                <a:solidFill>
                  <a:schemeClr val="tx1"/>
                </a:solidFill>
              </a:rPr>
              <a:t>gaggle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94E64E9B-A4A0-40AF-BCA2-4C6210FDD465}"/>
              </a:ext>
            </a:extLst>
          </p:cNvPr>
          <p:cNvSpPr/>
          <p:nvPr/>
        </p:nvSpPr>
        <p:spPr>
          <a:xfrm>
            <a:off x="6640840" y="3139751"/>
            <a:ext cx="1548000" cy="504000"/>
          </a:xfrm>
          <a:prstGeom prst="roundRect">
            <a:avLst/>
          </a:prstGeom>
          <a:noFill/>
          <a:ln w="19050">
            <a:solidFill>
              <a:srgbClr val="6FC3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flock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60038EA6-9879-4F7C-A300-AE08099B62A8}"/>
              </a:ext>
            </a:extLst>
          </p:cNvPr>
          <p:cNvSpPr/>
          <p:nvPr/>
        </p:nvSpPr>
        <p:spPr>
          <a:xfrm>
            <a:off x="6640840" y="3759526"/>
            <a:ext cx="1548000" cy="504000"/>
          </a:xfrm>
          <a:prstGeom prst="roundRect">
            <a:avLst/>
          </a:prstGeom>
          <a:noFill/>
          <a:ln w="19050">
            <a:solidFill>
              <a:srgbClr val="6FC3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>
                <a:solidFill>
                  <a:schemeClr val="tx1"/>
                </a:solidFill>
              </a:rPr>
              <a:t>Lewis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D1905FC0-5807-449C-A3B2-5D72DDE0327B}"/>
              </a:ext>
            </a:extLst>
          </p:cNvPr>
          <p:cNvSpPr/>
          <p:nvPr/>
        </p:nvSpPr>
        <p:spPr>
          <a:xfrm>
            <a:off x="6640840" y="4379301"/>
            <a:ext cx="1548000" cy="504000"/>
          </a:xfrm>
          <a:prstGeom prst="roundRect">
            <a:avLst/>
          </a:prstGeom>
          <a:noFill/>
          <a:ln w="19050">
            <a:solidFill>
              <a:srgbClr val="6FC3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>
                <a:solidFill>
                  <a:schemeClr val="tx1"/>
                </a:solidFill>
              </a:rPr>
              <a:t>pack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71DC8AEE-35AE-41F0-8DCD-AACC256D9CD8}"/>
              </a:ext>
            </a:extLst>
          </p:cNvPr>
          <p:cNvSpPr/>
          <p:nvPr/>
        </p:nvSpPr>
        <p:spPr>
          <a:xfrm>
            <a:off x="6640840" y="4999076"/>
            <a:ext cx="1548000" cy="504000"/>
          </a:xfrm>
          <a:prstGeom prst="roundRect">
            <a:avLst/>
          </a:prstGeom>
          <a:noFill/>
          <a:ln w="19050">
            <a:solidFill>
              <a:srgbClr val="6FC3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>
                <a:solidFill>
                  <a:schemeClr val="tx1"/>
                </a:solidFill>
              </a:rPr>
              <a:t>peace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35BC54E4-DD45-4B95-86C5-F8FB860EA5E1}"/>
              </a:ext>
            </a:extLst>
          </p:cNvPr>
          <p:cNvSpPr/>
          <p:nvPr/>
        </p:nvSpPr>
        <p:spPr>
          <a:xfrm>
            <a:off x="9278518" y="3139751"/>
            <a:ext cx="1548000" cy="504000"/>
          </a:xfrm>
          <a:prstGeom prst="roundRect">
            <a:avLst/>
          </a:prstGeom>
          <a:noFill/>
          <a:ln w="19050">
            <a:solidFill>
              <a:srgbClr val="6FC3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>
                <a:solidFill>
                  <a:schemeClr val="tx1"/>
                </a:solidFill>
              </a:rPr>
              <a:t>chair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5B825E7C-F669-4FF2-8687-31D43AF9DC82}"/>
              </a:ext>
            </a:extLst>
          </p:cNvPr>
          <p:cNvSpPr/>
          <p:nvPr/>
        </p:nvSpPr>
        <p:spPr>
          <a:xfrm>
            <a:off x="9278518" y="3759526"/>
            <a:ext cx="1548000" cy="504000"/>
          </a:xfrm>
          <a:prstGeom prst="roundRect">
            <a:avLst/>
          </a:prstGeom>
          <a:noFill/>
          <a:ln w="19050">
            <a:solidFill>
              <a:srgbClr val="6FC3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>
                <a:solidFill>
                  <a:schemeClr val="tx1"/>
                </a:solidFill>
              </a:rPr>
              <a:t>knowledge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85883564-475E-4751-86E2-BB2DD1295F9F}"/>
              </a:ext>
            </a:extLst>
          </p:cNvPr>
          <p:cNvSpPr/>
          <p:nvPr/>
        </p:nvSpPr>
        <p:spPr>
          <a:xfrm>
            <a:off x="9278518" y="4379301"/>
            <a:ext cx="1548000" cy="504000"/>
          </a:xfrm>
          <a:prstGeom prst="roundRect">
            <a:avLst/>
          </a:prstGeom>
          <a:noFill/>
          <a:ln w="19050">
            <a:solidFill>
              <a:srgbClr val="6FC3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>
                <a:solidFill>
                  <a:schemeClr val="tx1"/>
                </a:solidFill>
              </a:rPr>
              <a:t>sofa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6369FD04-E2C4-40E1-A8EF-EA9797F28727}"/>
              </a:ext>
            </a:extLst>
          </p:cNvPr>
          <p:cNvSpPr/>
          <p:nvPr/>
        </p:nvSpPr>
        <p:spPr>
          <a:xfrm>
            <a:off x="9278518" y="4999076"/>
            <a:ext cx="1548000" cy="504000"/>
          </a:xfrm>
          <a:prstGeom prst="roundRect">
            <a:avLst/>
          </a:prstGeom>
          <a:noFill/>
          <a:ln w="19050">
            <a:solidFill>
              <a:srgbClr val="6FC3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>
                <a:solidFill>
                  <a:schemeClr val="tx1"/>
                </a:solidFill>
              </a:rPr>
              <a:t>France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7D5C52-B4F1-4382-A911-AB3F34E0FF7B}"/>
              </a:ext>
            </a:extLst>
          </p:cNvPr>
          <p:cNvSpPr txBox="1"/>
          <p:nvPr/>
        </p:nvSpPr>
        <p:spPr>
          <a:xfrm>
            <a:off x="261938" y="289357"/>
            <a:ext cx="11712575" cy="82997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Sort the nouns into the table below.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2988012"/>
      </p:ext>
    </p:extLst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A8A9E76-2845-480E-8D16-EBDAE0C4E0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C0A613C-43E6-4E66-B0C8-2F42D60BD9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1611953"/>
              </p:ext>
            </p:extLst>
          </p:nvPr>
        </p:nvGraphicFramePr>
        <p:xfrm>
          <a:off x="1002000" y="886746"/>
          <a:ext cx="10188000" cy="2052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47000">
                  <a:extLst>
                    <a:ext uri="{9D8B030D-6E8A-4147-A177-3AD203B41FA5}">
                      <a16:colId xmlns:a16="http://schemas.microsoft.com/office/drawing/2014/main" val="4069224054"/>
                    </a:ext>
                  </a:extLst>
                </a:gridCol>
                <a:gridCol w="2547000">
                  <a:extLst>
                    <a:ext uri="{9D8B030D-6E8A-4147-A177-3AD203B41FA5}">
                      <a16:colId xmlns:a16="http://schemas.microsoft.com/office/drawing/2014/main" val="3262862990"/>
                    </a:ext>
                  </a:extLst>
                </a:gridCol>
                <a:gridCol w="2547000">
                  <a:extLst>
                    <a:ext uri="{9D8B030D-6E8A-4147-A177-3AD203B41FA5}">
                      <a16:colId xmlns:a16="http://schemas.microsoft.com/office/drawing/2014/main" val="3672666844"/>
                    </a:ext>
                  </a:extLst>
                </a:gridCol>
                <a:gridCol w="2547000">
                  <a:extLst>
                    <a:ext uri="{9D8B030D-6E8A-4147-A177-3AD203B41FA5}">
                      <a16:colId xmlns:a16="http://schemas.microsoft.com/office/drawing/2014/main" val="33744120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Concrete</a:t>
                      </a:r>
                    </a:p>
                  </a:txBody>
                  <a:tcPr anchor="ctr">
                    <a:solidFill>
                      <a:srgbClr val="B7E1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Abstract</a:t>
                      </a:r>
                    </a:p>
                  </a:txBody>
                  <a:tcPr anchor="ctr">
                    <a:solidFill>
                      <a:srgbClr val="B7E1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Proper</a:t>
                      </a:r>
                    </a:p>
                  </a:txBody>
                  <a:tcPr anchor="ctr">
                    <a:solidFill>
                      <a:srgbClr val="B7E1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Collective</a:t>
                      </a:r>
                    </a:p>
                  </a:txBody>
                  <a:tcPr anchor="ctr">
                    <a:solidFill>
                      <a:srgbClr val="B7E1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7067827"/>
                  </a:ext>
                </a:extLst>
              </a:tr>
              <a:tr h="1656000">
                <a:tc>
                  <a:txBody>
                    <a:bodyPr/>
                    <a:lstStyle/>
                    <a:p>
                      <a:r>
                        <a:rPr lang="en-GB" sz="2000" b="1">
                          <a:solidFill>
                            <a:srgbClr val="F76756"/>
                          </a:solidFill>
                        </a:rPr>
                        <a:t>lamp</a:t>
                      </a:r>
                    </a:p>
                    <a:p>
                      <a:r>
                        <a:rPr lang="en-GB" sz="2000" b="1">
                          <a:solidFill>
                            <a:srgbClr val="F76756"/>
                          </a:solidFill>
                        </a:rPr>
                        <a:t>cat</a:t>
                      </a:r>
                    </a:p>
                    <a:p>
                      <a:r>
                        <a:rPr lang="en-GB" sz="2000" b="1">
                          <a:solidFill>
                            <a:srgbClr val="F76756"/>
                          </a:solidFill>
                        </a:rPr>
                        <a:t>chair</a:t>
                      </a:r>
                    </a:p>
                    <a:p>
                      <a:r>
                        <a:rPr lang="en-GB" sz="2000" b="1">
                          <a:solidFill>
                            <a:srgbClr val="F76756"/>
                          </a:solidFill>
                        </a:rPr>
                        <a:t>sofa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000" b="1">
                          <a:solidFill>
                            <a:srgbClr val="F76756"/>
                          </a:solidFill>
                        </a:rPr>
                        <a:t>bravery </a:t>
                      </a:r>
                    </a:p>
                    <a:p>
                      <a:r>
                        <a:rPr lang="en-GB" sz="2000" b="1">
                          <a:solidFill>
                            <a:srgbClr val="F76756"/>
                          </a:solidFill>
                        </a:rPr>
                        <a:t>friendship </a:t>
                      </a:r>
                    </a:p>
                    <a:p>
                      <a:r>
                        <a:rPr lang="en-GB" sz="2000" b="1">
                          <a:solidFill>
                            <a:srgbClr val="F76756"/>
                          </a:solidFill>
                        </a:rPr>
                        <a:t>peace</a:t>
                      </a:r>
                    </a:p>
                    <a:p>
                      <a:r>
                        <a:rPr lang="en-GB" sz="2000" b="1">
                          <a:solidFill>
                            <a:srgbClr val="F76756"/>
                          </a:solidFill>
                        </a:rPr>
                        <a:t>knowledge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000" b="1">
                          <a:solidFill>
                            <a:srgbClr val="F76756"/>
                          </a:solidFill>
                        </a:rPr>
                        <a:t>Monday</a:t>
                      </a:r>
                    </a:p>
                    <a:p>
                      <a:r>
                        <a:rPr lang="en-GB" sz="2000" b="1">
                          <a:solidFill>
                            <a:srgbClr val="F76756"/>
                          </a:solidFill>
                        </a:rPr>
                        <a:t>Edinburgh</a:t>
                      </a:r>
                    </a:p>
                    <a:p>
                      <a:r>
                        <a:rPr lang="en-GB" sz="2000" b="1">
                          <a:solidFill>
                            <a:srgbClr val="F76756"/>
                          </a:solidFill>
                        </a:rPr>
                        <a:t>Lewis</a:t>
                      </a:r>
                    </a:p>
                    <a:p>
                      <a:r>
                        <a:rPr lang="en-GB" sz="2000" b="1">
                          <a:solidFill>
                            <a:srgbClr val="F76756"/>
                          </a:solidFill>
                        </a:rPr>
                        <a:t>France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rgbClr val="F76756"/>
                          </a:solidFill>
                        </a:rPr>
                        <a:t>army</a:t>
                      </a:r>
                    </a:p>
                    <a:p>
                      <a:r>
                        <a:rPr lang="en-GB" sz="2000" b="1" dirty="0">
                          <a:solidFill>
                            <a:srgbClr val="F76756"/>
                          </a:solidFill>
                        </a:rPr>
                        <a:t>gaggle</a:t>
                      </a:r>
                    </a:p>
                    <a:p>
                      <a:r>
                        <a:rPr lang="en-GB" sz="2000" b="1" dirty="0">
                          <a:solidFill>
                            <a:srgbClr val="F76756"/>
                          </a:solidFill>
                        </a:rPr>
                        <a:t>flock</a:t>
                      </a:r>
                    </a:p>
                    <a:p>
                      <a:r>
                        <a:rPr lang="en-GB" sz="2000" b="1" dirty="0">
                          <a:solidFill>
                            <a:srgbClr val="F76756"/>
                          </a:solidFill>
                        </a:rPr>
                        <a:t>pack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01179151"/>
                  </a:ext>
                </a:extLst>
              </a:tr>
            </a:tbl>
          </a:graphicData>
        </a:graphic>
      </p:graphicFrame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882A17D-0E2C-4E66-B402-1546DE2A3CE7}"/>
              </a:ext>
            </a:extLst>
          </p:cNvPr>
          <p:cNvSpPr/>
          <p:nvPr/>
        </p:nvSpPr>
        <p:spPr>
          <a:xfrm>
            <a:off x="1365482" y="3139751"/>
            <a:ext cx="1548000" cy="504000"/>
          </a:xfrm>
          <a:prstGeom prst="roundRect">
            <a:avLst/>
          </a:prstGeom>
          <a:noFill/>
          <a:ln w="19050">
            <a:solidFill>
              <a:srgbClr val="6FC3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>
                <a:solidFill>
                  <a:schemeClr val="tx1"/>
                </a:solidFill>
              </a:rPr>
              <a:t>bravery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1D3B10E-0DB6-4191-8D59-A2E07ACB00A2}"/>
              </a:ext>
            </a:extLst>
          </p:cNvPr>
          <p:cNvSpPr/>
          <p:nvPr/>
        </p:nvSpPr>
        <p:spPr>
          <a:xfrm>
            <a:off x="1365482" y="3759526"/>
            <a:ext cx="1548000" cy="504000"/>
          </a:xfrm>
          <a:prstGeom prst="roundRect">
            <a:avLst/>
          </a:prstGeom>
          <a:noFill/>
          <a:ln w="19050">
            <a:solidFill>
              <a:srgbClr val="6FC3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>
                <a:solidFill>
                  <a:schemeClr val="tx1"/>
                </a:solidFill>
              </a:rPr>
              <a:t>army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C46E236-B983-457C-9190-3AA82690E899}"/>
              </a:ext>
            </a:extLst>
          </p:cNvPr>
          <p:cNvSpPr/>
          <p:nvPr/>
        </p:nvSpPr>
        <p:spPr>
          <a:xfrm>
            <a:off x="1365482" y="4379301"/>
            <a:ext cx="1548000" cy="504000"/>
          </a:xfrm>
          <a:prstGeom prst="roundRect">
            <a:avLst/>
          </a:prstGeom>
          <a:noFill/>
          <a:ln w="19050">
            <a:solidFill>
              <a:srgbClr val="6FC3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>
                <a:solidFill>
                  <a:schemeClr val="tx1"/>
                </a:solidFill>
              </a:rPr>
              <a:t>lamp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455954E-56C2-47C1-94A8-CC9D352668DA}"/>
              </a:ext>
            </a:extLst>
          </p:cNvPr>
          <p:cNvSpPr/>
          <p:nvPr/>
        </p:nvSpPr>
        <p:spPr>
          <a:xfrm>
            <a:off x="1365482" y="4999076"/>
            <a:ext cx="1548000" cy="504000"/>
          </a:xfrm>
          <a:prstGeom prst="roundRect">
            <a:avLst/>
          </a:prstGeom>
          <a:noFill/>
          <a:ln w="19050">
            <a:solidFill>
              <a:srgbClr val="6FC3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>
                <a:solidFill>
                  <a:schemeClr val="tx1"/>
                </a:solidFill>
              </a:rPr>
              <a:t>Monday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AA4D514-27CD-4F8B-9DFB-AD45C4AD0469}"/>
              </a:ext>
            </a:extLst>
          </p:cNvPr>
          <p:cNvSpPr/>
          <p:nvPr/>
        </p:nvSpPr>
        <p:spPr>
          <a:xfrm>
            <a:off x="4003161" y="3139751"/>
            <a:ext cx="1548000" cy="504000"/>
          </a:xfrm>
          <a:prstGeom prst="roundRect">
            <a:avLst/>
          </a:prstGeom>
          <a:noFill/>
          <a:ln w="19050">
            <a:solidFill>
              <a:srgbClr val="6FC3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>
                <a:solidFill>
                  <a:schemeClr val="tx1"/>
                </a:solidFill>
              </a:rPr>
              <a:t>cat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F0EDD81-82C5-43C1-BBD6-E722B851E47E}"/>
              </a:ext>
            </a:extLst>
          </p:cNvPr>
          <p:cNvSpPr/>
          <p:nvPr/>
        </p:nvSpPr>
        <p:spPr>
          <a:xfrm>
            <a:off x="4003161" y="3759526"/>
            <a:ext cx="1548000" cy="504000"/>
          </a:xfrm>
          <a:prstGeom prst="roundRect">
            <a:avLst/>
          </a:prstGeom>
          <a:noFill/>
          <a:ln w="19050">
            <a:solidFill>
              <a:srgbClr val="6FC3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>
                <a:solidFill>
                  <a:schemeClr val="tx1"/>
                </a:solidFill>
              </a:rPr>
              <a:t>Edinburgh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37353AF-91F5-43FC-8B58-D67D11EB6DB9}"/>
              </a:ext>
            </a:extLst>
          </p:cNvPr>
          <p:cNvSpPr/>
          <p:nvPr/>
        </p:nvSpPr>
        <p:spPr>
          <a:xfrm>
            <a:off x="4003161" y="4379301"/>
            <a:ext cx="1548000" cy="504000"/>
          </a:xfrm>
          <a:prstGeom prst="roundRect">
            <a:avLst/>
          </a:prstGeom>
          <a:noFill/>
          <a:ln w="19050">
            <a:solidFill>
              <a:srgbClr val="6FC3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>
                <a:solidFill>
                  <a:schemeClr val="tx1"/>
                </a:solidFill>
              </a:rPr>
              <a:t>friendship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074EFE4-2340-4552-B831-7E4AA28A9A25}"/>
              </a:ext>
            </a:extLst>
          </p:cNvPr>
          <p:cNvSpPr/>
          <p:nvPr/>
        </p:nvSpPr>
        <p:spPr>
          <a:xfrm>
            <a:off x="4003161" y="4999076"/>
            <a:ext cx="1548000" cy="504000"/>
          </a:xfrm>
          <a:prstGeom prst="roundRect">
            <a:avLst/>
          </a:prstGeom>
          <a:noFill/>
          <a:ln w="19050">
            <a:solidFill>
              <a:srgbClr val="6FC3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>
                <a:solidFill>
                  <a:schemeClr val="tx1"/>
                </a:solidFill>
              </a:rPr>
              <a:t>gaggle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94E64E9B-A4A0-40AF-BCA2-4C6210FDD465}"/>
              </a:ext>
            </a:extLst>
          </p:cNvPr>
          <p:cNvSpPr/>
          <p:nvPr/>
        </p:nvSpPr>
        <p:spPr>
          <a:xfrm>
            <a:off x="6640840" y="3139751"/>
            <a:ext cx="1548000" cy="504000"/>
          </a:xfrm>
          <a:prstGeom prst="roundRect">
            <a:avLst/>
          </a:prstGeom>
          <a:noFill/>
          <a:ln w="19050">
            <a:solidFill>
              <a:srgbClr val="6FC3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flock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60038EA6-9879-4F7C-A300-AE08099B62A8}"/>
              </a:ext>
            </a:extLst>
          </p:cNvPr>
          <p:cNvSpPr/>
          <p:nvPr/>
        </p:nvSpPr>
        <p:spPr>
          <a:xfrm>
            <a:off x="6640840" y="3759526"/>
            <a:ext cx="1548000" cy="504000"/>
          </a:xfrm>
          <a:prstGeom prst="roundRect">
            <a:avLst/>
          </a:prstGeom>
          <a:noFill/>
          <a:ln w="19050">
            <a:solidFill>
              <a:srgbClr val="6FC3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>
                <a:solidFill>
                  <a:schemeClr val="tx1"/>
                </a:solidFill>
              </a:rPr>
              <a:t>Lewis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D1905FC0-5807-449C-A3B2-5D72DDE0327B}"/>
              </a:ext>
            </a:extLst>
          </p:cNvPr>
          <p:cNvSpPr/>
          <p:nvPr/>
        </p:nvSpPr>
        <p:spPr>
          <a:xfrm>
            <a:off x="6640840" y="4379301"/>
            <a:ext cx="1548000" cy="504000"/>
          </a:xfrm>
          <a:prstGeom prst="roundRect">
            <a:avLst/>
          </a:prstGeom>
          <a:noFill/>
          <a:ln w="19050">
            <a:solidFill>
              <a:srgbClr val="6FC3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>
                <a:solidFill>
                  <a:schemeClr val="tx1"/>
                </a:solidFill>
              </a:rPr>
              <a:t>pack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71DC8AEE-35AE-41F0-8DCD-AACC256D9CD8}"/>
              </a:ext>
            </a:extLst>
          </p:cNvPr>
          <p:cNvSpPr/>
          <p:nvPr/>
        </p:nvSpPr>
        <p:spPr>
          <a:xfrm>
            <a:off x="6640840" y="4999076"/>
            <a:ext cx="1548000" cy="504000"/>
          </a:xfrm>
          <a:prstGeom prst="roundRect">
            <a:avLst/>
          </a:prstGeom>
          <a:noFill/>
          <a:ln w="19050">
            <a:solidFill>
              <a:srgbClr val="6FC3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>
                <a:solidFill>
                  <a:schemeClr val="tx1"/>
                </a:solidFill>
              </a:rPr>
              <a:t>peace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35BC54E4-DD45-4B95-86C5-F8FB860EA5E1}"/>
              </a:ext>
            </a:extLst>
          </p:cNvPr>
          <p:cNvSpPr/>
          <p:nvPr/>
        </p:nvSpPr>
        <p:spPr>
          <a:xfrm>
            <a:off x="9278518" y="3139751"/>
            <a:ext cx="1548000" cy="504000"/>
          </a:xfrm>
          <a:prstGeom prst="roundRect">
            <a:avLst/>
          </a:prstGeom>
          <a:noFill/>
          <a:ln w="19050">
            <a:solidFill>
              <a:srgbClr val="6FC3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>
                <a:solidFill>
                  <a:schemeClr val="tx1"/>
                </a:solidFill>
              </a:rPr>
              <a:t>chair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5B825E7C-F669-4FF2-8687-31D43AF9DC82}"/>
              </a:ext>
            </a:extLst>
          </p:cNvPr>
          <p:cNvSpPr/>
          <p:nvPr/>
        </p:nvSpPr>
        <p:spPr>
          <a:xfrm>
            <a:off x="9278518" y="3759526"/>
            <a:ext cx="1548000" cy="504000"/>
          </a:xfrm>
          <a:prstGeom prst="roundRect">
            <a:avLst/>
          </a:prstGeom>
          <a:noFill/>
          <a:ln w="19050">
            <a:solidFill>
              <a:srgbClr val="6FC3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>
                <a:solidFill>
                  <a:schemeClr val="tx1"/>
                </a:solidFill>
              </a:rPr>
              <a:t>knowledge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85883564-475E-4751-86E2-BB2DD1295F9F}"/>
              </a:ext>
            </a:extLst>
          </p:cNvPr>
          <p:cNvSpPr/>
          <p:nvPr/>
        </p:nvSpPr>
        <p:spPr>
          <a:xfrm>
            <a:off x="9278518" y="4379301"/>
            <a:ext cx="1548000" cy="504000"/>
          </a:xfrm>
          <a:prstGeom prst="roundRect">
            <a:avLst/>
          </a:prstGeom>
          <a:noFill/>
          <a:ln w="19050">
            <a:solidFill>
              <a:srgbClr val="6FC3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>
                <a:solidFill>
                  <a:schemeClr val="tx1"/>
                </a:solidFill>
              </a:rPr>
              <a:t>sofa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6369FD04-E2C4-40E1-A8EF-EA9797F28727}"/>
              </a:ext>
            </a:extLst>
          </p:cNvPr>
          <p:cNvSpPr/>
          <p:nvPr/>
        </p:nvSpPr>
        <p:spPr>
          <a:xfrm>
            <a:off x="9278518" y="4999076"/>
            <a:ext cx="1548000" cy="504000"/>
          </a:xfrm>
          <a:prstGeom prst="roundRect">
            <a:avLst/>
          </a:prstGeom>
          <a:noFill/>
          <a:ln w="19050">
            <a:solidFill>
              <a:srgbClr val="6FC3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>
                <a:solidFill>
                  <a:schemeClr val="tx1"/>
                </a:solidFill>
              </a:rPr>
              <a:t>France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097EEC-5A50-471B-87C1-04D40289A5A9}"/>
              </a:ext>
            </a:extLst>
          </p:cNvPr>
          <p:cNvSpPr txBox="1"/>
          <p:nvPr/>
        </p:nvSpPr>
        <p:spPr>
          <a:xfrm>
            <a:off x="261938" y="289357"/>
            <a:ext cx="11712575" cy="82997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Sort the nouns into the table below.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1293598"/>
      </p:ext>
    </p:extLst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35E4624-0DF9-465C-AC10-DE4B253927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2A23FC6-BE57-4559-A1E8-71F5611ED0DD}"/>
              </a:ext>
            </a:extLst>
          </p:cNvPr>
          <p:cNvSpPr txBox="1"/>
          <p:nvPr/>
        </p:nvSpPr>
        <p:spPr>
          <a:xfrm>
            <a:off x="1614467" y="2686017"/>
            <a:ext cx="8963066" cy="75713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Now that we are ready to move on, we can learn about recognising noun phrases.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1232039"/>
      </p:ext>
    </p:extLst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C6FE4A1-7F02-41AE-B52C-49F1A51AD2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Right Brace 3">
            <a:extLst>
              <a:ext uri="{FF2B5EF4-FFF2-40B4-BE49-F238E27FC236}">
                <a16:creationId xmlns:a16="http://schemas.microsoft.com/office/drawing/2014/main" id="{58DB5403-6C14-4492-B18E-3FA67D702C81}"/>
              </a:ext>
            </a:extLst>
          </p:cNvPr>
          <p:cNvSpPr/>
          <p:nvPr/>
        </p:nvSpPr>
        <p:spPr>
          <a:xfrm rot="5400000">
            <a:off x="707833" y="1904180"/>
            <a:ext cx="209158" cy="977887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3676ECF5-D469-4110-B9B4-41F8EF6F4507}"/>
              </a:ext>
            </a:extLst>
          </p:cNvPr>
          <p:cNvSpPr/>
          <p:nvPr/>
        </p:nvSpPr>
        <p:spPr>
          <a:xfrm rot="5400000">
            <a:off x="2725198" y="1943124"/>
            <a:ext cx="209158" cy="900000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48906B49-221C-4669-9EBE-763061CDB6CC}"/>
              </a:ext>
            </a:extLst>
          </p:cNvPr>
          <p:cNvSpPr/>
          <p:nvPr/>
        </p:nvSpPr>
        <p:spPr>
          <a:xfrm rot="5400000">
            <a:off x="578889" y="3583197"/>
            <a:ext cx="209158" cy="720000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id="{F6D43F92-2B85-4502-BB5F-EADE71439EAD}"/>
              </a:ext>
            </a:extLst>
          </p:cNvPr>
          <p:cNvSpPr/>
          <p:nvPr/>
        </p:nvSpPr>
        <p:spPr>
          <a:xfrm rot="5400000">
            <a:off x="3109517" y="3349197"/>
            <a:ext cx="209158" cy="1188000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ight Brace 9">
            <a:extLst>
              <a:ext uri="{FF2B5EF4-FFF2-40B4-BE49-F238E27FC236}">
                <a16:creationId xmlns:a16="http://schemas.microsoft.com/office/drawing/2014/main" id="{5A413D04-7628-408C-862E-B7522E2D2360}"/>
              </a:ext>
            </a:extLst>
          </p:cNvPr>
          <p:cNvSpPr/>
          <p:nvPr/>
        </p:nvSpPr>
        <p:spPr>
          <a:xfrm rot="5400000">
            <a:off x="992889" y="4820870"/>
            <a:ext cx="209158" cy="1548000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2C8785-4F20-4140-8B4F-B9B0170629E1}"/>
              </a:ext>
            </a:extLst>
          </p:cNvPr>
          <p:cNvSpPr txBox="1"/>
          <p:nvPr/>
        </p:nvSpPr>
        <p:spPr>
          <a:xfrm>
            <a:off x="323468" y="2446903"/>
            <a:ext cx="977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1D619C"/>
                </a:solidFill>
              </a:rPr>
              <a:t>noun </a:t>
            </a:r>
          </a:p>
          <a:p>
            <a:pPr algn="ctr"/>
            <a:r>
              <a:rPr lang="en-GB" b="1" dirty="0">
                <a:solidFill>
                  <a:srgbClr val="1D619C"/>
                </a:solidFill>
              </a:rPr>
              <a:t>phrase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A6F9F0-0F53-470B-8B2E-155B53A4AF2E}"/>
              </a:ext>
            </a:extLst>
          </p:cNvPr>
          <p:cNvSpPr txBox="1"/>
          <p:nvPr/>
        </p:nvSpPr>
        <p:spPr>
          <a:xfrm>
            <a:off x="2340833" y="2463981"/>
            <a:ext cx="977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1D619C"/>
                </a:solidFill>
              </a:rPr>
              <a:t>noun </a:t>
            </a:r>
          </a:p>
          <a:p>
            <a:pPr algn="ctr"/>
            <a:r>
              <a:rPr lang="en-GB" b="1" dirty="0">
                <a:solidFill>
                  <a:srgbClr val="1D619C"/>
                </a:solidFill>
              </a:rPr>
              <a:t>phrase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88B32C3-BEEC-474A-B641-E6505195BC81}"/>
              </a:ext>
            </a:extLst>
          </p:cNvPr>
          <p:cNvSpPr txBox="1"/>
          <p:nvPr/>
        </p:nvSpPr>
        <p:spPr>
          <a:xfrm>
            <a:off x="194524" y="4019927"/>
            <a:ext cx="977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1D619C"/>
                </a:solidFill>
              </a:rPr>
              <a:t>noun </a:t>
            </a:r>
          </a:p>
          <a:p>
            <a:pPr algn="ctr"/>
            <a:r>
              <a:rPr lang="en-GB" b="1" dirty="0">
                <a:solidFill>
                  <a:srgbClr val="1D619C"/>
                </a:solidFill>
              </a:rPr>
              <a:t>phrase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CEECAF7-7187-4FC0-825B-BCD96C55F484}"/>
              </a:ext>
            </a:extLst>
          </p:cNvPr>
          <p:cNvSpPr txBox="1"/>
          <p:nvPr/>
        </p:nvSpPr>
        <p:spPr>
          <a:xfrm>
            <a:off x="2725152" y="4019927"/>
            <a:ext cx="977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1D619C"/>
                </a:solidFill>
              </a:rPr>
              <a:t>noun </a:t>
            </a:r>
          </a:p>
          <a:p>
            <a:pPr algn="ctr"/>
            <a:r>
              <a:rPr lang="en-GB" b="1" dirty="0">
                <a:solidFill>
                  <a:srgbClr val="1D619C"/>
                </a:solidFill>
              </a:rPr>
              <a:t>phrase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209509C-AD89-412B-BE7D-58AD0DD386CC}"/>
              </a:ext>
            </a:extLst>
          </p:cNvPr>
          <p:cNvSpPr txBox="1"/>
          <p:nvPr/>
        </p:nvSpPr>
        <p:spPr>
          <a:xfrm>
            <a:off x="608524" y="5694550"/>
            <a:ext cx="977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1D619C"/>
                </a:solidFill>
              </a:rPr>
              <a:t>noun </a:t>
            </a:r>
          </a:p>
          <a:p>
            <a:pPr algn="ctr"/>
            <a:r>
              <a:rPr lang="en-GB" b="1" dirty="0">
                <a:solidFill>
                  <a:srgbClr val="1D619C"/>
                </a:solidFill>
              </a:rPr>
              <a:t>phrase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80B3B3-B674-45C1-8B14-FCC8B1F02985}"/>
              </a:ext>
            </a:extLst>
          </p:cNvPr>
          <p:cNvSpPr txBox="1"/>
          <p:nvPr/>
        </p:nvSpPr>
        <p:spPr>
          <a:xfrm>
            <a:off x="261938" y="289357"/>
            <a:ext cx="11712575" cy="569284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 </a:t>
            </a: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srgbClr val="1D619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noun phrase </a:t>
            </a: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contains a noun and a determiner.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For example: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1D619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The boy 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walked 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1D619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his dog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1D619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 car 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drove down 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1D619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the street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1D619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That bicycle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FFBB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is mine!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7298747"/>
      </p:ext>
    </p:extLst>
  </p:cSld>
  <p:clrMapOvr>
    <a:masterClrMapping/>
  </p:clrMapOvr>
  <p:transition spd="slow">
    <p:cover/>
  </p:transition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616160"/>
      </a:dk2>
      <a:lt2>
        <a:srgbClr val="F4F4F4"/>
      </a:lt2>
      <a:accent1>
        <a:srgbClr val="F76756"/>
      </a:accent1>
      <a:accent2>
        <a:srgbClr val="00B2CE"/>
      </a:accent2>
      <a:accent3>
        <a:srgbClr val="FFBB00"/>
      </a:accent3>
      <a:accent4>
        <a:srgbClr val="C557A8"/>
      </a:accent4>
      <a:accent5>
        <a:srgbClr val="1D619C"/>
      </a:accent5>
      <a:accent6>
        <a:srgbClr val="F6B1AE"/>
      </a:accent6>
      <a:hlink>
        <a:srgbClr val="6FC36C"/>
      </a:hlink>
      <a:folHlink>
        <a:srgbClr val="5D3B51"/>
      </a:folHlink>
    </a:clrScheme>
    <a:fontScheme name="CSS Fon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28500E97074E9232E002F87A0DA8" ma:contentTypeVersion="13" ma:contentTypeDescription="Create a new document." ma:contentTypeScope="" ma:versionID="226396999748aedaccaef4cb0e3d9517">
  <xsd:schema xmlns:xsd="http://www.w3.org/2001/XMLSchema" xmlns:xs="http://www.w3.org/2001/XMLSchema" xmlns:p="http://schemas.microsoft.com/office/2006/metadata/properties" xmlns:ns2="86144f90-c7b6-48d0-aae5-f5e9e48cc3df" xmlns:ns3="5c7a0828-c5e4-45f8-a074-18a8fdc88ec6" targetNamespace="http://schemas.microsoft.com/office/2006/metadata/properties" ma:root="true" ma:fieldsID="c920329ea04f01889b6ffc9cde7973b4" ns2:_="" ns3:_="">
    <xsd:import namespace="86144f90-c7b6-48d0-aae5-f5e9e48cc3df"/>
    <xsd:import namespace="5c7a0828-c5e4-45f8-a074-18a8fdc88ec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144f90-c7b6-48d0-aae5-f5e9e48cc3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7a0828-c5e4-45f8-a074-18a8fdc88e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1F8FA83-1F6C-41C3-A972-72B798813F3A}"/>
</file>

<file path=customXml/itemProps2.xml><?xml version="1.0" encoding="utf-8"?>
<ds:datastoreItem xmlns:ds="http://schemas.openxmlformats.org/officeDocument/2006/customXml" ds:itemID="{04D09122-8509-4DC8-8877-1E52BB616108}">
  <ds:schemaRefs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86144f90-c7b6-48d0-aae5-f5e9e48cc3df"/>
    <ds:schemaRef ds:uri="http://purl.org/dc/elements/1.1/"/>
    <ds:schemaRef ds:uri="http://schemas.microsoft.com/office/2006/metadata/properties"/>
    <ds:schemaRef ds:uri="http://schemas.microsoft.com/office/infopath/2007/PartnerControls"/>
    <ds:schemaRef ds:uri="0f0ae0ff-29c4-4766-b250-c1a9bee8d430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C0153BE7-53CB-4B5B-8EDF-1F3FC6B6D7B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999</TotalTime>
  <Words>1747</Words>
  <Application>Microsoft Office PowerPoint</Application>
  <PresentationFormat>Widescreen</PresentationFormat>
  <Paragraphs>464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0" baseType="lpstr">
      <vt:lpstr>Arial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 Cutting</dc:creator>
  <cp:lastModifiedBy>Lisa Mason</cp:lastModifiedBy>
  <cp:revision>119</cp:revision>
  <dcterms:created xsi:type="dcterms:W3CDTF">2021-10-18T12:07:58Z</dcterms:created>
  <dcterms:modified xsi:type="dcterms:W3CDTF">2021-11-15T16:59:39Z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0x0101002E2B28500E97074E9232E002F87A0DA8</vt:lpwstr>
  </property>
  <property fmtid="{D5CDD505-2E9C-101B-9397-08002B2CF9AE}" pid="3" name="TaxKeyword">
    <vt:lpwstr/>
  </property>
</Properties>
</file>