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77" r:id="rId16"/>
    <p:sldId id="267" r:id="rId17"/>
    <p:sldId id="278" r:id="rId18"/>
    <p:sldId id="279" r:id="rId19"/>
    <p:sldId id="268" r:id="rId20"/>
    <p:sldId id="280" r:id="rId21"/>
    <p:sldId id="26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8"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6F6F"/>
    <a:srgbClr val="1D6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BEFB0-CB00-4528-8B08-EBA6B68782B3}" v="49" dt="2022-02-28T12:32:21.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3" d="100"/>
          <a:sy n="83" d="100"/>
        </p:scale>
        <p:origin x="65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8299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4"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6FA44-87A0-4C1F-A9E2-517E5DFB91E1}"/>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602509D-D03D-4921-8BD3-AD57A9D0DD39}"/>
              </a:ext>
            </a:extLst>
          </p:cNvPr>
          <p:cNvSpPr txBox="1"/>
          <p:nvPr/>
        </p:nvSpPr>
        <p:spPr>
          <a:xfrm>
            <a:off x="222328" y="2292121"/>
            <a:ext cx="9358537" cy="18271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Commas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5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34034FF7-31BB-49E5-B54A-FCCFE30A4A15}"/>
              </a:ext>
            </a:extLst>
          </p:cNvPr>
          <p:cNvSpPr txBox="1"/>
          <p:nvPr/>
        </p:nvSpPr>
        <p:spPr>
          <a:xfrm>
            <a:off x="222328" y="3302000"/>
            <a:ext cx="9358313" cy="17163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Using Commas in Lists, Adverbials and Clauses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dirty="0">
              <a:ln>
                <a:noFill/>
              </a:ln>
              <a:solidFill>
                <a:srgbClr val="1D619C"/>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8183467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69818E-C2F6-4086-8805-A88CB4FF87F2}"/>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A90201CE-476D-4168-B77F-1D4219031247}"/>
              </a:ext>
            </a:extLst>
          </p:cNvPr>
          <p:cNvSpPr txBox="1"/>
          <p:nvPr/>
        </p:nvSpPr>
        <p:spPr>
          <a:xfrm>
            <a:off x="2155233" y="3339584"/>
            <a:ext cx="1074333" cy="369332"/>
          </a:xfrm>
          <a:prstGeom prst="rect">
            <a:avLst/>
          </a:prstGeom>
          <a:noFill/>
        </p:spPr>
        <p:txBody>
          <a:bodyPr wrap="none" rtlCol="0">
            <a:spAutoFit/>
          </a:bodyPr>
          <a:lstStyle/>
          <a:p>
            <a:r>
              <a:rPr lang="en-GB" b="1">
                <a:solidFill>
                  <a:srgbClr val="1D619C"/>
                </a:solidFill>
              </a:rPr>
              <a:t>comma</a:t>
            </a:r>
          </a:p>
        </p:txBody>
      </p:sp>
      <p:cxnSp>
        <p:nvCxnSpPr>
          <p:cNvPr id="7" name="Straight Arrow Connector 6">
            <a:extLst>
              <a:ext uri="{FF2B5EF4-FFF2-40B4-BE49-F238E27FC236}">
                <a16:creationId xmlns:a16="http://schemas.microsoft.com/office/drawing/2014/main" id="{7528737B-FF7E-4861-9A44-54A99C34A7D0}"/>
              </a:ext>
            </a:extLst>
          </p:cNvPr>
          <p:cNvCxnSpPr>
            <a:cxnSpLocks/>
          </p:cNvCxnSpPr>
          <p:nvPr/>
        </p:nvCxnSpPr>
        <p:spPr>
          <a:xfrm flipV="1">
            <a:off x="2692399" y="2844284"/>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E6F645-6284-43DC-975D-6BD4A3308526}"/>
              </a:ext>
            </a:extLst>
          </p:cNvPr>
          <p:cNvSpPr txBox="1"/>
          <p:nvPr/>
        </p:nvSpPr>
        <p:spPr>
          <a:xfrm>
            <a:off x="4060233" y="3339584"/>
            <a:ext cx="1074333" cy="369332"/>
          </a:xfrm>
          <a:prstGeom prst="rect">
            <a:avLst/>
          </a:prstGeom>
          <a:noFill/>
        </p:spPr>
        <p:txBody>
          <a:bodyPr wrap="none" rtlCol="0">
            <a:spAutoFit/>
          </a:bodyPr>
          <a:lstStyle/>
          <a:p>
            <a:r>
              <a:rPr lang="en-GB" b="1">
                <a:solidFill>
                  <a:srgbClr val="1D619C"/>
                </a:solidFill>
              </a:rPr>
              <a:t>comma</a:t>
            </a:r>
          </a:p>
        </p:txBody>
      </p:sp>
      <p:cxnSp>
        <p:nvCxnSpPr>
          <p:cNvPr id="10" name="Straight Arrow Connector 9">
            <a:extLst>
              <a:ext uri="{FF2B5EF4-FFF2-40B4-BE49-F238E27FC236}">
                <a16:creationId xmlns:a16="http://schemas.microsoft.com/office/drawing/2014/main" id="{CAB06EDA-B837-4776-B3A1-705FA7460989}"/>
              </a:ext>
            </a:extLst>
          </p:cNvPr>
          <p:cNvCxnSpPr>
            <a:cxnSpLocks/>
          </p:cNvCxnSpPr>
          <p:nvPr/>
        </p:nvCxnSpPr>
        <p:spPr>
          <a:xfrm flipV="1">
            <a:off x="4597399" y="2844284"/>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D9E66D-6661-4C2E-A43A-13E0F9846E84}"/>
              </a:ext>
            </a:extLst>
          </p:cNvPr>
          <p:cNvSpPr txBox="1"/>
          <p:nvPr/>
        </p:nvSpPr>
        <p:spPr>
          <a:xfrm>
            <a:off x="7984533" y="5770779"/>
            <a:ext cx="1074333" cy="369332"/>
          </a:xfrm>
          <a:prstGeom prst="rect">
            <a:avLst/>
          </a:prstGeom>
          <a:noFill/>
        </p:spPr>
        <p:txBody>
          <a:bodyPr wrap="none" rtlCol="0">
            <a:spAutoFit/>
          </a:bodyPr>
          <a:lstStyle/>
          <a:p>
            <a:r>
              <a:rPr lang="en-GB" b="1">
                <a:solidFill>
                  <a:srgbClr val="1D619C"/>
                </a:solidFill>
              </a:rPr>
              <a:t>comma</a:t>
            </a:r>
          </a:p>
        </p:txBody>
      </p:sp>
      <p:cxnSp>
        <p:nvCxnSpPr>
          <p:cNvPr id="13" name="Straight Arrow Connector 12">
            <a:extLst>
              <a:ext uri="{FF2B5EF4-FFF2-40B4-BE49-F238E27FC236}">
                <a16:creationId xmlns:a16="http://schemas.microsoft.com/office/drawing/2014/main" id="{9B9CD4DA-A231-498E-AB37-4B7913E4C268}"/>
              </a:ext>
            </a:extLst>
          </p:cNvPr>
          <p:cNvCxnSpPr>
            <a:cxnSpLocks/>
          </p:cNvCxnSpPr>
          <p:nvPr/>
        </p:nvCxnSpPr>
        <p:spPr>
          <a:xfrm flipV="1">
            <a:off x="8521699" y="5275479"/>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E3F47F7-9628-45DF-8394-8DF964E17635}"/>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comma or a pair of commas can be used around additional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E4210099-9706-4796-AE45-327D5485B346}"/>
              </a:ext>
            </a:extLst>
          </p:cNvPr>
          <p:cNvSpPr txBox="1"/>
          <p:nvPr/>
        </p:nvSpPr>
        <p:spPr>
          <a:xfrm>
            <a:off x="261938" y="1468221"/>
            <a:ext cx="11712574" cy="388824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Additional information that is separate from the main clause is called parenthesis. It can be placed in the middle of a sentence and is surrounded by a pair of commas.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Jack, of 15 Ivy Street, has been labelled a hero by emergency crews.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Parenthesis can also be placed at the end of a sentence using a single comma.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Jack has been labelled a hero by emergency crews, all three of them.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2203591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FADC9D-5A5E-4023-BF1F-9DBD57387CEC}"/>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E7339A1D-2B49-4B91-8AFA-F6D952DED08A}"/>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what reasons have commas been used in the sentences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D3D78EDE-AF36-4774-B6D0-8DD8DD384DEC}"/>
              </a:ext>
            </a:extLst>
          </p:cNvPr>
          <p:cNvSpPr txBox="1"/>
          <p:nvPr/>
        </p:nvSpPr>
        <p:spPr>
          <a:xfrm>
            <a:off x="261938" y="1295401"/>
            <a:ext cx="11712574" cy="442172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In the forest, a little girl lived in a cosy cottage with her grandma.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My language teacher is fluent in English, German, French and Spanish.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 gymnastics class, the one at the village hall, has some places remaining.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Looking up at the tree, Jim thought of the animals that depended on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8886888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AE3340-EDB5-477A-9CBD-B2C9A2C7ADBB}"/>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126C1557-A7B8-48A6-A6C2-F43E51B2B5FF}"/>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what reasons have commas been used in the sentences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0B80E446-A909-4669-9141-EBC16E087966}"/>
              </a:ext>
            </a:extLst>
          </p:cNvPr>
          <p:cNvSpPr txBox="1"/>
          <p:nvPr/>
        </p:nvSpPr>
        <p:spPr>
          <a:xfrm>
            <a:off x="261938" y="1295401"/>
            <a:ext cx="11712574" cy="442172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In the forest, a little girl lived in a cosy cottage with her grandma.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fronted adverbial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My language teacher is fluent in English, German, French and Spanish.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list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 gymnastics class, the one at the village hall, has some places remaining.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parenthesis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Looking up at the tree, Jim thought of the animals that depended on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clause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3615172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A9786-B566-4617-BFDF-86141374E121}"/>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25E2E2EA-5DC3-482B-8D4F-F3426448A2F7}"/>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sentences below, adding in the necessary commas.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9A74206E-9189-424B-A6C4-37A880C41C9F}"/>
              </a:ext>
            </a:extLst>
          </p:cNvPr>
          <p:cNvSpPr txBox="1"/>
          <p:nvPr/>
        </p:nvSpPr>
        <p:spPr>
          <a:xfrm>
            <a:off x="261938" y="1295401"/>
            <a:ext cx="11712574" cy="442172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favourite meal is dough balls chicken curry and strawberry trifle.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After school Jenny didn’t feel like playing in the garden.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When the bell rang everyone rushed to get their coats and bags.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Mrs Jones our neighbour bakes us cakes.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7921627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96381C-DC2C-472E-97EE-F9705603876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A69D8B04-DC60-4153-8BCE-B4E70423EFD4}"/>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the sentences below, adding in the necessary commas.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6FD806CF-D7AA-4E89-A96B-5C6386CC16BA}"/>
              </a:ext>
            </a:extLst>
          </p:cNvPr>
          <p:cNvSpPr txBox="1"/>
          <p:nvPr/>
        </p:nvSpPr>
        <p:spPr>
          <a:xfrm>
            <a:off x="261938" y="1295401"/>
            <a:ext cx="11712574" cy="482696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favourite meal is dough balls chicken curry and strawberry trifle.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My favourite meal is dough balls, chicken curry and strawberry trifle.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After school Jenny didn’t feel like playing in the garden.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After school, Jenny didn’t feel like playing in the garden.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When the bell rang everyone rushed to get their coats and bags.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When the bell rang, everyone rushed to get their coats and bags.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Mrs Jones our neighbour bakes us cakes.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Mrs Jones, our neighbour, bakes us cakes.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5845941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F0B086-44CD-410C-905D-5E828F44CBB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011DDA2-4A59-4B04-BF1C-67928E3D701C}"/>
              </a:ext>
            </a:extLst>
          </p:cNvPr>
          <p:cNvSpPr txBox="1"/>
          <p:nvPr/>
        </p:nvSpPr>
        <p:spPr>
          <a:xfrm>
            <a:off x="1614467" y="2686017"/>
            <a:ext cx="8963066" cy="201080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can use commas in lists, adverbials and clauses, let’s apply our learning to some application and reasoning questions.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9714392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DCE6770-D9BF-4DB0-BD97-68E9E8C47576}"/>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86821162-A394-4417-A7CC-29A2CF0C3212}"/>
              </a:ext>
            </a:extLst>
          </p:cNvPr>
          <p:cNvSpPr/>
          <p:nvPr/>
        </p:nvSpPr>
        <p:spPr>
          <a:xfrm>
            <a:off x="3519632" y="14006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freezing</a:t>
            </a:r>
          </a:p>
        </p:txBody>
      </p:sp>
      <p:sp>
        <p:nvSpPr>
          <p:cNvPr id="11" name="Rectangle: Rounded Corners 10">
            <a:extLst>
              <a:ext uri="{FF2B5EF4-FFF2-40B4-BE49-F238E27FC236}">
                <a16:creationId xmlns:a16="http://schemas.microsoft.com/office/drawing/2014/main" id="{83E2831C-1BFD-413D-83FF-F10554DCB44A}"/>
              </a:ext>
            </a:extLst>
          </p:cNvPr>
          <p:cNvSpPr/>
          <p:nvPr/>
        </p:nvSpPr>
        <p:spPr>
          <a:xfrm>
            <a:off x="6326332" y="14006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although</a:t>
            </a:r>
          </a:p>
        </p:txBody>
      </p:sp>
      <p:sp>
        <p:nvSpPr>
          <p:cNvPr id="8" name="Rectangle: Rounded Corners 7">
            <a:extLst>
              <a:ext uri="{FF2B5EF4-FFF2-40B4-BE49-F238E27FC236}">
                <a16:creationId xmlns:a16="http://schemas.microsoft.com/office/drawing/2014/main" id="{2E08E215-AD0E-4744-AB44-8701D657AAFD}"/>
              </a:ext>
            </a:extLst>
          </p:cNvPr>
          <p:cNvSpPr/>
          <p:nvPr/>
        </p:nvSpPr>
        <p:spPr>
          <a:xfrm>
            <a:off x="3519632" y="26833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snow</a:t>
            </a:r>
          </a:p>
        </p:txBody>
      </p:sp>
      <p:sp>
        <p:nvSpPr>
          <p:cNvPr id="9" name="Rectangle: Rounded Corners 8">
            <a:extLst>
              <a:ext uri="{FF2B5EF4-FFF2-40B4-BE49-F238E27FC236}">
                <a16:creationId xmlns:a16="http://schemas.microsoft.com/office/drawing/2014/main" id="{97C60BB7-6C0E-4544-8037-3185A8D9A5A4}"/>
              </a:ext>
            </a:extLst>
          </p:cNvPr>
          <p:cNvSpPr/>
          <p:nvPr/>
        </p:nvSpPr>
        <p:spPr>
          <a:xfrm>
            <a:off x="6326332" y="26833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play</a:t>
            </a:r>
          </a:p>
        </p:txBody>
      </p:sp>
      <p:sp>
        <p:nvSpPr>
          <p:cNvPr id="3" name="TextBox 2">
            <a:extLst>
              <a:ext uri="{FF2B5EF4-FFF2-40B4-BE49-F238E27FC236}">
                <a16:creationId xmlns:a16="http://schemas.microsoft.com/office/drawing/2014/main" id="{F45423B7-346B-4AE8-A373-D596104E975C}"/>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sentence that uses a comma to separate clauses.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483B0F89-7C46-48BE-9089-CB3BD76C69AD}"/>
              </a:ext>
            </a:extLst>
          </p:cNvPr>
          <p:cNvSpPr txBox="1"/>
          <p:nvPr/>
        </p:nvSpPr>
        <p:spPr>
          <a:xfrm>
            <a:off x="261938" y="4286247"/>
            <a:ext cx="11712574" cy="7745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Use the word bank to help you.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2912714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13D9DF-02B1-4A6C-9DC2-F7EC3BE188CA}"/>
              </a:ext>
            </a:extLst>
          </p:cNvPr>
          <p:cNvPicPr>
            <a:picLocks noChangeAspect="1"/>
          </p:cNvPicPr>
          <p:nvPr/>
        </p:nvPicPr>
        <p:blipFill>
          <a:blip r:embed="rId2"/>
          <a:stretch>
            <a:fillRect/>
          </a:stretch>
        </p:blipFill>
        <p:spPr>
          <a:xfrm>
            <a:off x="0" y="0"/>
            <a:ext cx="12192000" cy="6857999"/>
          </a:xfrm>
          <a:prstGeom prst="rect">
            <a:avLst/>
          </a:prstGeom>
        </p:spPr>
      </p:pic>
      <p:sp>
        <p:nvSpPr>
          <p:cNvPr id="10" name="Rectangle: Rounded Corners 9">
            <a:extLst>
              <a:ext uri="{FF2B5EF4-FFF2-40B4-BE49-F238E27FC236}">
                <a16:creationId xmlns:a16="http://schemas.microsoft.com/office/drawing/2014/main" id="{86821162-A394-4417-A7CC-29A2CF0C3212}"/>
              </a:ext>
            </a:extLst>
          </p:cNvPr>
          <p:cNvSpPr/>
          <p:nvPr/>
        </p:nvSpPr>
        <p:spPr>
          <a:xfrm>
            <a:off x="3519632" y="14006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freezing</a:t>
            </a:r>
          </a:p>
        </p:txBody>
      </p:sp>
      <p:sp>
        <p:nvSpPr>
          <p:cNvPr id="11" name="Rectangle: Rounded Corners 10">
            <a:extLst>
              <a:ext uri="{FF2B5EF4-FFF2-40B4-BE49-F238E27FC236}">
                <a16:creationId xmlns:a16="http://schemas.microsoft.com/office/drawing/2014/main" id="{83E2831C-1BFD-413D-83FF-F10554DCB44A}"/>
              </a:ext>
            </a:extLst>
          </p:cNvPr>
          <p:cNvSpPr/>
          <p:nvPr/>
        </p:nvSpPr>
        <p:spPr>
          <a:xfrm>
            <a:off x="6326332" y="14006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although</a:t>
            </a:r>
          </a:p>
        </p:txBody>
      </p:sp>
      <p:sp>
        <p:nvSpPr>
          <p:cNvPr id="8" name="Rectangle: Rounded Corners 7">
            <a:extLst>
              <a:ext uri="{FF2B5EF4-FFF2-40B4-BE49-F238E27FC236}">
                <a16:creationId xmlns:a16="http://schemas.microsoft.com/office/drawing/2014/main" id="{2E08E215-AD0E-4744-AB44-8701D657AAFD}"/>
              </a:ext>
            </a:extLst>
          </p:cNvPr>
          <p:cNvSpPr/>
          <p:nvPr/>
        </p:nvSpPr>
        <p:spPr>
          <a:xfrm>
            <a:off x="3519632" y="26833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snow</a:t>
            </a:r>
          </a:p>
        </p:txBody>
      </p:sp>
      <p:sp>
        <p:nvSpPr>
          <p:cNvPr id="9" name="Rectangle: Rounded Corners 8">
            <a:extLst>
              <a:ext uri="{FF2B5EF4-FFF2-40B4-BE49-F238E27FC236}">
                <a16:creationId xmlns:a16="http://schemas.microsoft.com/office/drawing/2014/main" id="{97C60BB7-6C0E-4544-8037-3185A8D9A5A4}"/>
              </a:ext>
            </a:extLst>
          </p:cNvPr>
          <p:cNvSpPr/>
          <p:nvPr/>
        </p:nvSpPr>
        <p:spPr>
          <a:xfrm>
            <a:off x="6326332" y="2683342"/>
            <a:ext cx="2193636" cy="811725"/>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play</a:t>
            </a:r>
          </a:p>
        </p:txBody>
      </p:sp>
      <p:sp>
        <p:nvSpPr>
          <p:cNvPr id="3" name="TextBox 2">
            <a:extLst>
              <a:ext uri="{FF2B5EF4-FFF2-40B4-BE49-F238E27FC236}">
                <a16:creationId xmlns:a16="http://schemas.microsoft.com/office/drawing/2014/main" id="{26CAF293-3F4F-4D68-8CCF-0AA65EC7E1AB}"/>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sentence that uses a comma to separate clauses.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6FC9192A-46E7-4446-BC57-C63D533F9E5E}"/>
              </a:ext>
            </a:extLst>
          </p:cNvPr>
          <p:cNvSpPr txBox="1"/>
          <p:nvPr/>
        </p:nvSpPr>
        <p:spPr>
          <a:xfrm>
            <a:off x="261938" y="4286247"/>
            <a:ext cx="11712574" cy="158504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Use the word bank to help you.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Although it was freezing outside, Max and Emma wanted to play in the snow.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3453416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6C6481-05F1-4E3E-86B4-155F02C02647}"/>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B619389C-76B9-4B6E-93E4-F70B80EC2BD3}"/>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below uses commas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98A447FE-4977-449C-86E0-42666CC51F9A}"/>
              </a:ext>
            </a:extLst>
          </p:cNvPr>
          <p:cNvSpPr txBox="1"/>
          <p:nvPr/>
        </p:nvSpPr>
        <p:spPr>
          <a:xfrm>
            <a:off x="261938" y="1523999"/>
            <a:ext cx="11712574" cy="297004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Harry, spoke to Mr Phillips, the head teacher about running a book fair.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Harry spoke to Mr Phillips, the head teacher, about running a book fair.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your answer.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1330611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EA7E83-FA76-48FC-A5D1-97DC1B700DC4}"/>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D263BF5-9467-4DA3-B21B-AEE75F86543A}"/>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below uses commas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2AED5188-E440-4207-B416-041E692CA120}"/>
              </a:ext>
            </a:extLst>
          </p:cNvPr>
          <p:cNvSpPr txBox="1"/>
          <p:nvPr/>
        </p:nvSpPr>
        <p:spPr>
          <a:xfrm>
            <a:off x="261938" y="1523999"/>
            <a:ext cx="11712574" cy="405752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Harry, spoke to Mr Phillips, the head teacher about running a book fair.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Harry spoke to Mr Phillips, the head teacher, about running a book fair.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your answer.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Sentence B uses commas correctly. The commas have been used to separate the additional information (parenthesis) from the main clause.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326961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2A102-8CED-4FBD-931E-D97AB1DB15C8}"/>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EA066D7B-1FF5-4626-934F-29D716CF12E6}"/>
              </a:ext>
            </a:extLst>
          </p:cNvPr>
          <p:cNvSpPr txBox="1"/>
          <p:nvPr/>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5" name="TextBox 4">
            <a:extLst>
              <a:ext uri="{FF2B5EF4-FFF2-40B4-BE49-F238E27FC236}">
                <a16:creationId xmlns:a16="http://schemas.microsoft.com/office/drawing/2014/main" id="{BC41414F-05C7-4306-9394-2A2944C917F9}"/>
              </a:ext>
            </a:extLst>
          </p:cNvPr>
          <p:cNvSpPr txBox="1"/>
          <p:nvPr/>
        </p:nvSpPr>
        <p:spPr>
          <a:xfrm>
            <a:off x="854528" y="1220400"/>
            <a:ext cx="10482943" cy="446276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comma</a:t>
            </a:r>
            <a:r>
              <a:rPr kumimoji="0" lang="en-GB" sz="2000" b="1" i="0" u="none" strike="noStrike" kern="1200" cap="none" spc="0" normalizeH="0" baseline="0" noProof="0">
                <a:ln>
                  <a:noFill/>
                </a:ln>
                <a:solidFill>
                  <a:srgbClr val="000000"/>
                </a:solidFill>
                <a:effectLst/>
                <a:uLnTx/>
                <a:uFillTx/>
                <a:latin typeface="Century Gothic"/>
                <a:ea typeface="+mn-ea"/>
                <a:cs typeface="+mn-cs"/>
              </a:rPr>
              <a:t> (,) is a punctuation mark. One of the uses of a comma is to separate words in a </a:t>
            </a:r>
            <a:r>
              <a:rPr kumimoji="0" lang="en-GB" sz="2000" b="1" i="0" u="none" strike="noStrike" kern="1200" cap="none" spc="0" normalizeH="0" baseline="0" noProof="0">
                <a:ln>
                  <a:noFill/>
                </a:ln>
                <a:solidFill>
                  <a:srgbClr val="1D619C"/>
                </a:solidFill>
                <a:effectLst/>
                <a:uLnTx/>
                <a:uFillTx/>
                <a:latin typeface="Century Gothic"/>
                <a:ea typeface="+mn-ea"/>
                <a:cs typeface="+mn-cs"/>
              </a:rPr>
              <a:t>list</a:t>
            </a:r>
            <a:r>
              <a:rPr kumimoji="0" lang="en-GB" sz="2000" b="1" i="0" u="none" strike="noStrike" kern="1200" cap="none" spc="0" normalizeH="0" baseline="0" noProof="0">
                <a:ln>
                  <a:noFill/>
                </a:ln>
                <a:solidFill>
                  <a:srgbClr val="000000"/>
                </a:solidFill>
                <a:effectLst/>
                <a:uLnTx/>
                <a:uFillTx/>
                <a:latin typeface="Century Gothic"/>
                <a:ea typeface="+mn-ea"/>
                <a:cs typeface="+mn-cs"/>
              </a:rPr>
              <a:t>. For example: I bought apples, bananas and oranges.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00000"/>
              </a:solidFill>
              <a:effectLst/>
              <a:highlight>
                <a:srgbClr val="FFFF00"/>
              </a:highligh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comma</a:t>
            </a:r>
            <a:r>
              <a:rPr kumimoji="0" lang="en-GB" sz="2000" b="1" i="0" u="none" strike="noStrike" kern="1200" cap="none" spc="0" normalizeH="0" baseline="0" noProof="0">
                <a:ln>
                  <a:noFill/>
                </a:ln>
                <a:solidFill>
                  <a:srgbClr val="000000"/>
                </a:solidFill>
                <a:effectLst/>
                <a:uLnTx/>
                <a:uFillTx/>
                <a:latin typeface="Century Gothic"/>
                <a:ea typeface="+mn-ea"/>
                <a:cs typeface="+mn-cs"/>
              </a:rPr>
              <a:t> is a punctuation mark. One of the uses of a comma is to the mark the end of a </a:t>
            </a:r>
            <a:r>
              <a:rPr kumimoji="0" lang="en-GB" sz="2000" b="1" i="0" u="none" strike="noStrike" kern="1200" cap="none" spc="0" normalizeH="0" baseline="0" noProof="0">
                <a:ln>
                  <a:noFill/>
                </a:ln>
                <a:solidFill>
                  <a:srgbClr val="1D619C"/>
                </a:solidFill>
                <a:effectLst/>
                <a:uLnTx/>
                <a:uFillTx/>
                <a:latin typeface="Century Gothic"/>
                <a:ea typeface="+mn-ea"/>
                <a:cs typeface="+mn-cs"/>
              </a:rPr>
              <a:t>fronted adverbial</a:t>
            </a:r>
            <a:r>
              <a:rPr kumimoji="0" lang="en-GB" sz="2000" b="1" i="0" u="none" strike="noStrike" kern="1200" cap="none" spc="0" normalizeH="0" baseline="0" noProof="0">
                <a:ln>
                  <a:noFill/>
                </a:ln>
                <a:solidFill>
                  <a:srgbClr val="000000"/>
                </a:solidFill>
                <a:effectLst/>
                <a:uLnTx/>
                <a:uFillTx/>
                <a:latin typeface="Century Gothic"/>
                <a:ea typeface="+mn-ea"/>
                <a:cs typeface="+mn-cs"/>
              </a:rPr>
              <a:t>. For example: Before bedtime, she read her book.</a:t>
            </a:r>
            <a:r>
              <a:rPr kumimoji="0" lang="en-GB" sz="2000" b="1" i="0" u="none" strike="noStrike" kern="1200" cap="none" spc="0" normalizeH="0" baseline="0" noProof="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a:ea typeface="+mn-ea"/>
                <a:cs typeface="+mn-cs"/>
              </a:rPr>
              <a:t>Commas</a:t>
            </a:r>
            <a:r>
              <a:rPr kumimoji="0" lang="en-GB" sz="2000" b="1" i="0" u="none" strike="noStrike" kern="1200" cap="none" spc="0" normalizeH="0" baseline="0" noProof="0">
                <a:ln>
                  <a:noFill/>
                </a:ln>
                <a:solidFill>
                  <a:srgbClr val="000000"/>
                </a:solidFill>
                <a:effectLst/>
                <a:uLnTx/>
                <a:uFillTx/>
                <a:latin typeface="Century Gothic"/>
                <a:ea typeface="+mn-ea"/>
                <a:cs typeface="+mn-cs"/>
              </a:rPr>
              <a:t> can be used to indicate a </a:t>
            </a:r>
            <a:r>
              <a:rPr kumimoji="0" lang="en-GB" sz="2000" b="1" i="0" u="none" strike="noStrike" kern="1200" cap="none" spc="0" normalizeH="0" baseline="0" noProof="0">
                <a:ln>
                  <a:noFill/>
                </a:ln>
                <a:solidFill>
                  <a:srgbClr val="1D619C"/>
                </a:solidFill>
                <a:effectLst/>
                <a:uLnTx/>
                <a:uFillTx/>
                <a:latin typeface="Century Gothic"/>
                <a:ea typeface="+mn-ea"/>
                <a:cs typeface="+mn-cs"/>
              </a:rPr>
              <a:t>clause</a:t>
            </a:r>
            <a:r>
              <a:rPr kumimoji="0" lang="en-GB" sz="2000" b="1" i="0" u="none" strike="noStrike" kern="1200" cap="none" spc="0" normalizeH="0" baseline="0" noProof="0">
                <a:ln>
                  <a:noFill/>
                </a:ln>
                <a:solidFill>
                  <a:srgbClr val="000000"/>
                </a:solidFill>
                <a:effectLst/>
                <a:uLnTx/>
                <a:uFillTx/>
                <a:latin typeface="Century Gothic"/>
                <a:ea typeface="+mn-ea"/>
                <a:cs typeface="+mn-cs"/>
              </a:rPr>
              <a:t> which gives further information within the sentence. For example: Lucy had finished all of the milk, so she went to the shop to get more.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highlight>
                <a:srgbClr val="FFFF00"/>
              </a:highligh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a:ea typeface="+mn-ea"/>
                <a:cs typeface="+mn-cs"/>
              </a:rPr>
              <a:t>Commas</a:t>
            </a:r>
            <a:r>
              <a:rPr kumimoji="0" lang="en-GB" sz="2000" b="1" i="0" u="none" strike="noStrike" kern="1200" cap="none" spc="0" normalizeH="0" baseline="0" noProof="0">
                <a:ln>
                  <a:noFill/>
                </a:ln>
                <a:solidFill>
                  <a:srgbClr val="000000"/>
                </a:solidFill>
                <a:effectLst/>
                <a:uLnTx/>
                <a:uFillTx/>
                <a:latin typeface="Century Gothic"/>
                <a:ea typeface="+mn-ea"/>
                <a:cs typeface="+mn-cs"/>
              </a:rPr>
              <a:t> can be used to indicate a word, phrase or clause which gives further information within the sentence. This is called </a:t>
            </a:r>
            <a:r>
              <a:rPr kumimoji="0" lang="en-GB" sz="2000" b="1" i="0" u="none" strike="noStrike" kern="1200" cap="none" spc="0" normalizeH="0" baseline="0" noProof="0">
                <a:ln>
                  <a:noFill/>
                </a:ln>
                <a:solidFill>
                  <a:srgbClr val="1D619C"/>
                </a:solidFill>
                <a:effectLst/>
                <a:uLnTx/>
                <a:uFillTx/>
                <a:latin typeface="Century Gothic"/>
                <a:ea typeface="+mn-ea"/>
                <a:cs typeface="+mn-cs"/>
              </a:rPr>
              <a:t>parenthesis</a:t>
            </a:r>
            <a:r>
              <a:rPr kumimoji="0" lang="en-GB" sz="2000" b="1" i="0" u="none" strike="noStrike" kern="1200" cap="none" spc="0" normalizeH="0" baseline="0" noProof="0">
                <a:ln>
                  <a:noFill/>
                </a:ln>
                <a:solidFill>
                  <a:srgbClr val="000000"/>
                </a:solidFill>
                <a:effectLst/>
                <a:uLnTx/>
                <a:uFillTx/>
                <a:latin typeface="Century Gothic"/>
                <a:ea typeface="+mn-ea"/>
                <a:cs typeface="+mn-cs"/>
              </a:rPr>
              <a:t>. For example: Lucy put on her shoes, the red ones, before going outside.</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4710230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A6AD6-FDBF-4FB2-891D-7E350187C3C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8E84AF44-E957-4133-895A-DA96B385C196}"/>
              </a:ext>
            </a:extLst>
          </p:cNvPr>
          <p:cNvSpPr txBox="1"/>
          <p:nvPr/>
        </p:nvSpPr>
        <p:spPr>
          <a:xfrm>
            <a:off x="415636" y="2068945"/>
            <a:ext cx="7804728" cy="2308324"/>
          </a:xfrm>
          <a:prstGeom prst="rect">
            <a:avLst/>
          </a:prstGeom>
          <a:noFill/>
        </p:spPr>
        <p:txBody>
          <a:bodyPr wrap="square" rtlCol="0">
            <a:spAutoFit/>
          </a:bodyPr>
          <a:lstStyle/>
          <a:p>
            <a:r>
              <a:rPr lang="en-GB" sz="4800" b="1">
                <a:solidFill>
                  <a:schemeClr val="bg1"/>
                </a:solidFill>
                <a:latin typeface="Century Gothic" panose="020B0502020202020204" pitchFamily="34" charset="0"/>
              </a:rPr>
              <a:t>You’re ready to progress!</a:t>
            </a:r>
          </a:p>
          <a:p>
            <a:r>
              <a:rPr lang="en-GB" sz="4800" b="1">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224615422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D2C7FE-FC73-4B08-987E-1054240AE34A}"/>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ECBE509A-68F2-4742-A2C6-ED0B44842C39}"/>
              </a:ext>
            </a:extLst>
          </p:cNvPr>
          <p:cNvSpPr txBox="1">
            <a:spLocks/>
          </p:cNvSpPr>
          <p:nvPr/>
        </p:nvSpPr>
        <p:spPr>
          <a:xfrm>
            <a:off x="261938" y="2041451"/>
            <a:ext cx="11712574" cy="32232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A. Having already completed ten miles that morning, Dan didn’t feel like walking the dog in the afternoon.</a:t>
            </a:r>
          </a:p>
          <a:p>
            <a:pPr marL="457200" lvl="0" indent="-457200" defTabSz="685800">
              <a:buFont typeface="+mj-lt"/>
              <a:buAutoNum type="alphaUcPeriod"/>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B. Dan, who was 17, wanted to run his first marathon by the end of the year.</a:t>
            </a:r>
          </a:p>
          <a:p>
            <a:r>
              <a:rPr lang="en-GB" sz="2000" dirty="0">
                <a:solidFill>
                  <a:srgbClr val="F76756"/>
                </a:solidFill>
              </a:rPr>
              <a:t> </a:t>
            </a:r>
          </a:p>
        </p:txBody>
      </p:sp>
      <p:sp>
        <p:nvSpPr>
          <p:cNvPr id="7" name="TextBox 6">
            <a:extLst>
              <a:ext uri="{FF2B5EF4-FFF2-40B4-BE49-F238E27FC236}">
                <a16:creationId xmlns:a16="http://schemas.microsoft.com/office/drawing/2014/main" id="{F67E8286-C0D7-486B-8E02-C2378527C7B9}"/>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7FEDF1C-ADDD-4FB4-9FE2-B47CC5E3A3F6}"/>
              </a:ext>
            </a:extLst>
          </p:cNvPr>
          <p:cNvSpPr txBox="1"/>
          <p:nvPr/>
        </p:nvSpPr>
        <p:spPr>
          <a:xfrm>
            <a:off x="261938" y="289357"/>
            <a:ext cx="11712575" cy="1695849"/>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where commas have been used for parenthesis.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where a comma has been used to separate a clause.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584310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B18721-2C6E-4444-99D7-8068B13BB990}"/>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ECBE509A-68F2-4742-A2C6-ED0B44842C39}"/>
              </a:ext>
            </a:extLst>
          </p:cNvPr>
          <p:cNvSpPr txBox="1">
            <a:spLocks/>
          </p:cNvSpPr>
          <p:nvPr/>
        </p:nvSpPr>
        <p:spPr>
          <a:xfrm>
            <a:off x="261938" y="2041451"/>
            <a:ext cx="11712574" cy="32232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A. Having already completed ten miles that morning</a:t>
            </a:r>
            <a:r>
              <a:rPr lang="en-GB" sz="2000" b="1" dirty="0">
                <a:solidFill>
                  <a:srgbClr val="F76756"/>
                </a:solidFill>
                <a:latin typeface="Century Gothic" panose="020B0502020202020204" pitchFamily="34" charset="0"/>
              </a:rPr>
              <a:t>,</a:t>
            </a:r>
            <a:r>
              <a:rPr lang="en-GB" sz="2000" b="1" dirty="0">
                <a:solidFill>
                  <a:schemeClr val="tx1"/>
                </a:solidFill>
                <a:latin typeface="Century Gothic" panose="020B0502020202020204" pitchFamily="34" charset="0"/>
              </a:rPr>
              <a:t> Dan didn’t feel like walking the dog in the afternoon.</a:t>
            </a:r>
          </a:p>
          <a:p>
            <a:pPr marL="457200" lvl="0" indent="-457200" defTabSz="685800">
              <a:buFont typeface="+mj-lt"/>
              <a:buAutoNum type="alphaUcPeriod"/>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B. Dan</a:t>
            </a:r>
            <a:r>
              <a:rPr lang="en-GB" sz="2000" b="1" u="sng" dirty="0">
                <a:solidFill>
                  <a:srgbClr val="F76756"/>
                </a:solidFill>
                <a:latin typeface="Century Gothic" panose="020B0502020202020204" pitchFamily="34" charset="0"/>
              </a:rPr>
              <a:t>, who was 17,</a:t>
            </a:r>
            <a:r>
              <a:rPr lang="en-GB" sz="2000" b="1" dirty="0">
                <a:solidFill>
                  <a:srgbClr val="F76756"/>
                </a:solidFill>
                <a:latin typeface="Century Gothic" panose="020B0502020202020204" pitchFamily="34" charset="0"/>
              </a:rPr>
              <a:t> </a:t>
            </a:r>
            <a:r>
              <a:rPr lang="en-GB" sz="2000" b="1" dirty="0">
                <a:solidFill>
                  <a:schemeClr val="tx1"/>
                </a:solidFill>
                <a:latin typeface="Century Gothic" panose="020B0502020202020204" pitchFamily="34" charset="0"/>
              </a:rPr>
              <a:t>wanted to run his first marathon by the end of the year.</a:t>
            </a:r>
          </a:p>
          <a:p>
            <a:r>
              <a:rPr lang="en-GB" sz="2000" dirty="0">
                <a:solidFill>
                  <a:srgbClr val="F76756"/>
                </a:solidFill>
              </a:rPr>
              <a:t> </a:t>
            </a:r>
          </a:p>
        </p:txBody>
      </p:sp>
      <p:sp>
        <p:nvSpPr>
          <p:cNvPr id="6" name="Oval 5">
            <a:extLst>
              <a:ext uri="{FF2B5EF4-FFF2-40B4-BE49-F238E27FC236}">
                <a16:creationId xmlns:a16="http://schemas.microsoft.com/office/drawing/2014/main" id="{6A4C6AF5-182F-4576-A1D0-AB80698563CB}"/>
              </a:ext>
            </a:extLst>
          </p:cNvPr>
          <p:cNvSpPr/>
          <p:nvPr/>
        </p:nvSpPr>
        <p:spPr>
          <a:xfrm>
            <a:off x="6709711" y="2173896"/>
            <a:ext cx="252249" cy="252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BC26D522-64BA-4BC9-B17B-991DCD45E54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5D8BC4E0-1295-4F35-BE88-56382B6F55B5}"/>
              </a:ext>
            </a:extLst>
          </p:cNvPr>
          <p:cNvSpPr txBox="1"/>
          <p:nvPr/>
        </p:nvSpPr>
        <p:spPr>
          <a:xfrm>
            <a:off x="261938" y="289357"/>
            <a:ext cx="11712575" cy="1695849"/>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where commas have been used for parenthesis. </a:t>
            </a:r>
          </a:p>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where a comma has been used to separate a clause.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2155580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B0D96C-845D-44A1-BF73-53445FB2434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13C878F1-C16B-4F58-993B-E649482D1D88}"/>
              </a:ext>
            </a:extLst>
          </p:cNvPr>
          <p:cNvSpPr txBox="1">
            <a:spLocks/>
          </p:cNvSpPr>
          <p:nvPr/>
        </p:nvSpPr>
        <p:spPr>
          <a:xfrm>
            <a:off x="261938" y="2147777"/>
            <a:ext cx="11712574" cy="31169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The house on the hill, which was very spooky, looked like it hadn’t been lived in for a long time.</a:t>
            </a:r>
            <a:endParaRPr lang="en-GB" sz="2000"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rgbClr val="F76756"/>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r>
              <a:rPr lang="en-GB" sz="2000" dirty="0">
                <a:solidFill>
                  <a:srgbClr val="F76756"/>
                </a:solidFill>
              </a:rPr>
              <a:t> </a:t>
            </a:r>
          </a:p>
        </p:txBody>
      </p:sp>
      <p:sp>
        <p:nvSpPr>
          <p:cNvPr id="7" name="TextBox 6">
            <a:extLst>
              <a:ext uri="{FF2B5EF4-FFF2-40B4-BE49-F238E27FC236}">
                <a16:creationId xmlns:a16="http://schemas.microsoft.com/office/drawing/2014/main" id="{87D066D4-F8BB-4860-A5FD-017E7F612C14}"/>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87B794EF-014C-4FD2-B120-FAF6C9A60B63}"/>
              </a:ext>
            </a:extLst>
          </p:cNvPr>
          <p:cNvSpPr txBox="1"/>
          <p:nvPr/>
        </p:nvSpPr>
        <p:spPr>
          <a:xfrm>
            <a:off x="261938" y="289357"/>
            <a:ext cx="11712575" cy="126291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The comma has been used to show parenthesis.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7748557"/>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819AE4-63C7-46ED-AEAA-A8E768E0D9B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13C878F1-C16B-4F58-993B-E649482D1D88}"/>
              </a:ext>
            </a:extLst>
          </p:cNvPr>
          <p:cNvSpPr txBox="1">
            <a:spLocks/>
          </p:cNvSpPr>
          <p:nvPr/>
        </p:nvSpPr>
        <p:spPr>
          <a:xfrm>
            <a:off x="261938" y="2147777"/>
            <a:ext cx="11712574" cy="31169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The house on the hill, which was very spooky, looked like it hadn’t been lived in for a long time.</a:t>
            </a:r>
          </a:p>
          <a:p>
            <a:pPr lvl="0" defTabSz="685800">
              <a:defRPr/>
            </a:pPr>
            <a:endParaRPr lang="en-GB" sz="2000"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76756"/>
                </a:solidFill>
                <a:latin typeface="Century Gothic" panose="020B0502020202020204" pitchFamily="34" charset="0"/>
              </a:rPr>
              <a:t>True</a:t>
            </a:r>
          </a:p>
          <a:p>
            <a:pPr lvl="0" defTabSz="685800">
              <a:defRPr/>
            </a:pPr>
            <a:endParaRPr lang="en-GB" sz="2000"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rgbClr val="F76756"/>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r>
              <a:rPr lang="en-GB" sz="2000" dirty="0">
                <a:solidFill>
                  <a:srgbClr val="F76756"/>
                </a:solidFill>
              </a:rPr>
              <a:t> </a:t>
            </a:r>
          </a:p>
        </p:txBody>
      </p:sp>
      <p:sp>
        <p:nvSpPr>
          <p:cNvPr id="7" name="TextBox 6">
            <a:extLst>
              <a:ext uri="{FF2B5EF4-FFF2-40B4-BE49-F238E27FC236}">
                <a16:creationId xmlns:a16="http://schemas.microsoft.com/office/drawing/2014/main" id="{F2758AA4-8C4E-4B67-AAA0-F852D9BEFD79}"/>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69FD90DE-41CF-4E2D-AF1F-14E5E3246928}"/>
              </a:ext>
            </a:extLst>
          </p:cNvPr>
          <p:cNvSpPr txBox="1"/>
          <p:nvPr/>
        </p:nvSpPr>
        <p:spPr>
          <a:xfrm>
            <a:off x="261938" y="289357"/>
            <a:ext cx="11712575" cy="126291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or false? The comma has been used to show parenthesis.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81187588"/>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13BA6E-077A-4E8A-B231-831E6D7BF06A}"/>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A6BB9EE4-218C-424C-BAF2-9FA5003423B2}"/>
              </a:ext>
            </a:extLst>
          </p:cNvPr>
          <p:cNvSpPr txBox="1">
            <a:spLocks/>
          </p:cNvSpPr>
          <p:nvPr/>
        </p:nvSpPr>
        <p:spPr>
          <a:xfrm>
            <a:off x="261938" y="1523999"/>
            <a:ext cx="11712574" cy="41644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A. They were all still so hungry, even though they had just eaten a huge meal.</a:t>
            </a:r>
          </a:p>
          <a:p>
            <a:pPr defTabSz="685800">
              <a:defRPr/>
            </a:pPr>
            <a:endParaRPr lang="en-GB" sz="2000" b="1" dirty="0">
              <a:solidFill>
                <a:srgbClr val="F76756"/>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marL="342900" lvl="0" indent="-342900" defTabSz="685800">
              <a:buFontTx/>
              <a:buAutoNum type="alphaUcPeriod"/>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B. The mountains, which were separated by a river, dominated the landscape</a:t>
            </a:r>
            <a:r>
              <a:rPr lang="en-GB" sz="2000" b="1" dirty="0">
                <a:latin typeface="Century Gothic" panose="020B0502020202020204" pitchFamily="34" charset="0"/>
              </a:rPr>
              <a:t>.</a:t>
            </a:r>
          </a:p>
          <a:p>
            <a:pPr lvl="0" defTabSz="685800">
              <a:defRPr/>
            </a:pPr>
            <a:endParaRPr lang="en-GB" sz="2000" dirty="0">
              <a:solidFill>
                <a:srgbClr val="F76756"/>
              </a:solidFill>
              <a:latin typeface="Century Gothic" panose="020B0502020202020204" pitchFamily="34" charset="0"/>
            </a:endParaRPr>
          </a:p>
          <a:p>
            <a:pPr marL="342900" lvl="0" indent="-342900" defTabSz="685800">
              <a:buFontTx/>
              <a:buAutoNum type="alphaUcPeriod"/>
              <a:defRPr/>
            </a:pPr>
            <a:endParaRPr lang="en-GB" sz="2000" b="1" dirty="0">
              <a:latin typeface="Century Gothic" panose="020B0502020202020204" pitchFamily="34" charset="0"/>
            </a:endParaRPr>
          </a:p>
          <a:p>
            <a:pPr marL="342900" lvl="0" indent="-342900" defTabSz="685800">
              <a:buFontTx/>
              <a:buAutoNum type="alphaUcPeriod"/>
              <a:defRPr/>
            </a:pPr>
            <a:endParaRPr lang="en-GB" sz="2000" dirty="0">
              <a:latin typeface="Century Gothic" panose="020B0502020202020204" pitchFamily="34" charset="0"/>
            </a:endParaRPr>
          </a:p>
          <a:p>
            <a:pPr lvl="0" defTabSz="685800">
              <a:defRPr/>
            </a:pPr>
            <a:endParaRPr lang="en-GB" sz="2000" b="1" dirty="0">
              <a:latin typeface="Century Gothic" panose="020B0502020202020204" pitchFamily="34" charset="0"/>
            </a:endParaRPr>
          </a:p>
        </p:txBody>
      </p:sp>
      <p:sp>
        <p:nvSpPr>
          <p:cNvPr id="7" name="TextBox 6">
            <a:extLst>
              <a:ext uri="{FF2B5EF4-FFF2-40B4-BE49-F238E27FC236}">
                <a16:creationId xmlns:a16="http://schemas.microsoft.com/office/drawing/2014/main" id="{F9AA41F4-8E3C-467E-B41F-4DB483466DB1}"/>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01F4010D-8DD2-4253-BDE2-B13446AEDFA8}"/>
              </a:ext>
            </a:extLst>
          </p:cNvPr>
          <p:cNvSpPr txBox="1"/>
          <p:nvPr/>
        </p:nvSpPr>
        <p:spPr>
          <a:xfrm>
            <a:off x="261938" y="289357"/>
            <a:ext cx="11712575" cy="126291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How have the commas been used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4191341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EEA823-5E52-459B-A672-A3866C52A23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A6BB9EE4-218C-424C-BAF2-9FA5003423B2}"/>
              </a:ext>
            </a:extLst>
          </p:cNvPr>
          <p:cNvSpPr txBox="1">
            <a:spLocks/>
          </p:cNvSpPr>
          <p:nvPr/>
        </p:nvSpPr>
        <p:spPr>
          <a:xfrm>
            <a:off x="261938" y="1523999"/>
            <a:ext cx="11712574" cy="41644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A. They were all still so hungry, even though they had just eaten a huge meal.</a:t>
            </a:r>
          </a:p>
          <a:p>
            <a:pPr defTabSz="685800">
              <a:defRPr/>
            </a:pPr>
            <a:r>
              <a:rPr lang="en-GB" sz="2000" dirty="0">
                <a:solidFill>
                  <a:srgbClr val="F76756"/>
                </a:solidFill>
                <a:latin typeface="Century Gothic" panose="020B0502020202020204" pitchFamily="34" charset="0"/>
              </a:rPr>
              <a:t>to s</a:t>
            </a:r>
            <a:r>
              <a:rPr lang="en-GB" sz="2000" b="1" dirty="0">
                <a:solidFill>
                  <a:srgbClr val="F76756"/>
                </a:solidFill>
                <a:latin typeface="Century Gothic" panose="020B0502020202020204" pitchFamily="34" charset="0"/>
              </a:rPr>
              <a:t>eparate clauses</a:t>
            </a:r>
          </a:p>
          <a:p>
            <a:pPr lvl="0" defTabSz="685800">
              <a:defRPr/>
            </a:pPr>
            <a:endParaRPr lang="en-GB" sz="2000" b="1" dirty="0">
              <a:solidFill>
                <a:schemeClr val="tx1"/>
              </a:solidFill>
              <a:latin typeface="Century Gothic" panose="020B0502020202020204" pitchFamily="34" charset="0"/>
            </a:endParaRPr>
          </a:p>
          <a:p>
            <a:pPr marL="342900" lvl="0" indent="-342900" defTabSz="685800">
              <a:buFontTx/>
              <a:buAutoNum type="alphaUcPeriod"/>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B. The mountains, which were separated by a river, dominated the landscape</a:t>
            </a:r>
            <a:r>
              <a:rPr lang="en-GB" sz="2000" b="1" dirty="0">
                <a:latin typeface="Century Gothic" panose="020B0502020202020204" pitchFamily="34" charset="0"/>
              </a:rPr>
              <a:t>.</a:t>
            </a:r>
          </a:p>
          <a:p>
            <a:pPr lvl="0" defTabSz="685800">
              <a:defRPr/>
            </a:pPr>
            <a:r>
              <a:rPr lang="en-GB" sz="2000" dirty="0">
                <a:solidFill>
                  <a:srgbClr val="F76756"/>
                </a:solidFill>
                <a:latin typeface="Century Gothic" panose="020B0502020202020204" pitchFamily="34" charset="0"/>
              </a:rPr>
              <a:t>to indicate p</a:t>
            </a:r>
            <a:r>
              <a:rPr lang="en-GB" sz="2000" b="1" dirty="0">
                <a:solidFill>
                  <a:srgbClr val="F76756"/>
                </a:solidFill>
                <a:latin typeface="Century Gothic" panose="020B0502020202020204" pitchFamily="34" charset="0"/>
              </a:rPr>
              <a:t>arenthesis</a:t>
            </a:r>
            <a:endParaRPr lang="en-GB" sz="2000" dirty="0">
              <a:solidFill>
                <a:srgbClr val="F76756"/>
              </a:solidFill>
              <a:latin typeface="Century Gothic" panose="020B0502020202020204" pitchFamily="34" charset="0"/>
            </a:endParaRPr>
          </a:p>
          <a:p>
            <a:pPr marL="342900" lvl="0" indent="-342900" defTabSz="685800">
              <a:buFontTx/>
              <a:buAutoNum type="alphaUcPeriod"/>
              <a:defRPr/>
            </a:pPr>
            <a:endParaRPr lang="en-GB" sz="2000" b="1" dirty="0">
              <a:latin typeface="Century Gothic" panose="020B0502020202020204" pitchFamily="34" charset="0"/>
            </a:endParaRPr>
          </a:p>
          <a:p>
            <a:pPr marL="342900" lvl="0" indent="-342900" defTabSz="685800">
              <a:buFontTx/>
              <a:buAutoNum type="alphaUcPeriod"/>
              <a:defRPr/>
            </a:pPr>
            <a:endParaRPr lang="en-GB" sz="2000" dirty="0">
              <a:latin typeface="Century Gothic" panose="020B0502020202020204" pitchFamily="34" charset="0"/>
            </a:endParaRPr>
          </a:p>
          <a:p>
            <a:pPr lvl="0" defTabSz="685800">
              <a:defRPr/>
            </a:pPr>
            <a:endParaRPr lang="en-GB" sz="2000" b="1" dirty="0">
              <a:latin typeface="Century Gothic" panose="020B0502020202020204" pitchFamily="34" charset="0"/>
            </a:endParaRPr>
          </a:p>
        </p:txBody>
      </p:sp>
      <p:sp>
        <p:nvSpPr>
          <p:cNvPr id="7" name="TextBox 6">
            <a:extLst>
              <a:ext uri="{FF2B5EF4-FFF2-40B4-BE49-F238E27FC236}">
                <a16:creationId xmlns:a16="http://schemas.microsoft.com/office/drawing/2014/main" id="{A0F4A898-5963-484B-AA10-46EFA09D8166}"/>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E31DCC03-C8AA-4F69-B26A-D392705E7EBC}"/>
              </a:ext>
            </a:extLst>
          </p:cNvPr>
          <p:cNvSpPr txBox="1"/>
          <p:nvPr/>
        </p:nvSpPr>
        <p:spPr>
          <a:xfrm>
            <a:off x="261938" y="289357"/>
            <a:ext cx="11712575" cy="126291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How have the commas been used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529159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3CF4B4-3754-41C1-8346-C0F26689FB7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1885AA7F-C0B2-4FF0-996D-A6A081EBB96F}"/>
              </a:ext>
            </a:extLst>
          </p:cNvPr>
          <p:cNvSpPr txBox="1">
            <a:spLocks/>
          </p:cNvSpPr>
          <p:nvPr/>
        </p:nvSpPr>
        <p:spPr>
          <a:xfrm>
            <a:off x="261938" y="1523999"/>
            <a:ext cx="11712574" cy="37407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A. Maths was her favourite subject at school even though she found it tough.</a:t>
            </a:r>
          </a:p>
          <a:p>
            <a:pPr marL="457200" lvl="0" indent="-457200" defTabSz="685800">
              <a:buAutoNum type="alphaUcPeriod"/>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B. The football match which had kicked off late due to a traffic jam was going to finish twenty minutes late.</a:t>
            </a:r>
          </a:p>
          <a:p>
            <a:pPr marL="457200" indent="-457200" defTabSz="685800">
              <a:buFontTx/>
              <a:buAutoNum type="alphaUcPeriod"/>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C. In May this year Class 5 are going on a trip to the War Museum despite it being a long  drive.</a:t>
            </a:r>
            <a:endParaRPr lang="en-GB" sz="2000" b="1" u="sng" dirty="0">
              <a:solidFill>
                <a:schemeClr val="bg2">
                  <a:lumMod val="50000"/>
                </a:schemeClr>
              </a:solidFill>
              <a:latin typeface="Century Gothic" panose="020B0502020202020204" pitchFamily="34" charset="0"/>
            </a:endParaRPr>
          </a:p>
          <a:p>
            <a:pPr lvl="0" defTabSz="685800">
              <a:defRPr/>
            </a:pPr>
            <a:endParaRPr lang="en-GB" sz="2000" b="1" dirty="0">
              <a:latin typeface="Century Gothic" panose="020B0502020202020204" pitchFamily="34" charset="0"/>
            </a:endParaRPr>
          </a:p>
        </p:txBody>
      </p:sp>
      <p:sp>
        <p:nvSpPr>
          <p:cNvPr id="7" name="TextBox 6">
            <a:extLst>
              <a:ext uri="{FF2B5EF4-FFF2-40B4-BE49-F238E27FC236}">
                <a16:creationId xmlns:a16="http://schemas.microsoft.com/office/drawing/2014/main" id="{FB8B6A1A-867B-4885-B71B-AD7367042D12}"/>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9534C19A-B85B-47B0-81EC-C1BCB90E96E8}"/>
              </a:ext>
            </a:extLst>
          </p:cNvPr>
          <p:cNvSpPr txBox="1"/>
          <p:nvPr/>
        </p:nvSpPr>
        <p:spPr>
          <a:xfrm>
            <a:off x="261938" y="289357"/>
            <a:ext cx="11712575" cy="126291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Insert the missing commas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5081431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B04F0F-CB49-4919-B9E7-75AF73393EB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1885AA7F-C0B2-4FF0-996D-A6A081EBB96F}"/>
              </a:ext>
            </a:extLst>
          </p:cNvPr>
          <p:cNvSpPr txBox="1">
            <a:spLocks/>
          </p:cNvSpPr>
          <p:nvPr/>
        </p:nvSpPr>
        <p:spPr>
          <a:xfrm>
            <a:off x="261938" y="1523999"/>
            <a:ext cx="11712574" cy="37407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chemeClr val="tx1"/>
                </a:solidFill>
                <a:latin typeface="Century Gothic" panose="020B0502020202020204" pitchFamily="34" charset="0"/>
              </a:rPr>
              <a:t>A. Maths was her favourite subject at school</a:t>
            </a:r>
            <a:r>
              <a:rPr lang="en-GB" sz="2000" b="1" dirty="0">
                <a:solidFill>
                  <a:srgbClr val="F76756"/>
                </a:solidFill>
                <a:latin typeface="Century Gothic" panose="020B0502020202020204" pitchFamily="34" charset="0"/>
              </a:rPr>
              <a:t>,</a:t>
            </a:r>
            <a:r>
              <a:rPr lang="en-GB" sz="2000" b="1" dirty="0">
                <a:solidFill>
                  <a:schemeClr val="tx1"/>
                </a:solidFill>
                <a:latin typeface="Century Gothic" panose="020B0502020202020204" pitchFamily="34" charset="0"/>
              </a:rPr>
              <a:t> even though she found it tough.</a:t>
            </a:r>
          </a:p>
          <a:p>
            <a:pPr marL="457200" lvl="0" indent="-457200" defTabSz="685800">
              <a:buAutoNum type="alphaUcPeriod"/>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B. The football match</a:t>
            </a:r>
            <a:r>
              <a:rPr lang="en-GB" sz="2000" b="1" dirty="0">
                <a:solidFill>
                  <a:srgbClr val="F76756"/>
                </a:solidFill>
                <a:latin typeface="Century Gothic" panose="020B0502020202020204" pitchFamily="34" charset="0"/>
              </a:rPr>
              <a:t>,</a:t>
            </a:r>
            <a:r>
              <a:rPr lang="en-GB" sz="2000" b="1" dirty="0">
                <a:solidFill>
                  <a:schemeClr val="tx1"/>
                </a:solidFill>
                <a:latin typeface="Century Gothic" panose="020B0502020202020204" pitchFamily="34" charset="0"/>
              </a:rPr>
              <a:t> which had kicked off late due to a traffic jam</a:t>
            </a:r>
            <a:r>
              <a:rPr lang="en-GB" sz="2000" b="1" dirty="0">
                <a:solidFill>
                  <a:srgbClr val="F76756"/>
                </a:solidFill>
                <a:latin typeface="Century Gothic" panose="020B0502020202020204" pitchFamily="34" charset="0"/>
              </a:rPr>
              <a:t>,</a:t>
            </a:r>
            <a:r>
              <a:rPr lang="en-GB" sz="2000" b="1" dirty="0">
                <a:solidFill>
                  <a:schemeClr val="tx1"/>
                </a:solidFill>
                <a:latin typeface="Century Gothic" panose="020B0502020202020204" pitchFamily="34" charset="0"/>
              </a:rPr>
              <a:t> was going to finish  twenty minutes late.</a:t>
            </a:r>
          </a:p>
          <a:p>
            <a:pPr marL="457200" indent="-457200" defTabSz="685800">
              <a:buFontTx/>
              <a:buAutoNum type="alphaUcPeriod"/>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C. In May this year</a:t>
            </a:r>
            <a:r>
              <a:rPr lang="en-GB" sz="2000" b="1" dirty="0">
                <a:solidFill>
                  <a:srgbClr val="F76756"/>
                </a:solidFill>
                <a:latin typeface="Century Gothic" panose="020B0502020202020204" pitchFamily="34" charset="0"/>
              </a:rPr>
              <a:t>,</a:t>
            </a:r>
            <a:r>
              <a:rPr lang="en-GB" sz="2000" b="1" dirty="0">
                <a:solidFill>
                  <a:schemeClr val="tx1"/>
                </a:solidFill>
                <a:latin typeface="Century Gothic" panose="020B0502020202020204" pitchFamily="34" charset="0"/>
              </a:rPr>
              <a:t> Class 5 are going on a trip to the War Museum</a:t>
            </a:r>
            <a:r>
              <a:rPr lang="en-GB" sz="2000" b="1" dirty="0">
                <a:solidFill>
                  <a:srgbClr val="F76756"/>
                </a:solidFill>
                <a:latin typeface="Century Gothic" panose="020B0502020202020204" pitchFamily="34" charset="0"/>
              </a:rPr>
              <a:t>,</a:t>
            </a:r>
            <a:r>
              <a:rPr lang="en-GB" sz="2000" b="1" dirty="0">
                <a:solidFill>
                  <a:schemeClr val="tx1"/>
                </a:solidFill>
                <a:latin typeface="Century Gothic" panose="020B0502020202020204" pitchFamily="34" charset="0"/>
              </a:rPr>
              <a:t> despite it being a long  drive.</a:t>
            </a:r>
            <a:endParaRPr lang="en-GB" sz="2000" b="1" u="sng" dirty="0">
              <a:solidFill>
                <a:schemeClr val="bg2">
                  <a:lumMod val="50000"/>
                </a:schemeClr>
              </a:solidFill>
              <a:latin typeface="Century Gothic" panose="020B0502020202020204" pitchFamily="34" charset="0"/>
            </a:endParaRPr>
          </a:p>
          <a:p>
            <a:pPr lvl="0" defTabSz="685800">
              <a:defRPr/>
            </a:pPr>
            <a:endParaRPr lang="en-GB" sz="2000" b="1" dirty="0">
              <a:latin typeface="Century Gothic" panose="020B0502020202020204" pitchFamily="34" charset="0"/>
            </a:endParaRPr>
          </a:p>
        </p:txBody>
      </p:sp>
      <p:sp>
        <p:nvSpPr>
          <p:cNvPr id="7" name="TextBox 6">
            <a:extLst>
              <a:ext uri="{FF2B5EF4-FFF2-40B4-BE49-F238E27FC236}">
                <a16:creationId xmlns:a16="http://schemas.microsoft.com/office/drawing/2014/main" id="{5FA1D5A4-7E1C-4F94-8105-CB8E68319BF3}"/>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20F88ACA-B6C2-444A-A95A-DD2ED460DD31}"/>
              </a:ext>
            </a:extLst>
          </p:cNvPr>
          <p:cNvSpPr txBox="1"/>
          <p:nvPr/>
        </p:nvSpPr>
        <p:spPr>
          <a:xfrm>
            <a:off x="261938" y="289357"/>
            <a:ext cx="11712575" cy="126291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Insert the missing commas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8904267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C49C2-2B4D-4812-9ECB-E16393F19DA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C968C1AD-6DD3-4A2D-85C9-8A40AC6842FF}"/>
              </a:ext>
            </a:extLst>
          </p:cNvPr>
          <p:cNvSpPr txBox="1">
            <a:spLocks/>
          </p:cNvSpPr>
          <p:nvPr/>
        </p:nvSpPr>
        <p:spPr>
          <a:xfrm>
            <a:off x="239713" y="4253023"/>
            <a:ext cx="11712574" cy="15505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50">
              <a:defRPr/>
            </a:pPr>
            <a:r>
              <a:rPr lang="en-GB" sz="2000" b="1" dirty="0">
                <a:solidFill>
                  <a:schemeClr val="tx1"/>
                </a:solidFill>
                <a:latin typeface="Century Gothic" panose="020B0502020202020204" pitchFamily="34" charset="0"/>
              </a:rPr>
              <a:t>Use the word bank to help you.</a:t>
            </a:r>
          </a:p>
          <a:p>
            <a:pPr lvl="0" defTabSz="514350">
              <a:defRPr/>
            </a:pPr>
            <a:br>
              <a:rPr lang="en-GB" sz="2000" b="1" dirty="0">
                <a:solidFill>
                  <a:srgbClr val="FF0000"/>
                </a:solidFill>
                <a:latin typeface="Century Gothic" panose="020B0502020202020204" pitchFamily="34" charset="0"/>
              </a:rPr>
            </a:br>
            <a:endParaRPr lang="en-GB" sz="2000" b="1"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E192CC4F-7777-4001-AED7-11C6DF3B0872}"/>
              </a:ext>
            </a:extLst>
          </p:cNvPr>
          <p:cNvGraphicFramePr>
            <a:graphicFrameLocks noGrp="1"/>
          </p:cNvGraphicFramePr>
          <p:nvPr>
            <p:extLst>
              <p:ext uri="{D42A27DB-BD31-4B8C-83A1-F6EECF244321}">
                <p14:modId xmlns:p14="http://schemas.microsoft.com/office/powerpoint/2010/main" val="2222186293"/>
              </p:ext>
            </p:extLst>
          </p:nvPr>
        </p:nvGraphicFramePr>
        <p:xfrm>
          <a:off x="3724116" y="1430336"/>
          <a:ext cx="4743768" cy="1997432"/>
        </p:xfrm>
        <a:graphic>
          <a:graphicData uri="http://schemas.openxmlformats.org/drawingml/2006/table">
            <a:tbl>
              <a:tblPr firstRow="1" bandRow="1">
                <a:tableStyleId>{5C22544A-7EE6-4342-B048-85BDC9FD1C3A}</a:tableStyleId>
              </a:tblPr>
              <a:tblGrid>
                <a:gridCol w="1581256">
                  <a:extLst>
                    <a:ext uri="{9D8B030D-6E8A-4147-A177-3AD203B41FA5}">
                      <a16:colId xmlns:a16="http://schemas.microsoft.com/office/drawing/2014/main" val="348027994"/>
                    </a:ext>
                  </a:extLst>
                </a:gridCol>
                <a:gridCol w="1581256">
                  <a:extLst>
                    <a:ext uri="{9D8B030D-6E8A-4147-A177-3AD203B41FA5}">
                      <a16:colId xmlns:a16="http://schemas.microsoft.com/office/drawing/2014/main" val="357707215"/>
                    </a:ext>
                  </a:extLst>
                </a:gridCol>
                <a:gridCol w="1581256">
                  <a:extLst>
                    <a:ext uri="{9D8B030D-6E8A-4147-A177-3AD203B41FA5}">
                      <a16:colId xmlns:a16="http://schemas.microsoft.com/office/drawing/2014/main" val="3415153596"/>
                    </a:ext>
                  </a:extLst>
                </a:gridCol>
              </a:tblGrid>
              <a:tr h="998716">
                <a:tc>
                  <a:txBody>
                    <a:bodyPr/>
                    <a:lstStyle/>
                    <a:p>
                      <a:pPr algn="ctr"/>
                      <a:r>
                        <a:rPr lang="en-GB" sz="2000" b="1" i="0" dirty="0">
                          <a:solidFill>
                            <a:schemeClr val="tx1"/>
                          </a:solidFill>
                          <a:latin typeface="Century Gothic" panose="020B0502020202020204" pitchFamily="34" charset="0"/>
                        </a:rPr>
                        <a:t>lake</a:t>
                      </a: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swimmers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cold</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7E1B5"/>
                    </a:solidFill>
                  </a:tcPr>
                </a:tc>
                <a:extLst>
                  <a:ext uri="{0D108BD9-81ED-4DB2-BD59-A6C34878D82A}">
                    <a16:rowId xmlns:a16="http://schemas.microsoft.com/office/drawing/2014/main" val="382751756"/>
                  </a:ext>
                </a:extLst>
              </a:tr>
              <a:tr h="998716">
                <a:tc>
                  <a:txBody>
                    <a:bodyPr/>
                    <a:lstStyle/>
                    <a:p>
                      <a:pPr algn="ctr"/>
                      <a:r>
                        <a:rPr lang="en-GB" sz="2000" b="1" i="0" dirty="0">
                          <a:solidFill>
                            <a:schemeClr val="tx1"/>
                          </a:solidFill>
                          <a:latin typeface="Century Gothic" panose="020B0502020202020204" pitchFamily="34" charset="0"/>
                        </a:rPr>
                        <a:t>mountain</a:t>
                      </a: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which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sunny</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E1B5"/>
                    </a:solidFill>
                  </a:tcPr>
                </a:tc>
                <a:extLst>
                  <a:ext uri="{0D108BD9-81ED-4DB2-BD59-A6C34878D82A}">
                    <a16:rowId xmlns:a16="http://schemas.microsoft.com/office/drawing/2014/main" val="3411991907"/>
                  </a:ext>
                </a:extLst>
              </a:tr>
            </a:tbl>
          </a:graphicData>
        </a:graphic>
      </p:graphicFrame>
      <p:sp>
        <p:nvSpPr>
          <p:cNvPr id="7" name="TextBox 6">
            <a:extLst>
              <a:ext uri="{FF2B5EF4-FFF2-40B4-BE49-F238E27FC236}">
                <a16:creationId xmlns:a16="http://schemas.microsoft.com/office/drawing/2014/main" id="{C8CEF0E3-CC29-4808-8BAC-8DEFD425502E}"/>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4520378A-56D2-4A61-B37F-48B11FFE22A0}"/>
              </a:ext>
            </a:extLst>
          </p:cNvPr>
          <p:cNvSpPr txBox="1"/>
          <p:nvPr/>
        </p:nvSpPr>
        <p:spPr>
          <a:xfrm>
            <a:off x="261938" y="289357"/>
            <a:ext cx="11712575" cy="1695849"/>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sentence that uses a pair of commas to add parenthesis. </a:t>
            </a: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4989187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450AB-491E-4293-83F3-07A60993C164}"/>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F8FF471-81D4-4C17-9AC5-C113B332DB3A}"/>
              </a:ext>
            </a:extLst>
          </p:cNvPr>
          <p:cNvSpPr txBox="1"/>
          <p:nvPr/>
        </p:nvSpPr>
        <p:spPr>
          <a:xfrm>
            <a:off x="1614467" y="2686017"/>
            <a:ext cx="8963066" cy="108952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with a question about commas in lists and fronted adverbials, which is linked to the new learning later in this lesson. </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016735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8CA08A-E3C2-4ED9-94D9-6ADCFAB9A98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C968C1AD-6DD3-4A2D-85C9-8A40AC6842FF}"/>
              </a:ext>
            </a:extLst>
          </p:cNvPr>
          <p:cNvSpPr txBox="1">
            <a:spLocks/>
          </p:cNvSpPr>
          <p:nvPr/>
        </p:nvSpPr>
        <p:spPr>
          <a:xfrm>
            <a:off x="239713" y="4253023"/>
            <a:ext cx="11712574" cy="15505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14350">
              <a:defRPr/>
            </a:pPr>
            <a:r>
              <a:rPr lang="en-GB" sz="2000" b="1" dirty="0">
                <a:solidFill>
                  <a:schemeClr val="tx1"/>
                </a:solidFill>
                <a:latin typeface="Century Gothic" panose="020B0502020202020204" pitchFamily="34" charset="0"/>
              </a:rPr>
              <a:t>Use the word bank to help you.</a:t>
            </a:r>
          </a:p>
          <a:p>
            <a:pPr lvl="0" defTabSz="514350">
              <a:defRPr/>
            </a:pPr>
            <a:br>
              <a:rPr lang="en-GB" sz="2000" b="1" dirty="0">
                <a:solidFill>
                  <a:srgbClr val="FF0000"/>
                </a:solidFill>
                <a:latin typeface="Century Gothic" panose="020B0502020202020204" pitchFamily="34" charset="0"/>
              </a:rPr>
            </a:br>
            <a:r>
              <a:rPr lang="en-GB" sz="2000" b="1" dirty="0">
                <a:solidFill>
                  <a:srgbClr val="F76756"/>
                </a:solidFill>
                <a:latin typeface="Century Gothic" panose="020B0502020202020204" pitchFamily="34" charset="0"/>
              </a:rPr>
              <a:t>Various answers, for example: The lake, which was freezing cold, was popular with swimmers.</a:t>
            </a:r>
          </a:p>
          <a:p>
            <a:pPr lvl="0" defTabSz="685800">
              <a:defRPr/>
            </a:pPr>
            <a:endParaRPr lang="en-GB" sz="2000" b="1"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E192CC4F-7777-4001-AED7-11C6DF3B0872}"/>
              </a:ext>
            </a:extLst>
          </p:cNvPr>
          <p:cNvGraphicFramePr>
            <a:graphicFrameLocks noGrp="1"/>
          </p:cNvGraphicFramePr>
          <p:nvPr>
            <p:extLst>
              <p:ext uri="{D42A27DB-BD31-4B8C-83A1-F6EECF244321}">
                <p14:modId xmlns:p14="http://schemas.microsoft.com/office/powerpoint/2010/main" val="3846451122"/>
              </p:ext>
            </p:extLst>
          </p:nvPr>
        </p:nvGraphicFramePr>
        <p:xfrm>
          <a:off x="3724116" y="1430336"/>
          <a:ext cx="4743768" cy="1997432"/>
        </p:xfrm>
        <a:graphic>
          <a:graphicData uri="http://schemas.openxmlformats.org/drawingml/2006/table">
            <a:tbl>
              <a:tblPr firstRow="1" bandRow="1">
                <a:tableStyleId>{5C22544A-7EE6-4342-B048-85BDC9FD1C3A}</a:tableStyleId>
              </a:tblPr>
              <a:tblGrid>
                <a:gridCol w="1581256">
                  <a:extLst>
                    <a:ext uri="{9D8B030D-6E8A-4147-A177-3AD203B41FA5}">
                      <a16:colId xmlns:a16="http://schemas.microsoft.com/office/drawing/2014/main" val="348027994"/>
                    </a:ext>
                  </a:extLst>
                </a:gridCol>
                <a:gridCol w="1581256">
                  <a:extLst>
                    <a:ext uri="{9D8B030D-6E8A-4147-A177-3AD203B41FA5}">
                      <a16:colId xmlns:a16="http://schemas.microsoft.com/office/drawing/2014/main" val="357707215"/>
                    </a:ext>
                  </a:extLst>
                </a:gridCol>
                <a:gridCol w="1581256">
                  <a:extLst>
                    <a:ext uri="{9D8B030D-6E8A-4147-A177-3AD203B41FA5}">
                      <a16:colId xmlns:a16="http://schemas.microsoft.com/office/drawing/2014/main" val="3415153596"/>
                    </a:ext>
                  </a:extLst>
                </a:gridCol>
              </a:tblGrid>
              <a:tr h="998716">
                <a:tc>
                  <a:txBody>
                    <a:bodyPr/>
                    <a:lstStyle/>
                    <a:p>
                      <a:pPr algn="ctr"/>
                      <a:r>
                        <a:rPr lang="en-GB" sz="2000" b="1" i="0" dirty="0">
                          <a:solidFill>
                            <a:schemeClr val="tx1"/>
                          </a:solidFill>
                          <a:latin typeface="Century Gothic" panose="020B0502020202020204" pitchFamily="34" charset="0"/>
                        </a:rPr>
                        <a:t>lake</a:t>
                      </a: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swimmers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cold</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B7E1B5"/>
                    </a:solidFill>
                  </a:tcPr>
                </a:tc>
                <a:extLst>
                  <a:ext uri="{0D108BD9-81ED-4DB2-BD59-A6C34878D82A}">
                    <a16:rowId xmlns:a16="http://schemas.microsoft.com/office/drawing/2014/main" val="382751756"/>
                  </a:ext>
                </a:extLst>
              </a:tr>
              <a:tr h="998716">
                <a:tc>
                  <a:txBody>
                    <a:bodyPr/>
                    <a:lstStyle/>
                    <a:p>
                      <a:pPr algn="ctr"/>
                      <a:r>
                        <a:rPr lang="en-GB" sz="2000" b="1" i="0" dirty="0">
                          <a:solidFill>
                            <a:schemeClr val="tx1"/>
                          </a:solidFill>
                          <a:latin typeface="Century Gothic" panose="020B0502020202020204" pitchFamily="34" charset="0"/>
                        </a:rPr>
                        <a:t>mountain</a:t>
                      </a: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which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E1B5"/>
                    </a:solidFill>
                  </a:tcPr>
                </a:tc>
                <a:tc>
                  <a:txBody>
                    <a:bodyPr/>
                    <a:lstStyle/>
                    <a:p>
                      <a:pPr algn="ctr"/>
                      <a:r>
                        <a:rPr lang="en-GB" sz="2000" b="1" i="0" dirty="0">
                          <a:solidFill>
                            <a:schemeClr val="tx1"/>
                          </a:solidFill>
                          <a:latin typeface="Century Gothic" panose="020B0502020202020204" pitchFamily="34" charset="0"/>
                        </a:rPr>
                        <a:t>sunny</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E1B5"/>
                    </a:solidFill>
                  </a:tcPr>
                </a:tc>
                <a:extLst>
                  <a:ext uri="{0D108BD9-81ED-4DB2-BD59-A6C34878D82A}">
                    <a16:rowId xmlns:a16="http://schemas.microsoft.com/office/drawing/2014/main" val="3411991907"/>
                  </a:ext>
                </a:extLst>
              </a:tr>
            </a:tbl>
          </a:graphicData>
        </a:graphic>
      </p:graphicFrame>
      <p:sp>
        <p:nvSpPr>
          <p:cNvPr id="7" name="TextBox 6">
            <a:extLst>
              <a:ext uri="{FF2B5EF4-FFF2-40B4-BE49-F238E27FC236}">
                <a16:creationId xmlns:a16="http://schemas.microsoft.com/office/drawing/2014/main" id="{2CF09011-FD83-4813-A1F7-844F0F0C5B32}"/>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5F0492C4-1681-4198-933B-BC50B6F7B2B7}"/>
              </a:ext>
            </a:extLst>
          </p:cNvPr>
          <p:cNvSpPr txBox="1"/>
          <p:nvPr/>
        </p:nvSpPr>
        <p:spPr>
          <a:xfrm>
            <a:off x="261938" y="289357"/>
            <a:ext cx="11712575" cy="1695849"/>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sentence that uses a pair of commas to add parenthesis. </a:t>
            </a:r>
          </a:p>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5967451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D534A5-F381-4D30-9AAC-04C797D6A515}"/>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81B12E37-BF2C-4463-B1D5-1F63D9B9FA23}"/>
              </a:ext>
            </a:extLst>
          </p:cNvPr>
          <p:cNvSpPr txBox="1">
            <a:spLocks/>
          </p:cNvSpPr>
          <p:nvPr/>
        </p:nvSpPr>
        <p:spPr>
          <a:xfrm>
            <a:off x="239713" y="1658679"/>
            <a:ext cx="11712574" cy="4144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sym typeface="Wingdings" panose="05000000000000000000" pitchFamily="2" charset="2"/>
              </a:rPr>
              <a:t>A. By setting off straight after lunch, they hoped to reach their destination by teatime.</a:t>
            </a:r>
          </a:p>
          <a:p>
            <a:pPr lvl="0" defTabSz="685800">
              <a:defRPr/>
            </a:pP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B. By setting off, straight after lunch they hoped to reach their destination, by teatime.</a:t>
            </a:r>
          </a:p>
          <a:p>
            <a:pPr lvl="0" defTabSz="685800">
              <a:defRPr/>
            </a:pPr>
            <a:endParaRPr lang="en-GB" sz="2000" b="1" dirty="0">
              <a:solidFill>
                <a:schemeClr val="tx1"/>
              </a:solidFill>
              <a:latin typeface="Century Gothic" panose="020B0502020202020204" pitchFamily="34" charset="0"/>
              <a:sym typeface="Wingdings" panose="05000000000000000000" pitchFamily="2" charset="2"/>
            </a:endParaRP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sym typeface="Wingdings" panose="05000000000000000000" pitchFamily="2" charset="2"/>
              </a:rPr>
              <a:t>Explain your answer.</a:t>
            </a: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p:txBody>
      </p:sp>
      <p:sp>
        <p:nvSpPr>
          <p:cNvPr id="6" name="TextBox 5">
            <a:extLst>
              <a:ext uri="{FF2B5EF4-FFF2-40B4-BE49-F238E27FC236}">
                <a16:creationId xmlns:a16="http://schemas.microsoft.com/office/drawing/2014/main" id="{787F8678-A7E6-42D8-A03C-9737DD6159AB}"/>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6847C965-9868-4C84-BA12-1695A0212055}"/>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uses a comma correctly?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3760673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FE07DD-B3DD-41FE-AEF0-466EF4AD4C81}"/>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81B12E37-BF2C-4463-B1D5-1F63D9B9FA23}"/>
              </a:ext>
            </a:extLst>
          </p:cNvPr>
          <p:cNvSpPr txBox="1">
            <a:spLocks/>
          </p:cNvSpPr>
          <p:nvPr/>
        </p:nvSpPr>
        <p:spPr>
          <a:xfrm>
            <a:off x="239713" y="1658679"/>
            <a:ext cx="11712574" cy="4144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sym typeface="Wingdings" panose="05000000000000000000" pitchFamily="2" charset="2"/>
              </a:rPr>
              <a:t>A. By setting off straight after lunch, they hoped to reach their destination by teatime.</a:t>
            </a:r>
          </a:p>
          <a:p>
            <a:pPr lvl="0" defTabSz="685800">
              <a:defRPr/>
            </a:pPr>
            <a:endParaRPr lang="en-GB" sz="2000" b="1" dirty="0">
              <a:solidFill>
                <a:srgbClr val="F76756"/>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B. By setting off, straight after lunch they hoped to reach their destination, by teatime.</a:t>
            </a:r>
          </a:p>
          <a:p>
            <a:pPr lvl="0" defTabSz="685800">
              <a:defRPr/>
            </a:pPr>
            <a:endParaRPr lang="en-GB" sz="2000" b="1" dirty="0">
              <a:solidFill>
                <a:schemeClr val="tx1"/>
              </a:solidFill>
              <a:latin typeface="Century Gothic" panose="020B0502020202020204" pitchFamily="34" charset="0"/>
              <a:sym typeface="Wingdings" panose="05000000000000000000" pitchFamily="2" charset="2"/>
            </a:endParaRP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sym typeface="Wingdings" panose="05000000000000000000" pitchFamily="2" charset="2"/>
              </a:rPr>
              <a:t>Explain your answer.</a:t>
            </a: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defTabSz="685800">
              <a:defRPr/>
            </a:pPr>
            <a:r>
              <a:rPr lang="en-GB" sz="2000" b="1" dirty="0">
                <a:solidFill>
                  <a:schemeClr val="tx1"/>
                </a:solidFill>
                <a:latin typeface="Century Gothic" panose="020B0502020202020204" pitchFamily="34" charset="0"/>
              </a:rPr>
              <a:t>Sentence A uses a comma correctly because…</a:t>
            </a:r>
            <a:endParaRPr lang="en-GB" sz="2000" b="1" dirty="0">
              <a:latin typeface="Century Gothic" panose="020B0502020202020204" pitchFamily="34" charset="0"/>
            </a:endParaRPr>
          </a:p>
        </p:txBody>
      </p:sp>
      <p:sp>
        <p:nvSpPr>
          <p:cNvPr id="6" name="TextBox 5">
            <a:extLst>
              <a:ext uri="{FF2B5EF4-FFF2-40B4-BE49-F238E27FC236}">
                <a16:creationId xmlns:a16="http://schemas.microsoft.com/office/drawing/2014/main" id="{E0FAB716-FF97-4582-A442-DE1695327E38}"/>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5D926DE1-9B19-45ED-8225-CCA419FE58EC}"/>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uses a comma correctly?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115648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6C0B60-DE30-48A2-BDDC-EB8D1A8E1D4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81B12E37-BF2C-4463-B1D5-1F63D9B9FA23}"/>
              </a:ext>
            </a:extLst>
          </p:cNvPr>
          <p:cNvSpPr txBox="1">
            <a:spLocks/>
          </p:cNvSpPr>
          <p:nvPr/>
        </p:nvSpPr>
        <p:spPr>
          <a:xfrm>
            <a:off x="239713" y="1658679"/>
            <a:ext cx="11712574" cy="4144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sym typeface="Wingdings" panose="05000000000000000000" pitchFamily="2" charset="2"/>
              </a:rPr>
              <a:t>A. By setting off straight after lunch, they hoped to reach their destination by teatime.</a:t>
            </a:r>
          </a:p>
          <a:p>
            <a:pPr lvl="0" defTabSz="685800">
              <a:defRPr/>
            </a:pPr>
            <a:endParaRPr lang="en-GB" sz="2000" b="1" dirty="0">
              <a:solidFill>
                <a:srgbClr val="F76756"/>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B. By setting off, straight after lunch they hoped to reach their destination, by teatime.</a:t>
            </a:r>
          </a:p>
          <a:p>
            <a:pPr lvl="0" defTabSz="685800">
              <a:defRPr/>
            </a:pPr>
            <a:endParaRPr lang="en-GB" sz="2000" b="1" dirty="0">
              <a:solidFill>
                <a:schemeClr val="tx1"/>
              </a:solidFill>
              <a:latin typeface="Century Gothic" panose="020B0502020202020204" pitchFamily="34" charset="0"/>
              <a:sym typeface="Wingdings" panose="05000000000000000000" pitchFamily="2" charset="2"/>
            </a:endParaRP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685800">
              <a:defRPr/>
            </a:pPr>
            <a:r>
              <a:rPr lang="en-GB" sz="2000" b="1" dirty="0">
                <a:solidFill>
                  <a:prstClr val="black"/>
                </a:solidFill>
                <a:latin typeface="Century Gothic" panose="020B0502020202020204" pitchFamily="34" charset="0"/>
                <a:sym typeface="Wingdings" panose="05000000000000000000" pitchFamily="2" charset="2"/>
              </a:rPr>
              <a:t>Explain your answer.</a:t>
            </a: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defTabSz="685800">
              <a:defRPr/>
            </a:pPr>
            <a:r>
              <a:rPr lang="en-GB" sz="2000" b="1" dirty="0">
                <a:solidFill>
                  <a:srgbClr val="F76756"/>
                </a:solidFill>
                <a:latin typeface="Century Gothic" panose="020B0502020202020204" pitchFamily="34" charset="0"/>
              </a:rPr>
              <a:t>Sentence A uses a comma correctly because it separates the clauses in the sentence.</a:t>
            </a:r>
          </a:p>
          <a:p>
            <a:pPr lvl="0" defTabSz="685800">
              <a:defRPr/>
            </a:pPr>
            <a:endParaRPr lang="en-GB" sz="2000" b="1" dirty="0">
              <a:latin typeface="Century Gothic" panose="020B0502020202020204" pitchFamily="34" charset="0"/>
            </a:endParaRPr>
          </a:p>
        </p:txBody>
      </p:sp>
      <p:sp>
        <p:nvSpPr>
          <p:cNvPr id="6" name="TextBox 5">
            <a:extLst>
              <a:ext uri="{FF2B5EF4-FFF2-40B4-BE49-F238E27FC236}">
                <a16:creationId xmlns:a16="http://schemas.microsoft.com/office/drawing/2014/main" id="{2EEB1396-8FC1-483E-AF72-19E1E425B552}"/>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66C7BB49-0441-4661-904A-BC61DEFBCD8F}"/>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sentence uses a comma correctly?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16559751"/>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8226F1-8549-4092-B143-03513069397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1EC133D1-E3AC-4EF8-909E-9D375FDA93BB}"/>
              </a:ext>
            </a:extLst>
          </p:cNvPr>
          <p:cNvSpPr txBox="1">
            <a:spLocks/>
          </p:cNvSpPr>
          <p:nvPr/>
        </p:nvSpPr>
        <p:spPr>
          <a:xfrm>
            <a:off x="239713" y="1681844"/>
            <a:ext cx="11712574" cy="41217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50000"/>
              </a:lnSpc>
            </a:pPr>
            <a:r>
              <a:rPr lang="en-GB" sz="2000" b="1" dirty="0">
                <a:solidFill>
                  <a:schemeClr val="tx1"/>
                </a:solidFill>
                <a:latin typeface="Century Gothic" panose="020B0502020202020204" pitchFamily="34" charset="0"/>
              </a:rPr>
              <a:t>She arrived at school, which was in the town centre ten minutes later than planned, because the bus broke down. She thought she was definitely going to be in trouble so ran from the bus stop to her classroom.</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p:txBody>
      </p:sp>
      <p:sp>
        <p:nvSpPr>
          <p:cNvPr id="6" name="TextBox 5">
            <a:extLst>
              <a:ext uri="{FF2B5EF4-FFF2-40B4-BE49-F238E27FC236}">
                <a16:creationId xmlns:a16="http://schemas.microsoft.com/office/drawing/2014/main" id="{BD215E3D-34D9-425A-8E20-5E1465B807FC}"/>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2C4ADEEE-BFE4-4807-963B-BA537E156932}"/>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Eesa thinks he has used commas correctly for parenthesis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49342498"/>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9FF87A-17FE-4041-B165-93D57481B15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1EC133D1-E3AC-4EF8-909E-9D375FDA93BB}"/>
              </a:ext>
            </a:extLst>
          </p:cNvPr>
          <p:cNvSpPr txBox="1">
            <a:spLocks/>
          </p:cNvSpPr>
          <p:nvPr/>
        </p:nvSpPr>
        <p:spPr>
          <a:xfrm>
            <a:off x="239713" y="1681844"/>
            <a:ext cx="11712574" cy="41217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50000"/>
              </a:lnSpc>
            </a:pPr>
            <a:r>
              <a:rPr lang="en-GB" sz="2000" b="1" dirty="0">
                <a:solidFill>
                  <a:schemeClr val="tx1"/>
                </a:solidFill>
                <a:latin typeface="Century Gothic" panose="020B0502020202020204" pitchFamily="34" charset="0"/>
              </a:rPr>
              <a:t>She arrived at school, which was in the town centre ten minutes later than planned, because the bus broke down. She thought she was definitely going to be in trouble so ran from the bus stop to her classroom.</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err="1">
                <a:solidFill>
                  <a:schemeClr val="tx1"/>
                </a:solidFill>
                <a:latin typeface="Century Gothic" panose="020B0502020202020204" pitchFamily="34" charset="0"/>
                <a:sym typeface="Wingdings" panose="05000000000000000000" pitchFamily="2" charset="2"/>
              </a:rPr>
              <a:t>Eesa</a:t>
            </a:r>
            <a:r>
              <a:rPr lang="en-GB" sz="2000" b="1" dirty="0">
                <a:solidFill>
                  <a:schemeClr val="tx1"/>
                </a:solidFill>
                <a:latin typeface="Century Gothic" panose="020B0502020202020204" pitchFamily="34" charset="0"/>
                <a:sym typeface="Wingdings" panose="05000000000000000000" pitchFamily="2" charset="2"/>
              </a:rPr>
              <a:t> is incorrect because…</a:t>
            </a: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774E8D65-784C-44BB-98DE-71307540C79A}"/>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4A1E7EBA-8E18-4661-A739-8F47E50A5980}"/>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Eesa thinks he has used commas correctly for parenthesis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5071555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1F7CA8-811A-4312-B4EC-BB91C812F9D4}"/>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 Placeholder 2">
            <a:extLst>
              <a:ext uri="{FF2B5EF4-FFF2-40B4-BE49-F238E27FC236}">
                <a16:creationId xmlns:a16="http://schemas.microsoft.com/office/drawing/2014/main" id="{1EC133D1-E3AC-4EF8-909E-9D375FDA93BB}"/>
              </a:ext>
            </a:extLst>
          </p:cNvPr>
          <p:cNvSpPr txBox="1">
            <a:spLocks/>
          </p:cNvSpPr>
          <p:nvPr/>
        </p:nvSpPr>
        <p:spPr>
          <a:xfrm>
            <a:off x="239713" y="1681844"/>
            <a:ext cx="11712574" cy="41217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50000"/>
              </a:lnSpc>
            </a:pPr>
            <a:r>
              <a:rPr lang="en-GB" sz="2000" b="1" dirty="0">
                <a:solidFill>
                  <a:schemeClr val="tx1"/>
                </a:solidFill>
                <a:latin typeface="Century Gothic" panose="020B0502020202020204" pitchFamily="34" charset="0"/>
              </a:rPr>
              <a:t>She arrived at school, which was in the town centre ten minutes later than planned, because the bus broke down. She thought she was definitely going to be in trouble so ran from the bus stop to her classroom.</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he correct?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err="1">
                <a:solidFill>
                  <a:srgbClr val="F76756"/>
                </a:solidFill>
                <a:latin typeface="Century Gothic" panose="020B0502020202020204" pitchFamily="34" charset="0"/>
                <a:sym typeface="Wingdings" panose="05000000000000000000" pitchFamily="2" charset="2"/>
              </a:rPr>
              <a:t>Eesa</a:t>
            </a:r>
            <a:r>
              <a:rPr lang="en-GB" sz="2000" b="1" dirty="0">
                <a:solidFill>
                  <a:srgbClr val="F76756"/>
                </a:solidFill>
                <a:latin typeface="Century Gothic" panose="020B0502020202020204" pitchFamily="34" charset="0"/>
                <a:sym typeface="Wingdings" panose="05000000000000000000" pitchFamily="2" charset="2"/>
              </a:rPr>
              <a:t> is incorrect because </a:t>
            </a:r>
            <a:r>
              <a:rPr lang="en-GB" sz="2000" b="1" dirty="0">
                <a:solidFill>
                  <a:srgbClr val="F76756"/>
                </a:solidFill>
                <a:latin typeface="Century Gothic" panose="020B0502020202020204" pitchFamily="34" charset="0"/>
              </a:rPr>
              <a:t>he has not used a pair of commas around the extra information. There should be a comma after ‘centre’.</a:t>
            </a:r>
          </a:p>
          <a:p>
            <a:pPr lvl="0" defTabSz="685800">
              <a:defRPr/>
            </a:pPr>
            <a:endParaRPr lang="en-GB" sz="2000" b="1" dirty="0">
              <a:latin typeface="Century Gothic" panose="020B0502020202020204" pitchFamily="34" charset="0"/>
            </a:endParaRPr>
          </a:p>
        </p:txBody>
      </p:sp>
      <p:sp>
        <p:nvSpPr>
          <p:cNvPr id="6" name="TextBox 5">
            <a:extLst>
              <a:ext uri="{FF2B5EF4-FFF2-40B4-BE49-F238E27FC236}">
                <a16:creationId xmlns:a16="http://schemas.microsoft.com/office/drawing/2014/main" id="{0FF70C20-1573-42D4-91E3-B7632020968C}"/>
              </a:ext>
            </a:extLst>
          </p:cNvPr>
          <p:cNvSpPr txBox="1"/>
          <p:nvPr/>
        </p:nvSpPr>
        <p:spPr>
          <a:xfrm>
            <a:off x="196621" y="6292757"/>
            <a:ext cx="7213600" cy="7191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43A5D605-2F9A-4FEB-B8E2-3274B9B18C9D}"/>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Eesa thinks he has used commas correctly for parenthesis in the sentences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3186410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75AEE1-5FA5-4DCD-B74A-9045668DFE52}"/>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13F1F0D6-577F-4DE4-9754-A11694E4BCCF}"/>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of the sentences below use a comma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36C69373-3C2A-4733-B6B6-8C422597701E}"/>
              </a:ext>
            </a:extLst>
          </p:cNvPr>
          <p:cNvSpPr txBox="1"/>
          <p:nvPr/>
        </p:nvSpPr>
        <p:spPr>
          <a:xfrm>
            <a:off x="261938" y="1460501"/>
            <a:ext cx="11712574" cy="28007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favourite activities are swimming, reading, and sleeping.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I went to the shop to get some bread, milk and eggs.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Last night, my friends and I had a sleepover for my birthday.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Yesterday we all went, for a walk into town.</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9991962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18664-E387-48F2-B680-5A66045E78E3}"/>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ED3C75F3-C229-4A7A-A1EE-AE195E20181C}"/>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of the sentences below use a comma correctly?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348C2C3E-AB57-485C-BF6A-C3DFA02518B6}"/>
              </a:ext>
            </a:extLst>
          </p:cNvPr>
          <p:cNvSpPr txBox="1"/>
          <p:nvPr/>
        </p:nvSpPr>
        <p:spPr>
          <a:xfrm>
            <a:off x="261938" y="1460501"/>
            <a:ext cx="11712574" cy="442172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favourite activities are swimming, reading, and sleeping.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 I went to the shop to get some bread, milk and eggs.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C. Last night, my friends and I had a sleepover for my birthday.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Yesterday we all went, for a walk into town.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Sentence B uses a comma in a list.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Sentence C uses a comma after a fronted adverbial.</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7868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0E719C-B709-4765-8839-CE9A0405F08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818C435-86CB-4380-85C3-3CA764AF51AB}"/>
              </a:ext>
            </a:extLst>
          </p:cNvPr>
          <p:cNvSpPr txBox="1"/>
          <p:nvPr/>
        </p:nvSpPr>
        <p:spPr>
          <a:xfrm>
            <a:off x="1614467" y="2686017"/>
            <a:ext cx="8963066"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are ready to move on, we can learn more about using commas in lists, adverbials and clauses.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9158827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BD715F-462D-4F72-AB1D-FDEB9D513C3F}"/>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53A3CF08-60B2-47BC-B644-193D5EC54108}"/>
              </a:ext>
            </a:extLst>
          </p:cNvPr>
          <p:cNvSpPr txBox="1"/>
          <p:nvPr/>
        </p:nvSpPr>
        <p:spPr>
          <a:xfrm>
            <a:off x="3171233" y="4947167"/>
            <a:ext cx="1074333" cy="369332"/>
          </a:xfrm>
          <a:prstGeom prst="rect">
            <a:avLst/>
          </a:prstGeom>
          <a:noFill/>
        </p:spPr>
        <p:txBody>
          <a:bodyPr wrap="none" rtlCol="0">
            <a:spAutoFit/>
          </a:bodyPr>
          <a:lstStyle/>
          <a:p>
            <a:r>
              <a:rPr lang="en-GB" b="1" dirty="0">
                <a:solidFill>
                  <a:srgbClr val="1D619C"/>
                </a:solidFill>
              </a:rPr>
              <a:t>comma</a:t>
            </a:r>
          </a:p>
        </p:txBody>
      </p:sp>
      <p:cxnSp>
        <p:nvCxnSpPr>
          <p:cNvPr id="7" name="Straight Arrow Connector 6">
            <a:extLst>
              <a:ext uri="{FF2B5EF4-FFF2-40B4-BE49-F238E27FC236}">
                <a16:creationId xmlns:a16="http://schemas.microsoft.com/office/drawing/2014/main" id="{4BD5F9BC-F58D-4E1A-AB92-31FD3FC56E4B}"/>
              </a:ext>
            </a:extLst>
          </p:cNvPr>
          <p:cNvCxnSpPr>
            <a:cxnSpLocks/>
          </p:cNvCxnSpPr>
          <p:nvPr/>
        </p:nvCxnSpPr>
        <p:spPr>
          <a:xfrm flipV="1">
            <a:off x="3708399" y="4451867"/>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801A9A-F8A4-4813-A873-6B42930200F1}"/>
              </a:ext>
            </a:extLst>
          </p:cNvPr>
          <p:cNvSpPr txBox="1"/>
          <p:nvPr/>
        </p:nvSpPr>
        <p:spPr>
          <a:xfrm>
            <a:off x="4770032" y="4947167"/>
            <a:ext cx="1074333" cy="369332"/>
          </a:xfrm>
          <a:prstGeom prst="rect">
            <a:avLst/>
          </a:prstGeom>
          <a:noFill/>
        </p:spPr>
        <p:txBody>
          <a:bodyPr wrap="none" rtlCol="0">
            <a:spAutoFit/>
          </a:bodyPr>
          <a:lstStyle/>
          <a:p>
            <a:r>
              <a:rPr lang="en-GB" b="1" dirty="0">
                <a:solidFill>
                  <a:srgbClr val="1D619C"/>
                </a:solidFill>
              </a:rPr>
              <a:t>comma</a:t>
            </a:r>
          </a:p>
        </p:txBody>
      </p:sp>
      <p:cxnSp>
        <p:nvCxnSpPr>
          <p:cNvPr id="10" name="Straight Arrow Connector 9">
            <a:extLst>
              <a:ext uri="{FF2B5EF4-FFF2-40B4-BE49-F238E27FC236}">
                <a16:creationId xmlns:a16="http://schemas.microsoft.com/office/drawing/2014/main" id="{168E935E-18F7-4D3F-9F51-21B97046963C}"/>
              </a:ext>
            </a:extLst>
          </p:cNvPr>
          <p:cNvCxnSpPr>
            <a:cxnSpLocks/>
          </p:cNvCxnSpPr>
          <p:nvPr/>
        </p:nvCxnSpPr>
        <p:spPr>
          <a:xfrm flipV="1">
            <a:off x="5307198" y="4451867"/>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63CDBF-1085-4C38-81DA-500980BDCC5F}"/>
              </a:ext>
            </a:extLst>
          </p:cNvPr>
          <p:cNvSpPr txBox="1"/>
          <p:nvPr/>
        </p:nvSpPr>
        <p:spPr>
          <a:xfrm>
            <a:off x="6107101" y="4947167"/>
            <a:ext cx="627095" cy="369332"/>
          </a:xfrm>
          <a:prstGeom prst="rect">
            <a:avLst/>
          </a:prstGeom>
          <a:noFill/>
        </p:spPr>
        <p:txBody>
          <a:bodyPr wrap="none" rtlCol="0">
            <a:spAutoFit/>
          </a:bodyPr>
          <a:lstStyle/>
          <a:p>
            <a:r>
              <a:rPr lang="en-GB" b="1" dirty="0">
                <a:solidFill>
                  <a:srgbClr val="1D619C"/>
                </a:solidFill>
              </a:rPr>
              <a:t>and</a:t>
            </a:r>
          </a:p>
        </p:txBody>
      </p:sp>
      <p:cxnSp>
        <p:nvCxnSpPr>
          <p:cNvPr id="13" name="Straight Arrow Connector 12">
            <a:extLst>
              <a:ext uri="{FF2B5EF4-FFF2-40B4-BE49-F238E27FC236}">
                <a16:creationId xmlns:a16="http://schemas.microsoft.com/office/drawing/2014/main" id="{9D13D408-3844-4B18-BE3A-DA99B761853F}"/>
              </a:ext>
            </a:extLst>
          </p:cNvPr>
          <p:cNvCxnSpPr>
            <a:cxnSpLocks/>
          </p:cNvCxnSpPr>
          <p:nvPr/>
        </p:nvCxnSpPr>
        <p:spPr>
          <a:xfrm flipV="1">
            <a:off x="6420648" y="4451867"/>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3AFECB-B187-4C05-B5F3-5FBDB7C19D11}"/>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Commas can be used to separate items within a list.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6C39A99B-D2F3-4EB2-9F06-5169DFB29C2E}"/>
              </a:ext>
            </a:extLst>
          </p:cNvPr>
          <p:cNvSpPr txBox="1"/>
          <p:nvPr/>
        </p:nvSpPr>
        <p:spPr>
          <a:xfrm>
            <a:off x="261938" y="1468221"/>
            <a:ext cx="11712574" cy="307776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Commas separate each item of the list, but we use ‘and’ instead of a comma before the last item in the list.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 carried his maths books, water bottle, lunch and pencil case in his rucksack.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0114518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0D0F9D-0E5C-41D6-B77D-AD6C4BB00CC5}"/>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B3AA6A32-2CFB-44D3-A85D-0E305B95B823}"/>
              </a:ext>
            </a:extLst>
          </p:cNvPr>
          <p:cNvSpPr txBox="1"/>
          <p:nvPr/>
        </p:nvSpPr>
        <p:spPr>
          <a:xfrm>
            <a:off x="2167933" y="4947167"/>
            <a:ext cx="1074333" cy="369332"/>
          </a:xfrm>
          <a:prstGeom prst="rect">
            <a:avLst/>
          </a:prstGeom>
          <a:noFill/>
        </p:spPr>
        <p:txBody>
          <a:bodyPr wrap="none" rtlCol="0">
            <a:spAutoFit/>
          </a:bodyPr>
          <a:lstStyle/>
          <a:p>
            <a:r>
              <a:rPr lang="en-GB" b="1">
                <a:solidFill>
                  <a:srgbClr val="1D619C"/>
                </a:solidFill>
              </a:rPr>
              <a:t>comma</a:t>
            </a:r>
          </a:p>
        </p:txBody>
      </p:sp>
      <p:cxnSp>
        <p:nvCxnSpPr>
          <p:cNvPr id="7" name="Straight Arrow Connector 6">
            <a:extLst>
              <a:ext uri="{FF2B5EF4-FFF2-40B4-BE49-F238E27FC236}">
                <a16:creationId xmlns:a16="http://schemas.microsoft.com/office/drawing/2014/main" id="{93D70D8E-EBFE-47F0-A6A1-91E6DB8AA6A5}"/>
              </a:ext>
            </a:extLst>
          </p:cNvPr>
          <p:cNvCxnSpPr>
            <a:cxnSpLocks/>
          </p:cNvCxnSpPr>
          <p:nvPr/>
        </p:nvCxnSpPr>
        <p:spPr>
          <a:xfrm flipV="1">
            <a:off x="2705099" y="4451867"/>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78C4DD-751A-4F0A-85A3-D33C79A1B88F}"/>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fronted adverbial phrase is usually followed by a comma.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5DC58C49-7D74-4EDC-ABF4-F622E4E084FC}"/>
              </a:ext>
            </a:extLst>
          </p:cNvPr>
          <p:cNvSpPr txBox="1"/>
          <p:nvPr/>
        </p:nvSpPr>
        <p:spPr>
          <a:xfrm>
            <a:off x="261938" y="1468221"/>
            <a:ext cx="11712574" cy="307776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Commas separate the fronted adverbial from the main clause. Commas are not needed when the adverbial is in the middle of the sentence or at the end.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Yesterday morning, we went out to play.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2008327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34ADFB6-C57E-4620-BBEF-942BAD3C5C71}"/>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5198D434-8355-44AB-9F0B-FE17DD67CA41}"/>
              </a:ext>
            </a:extLst>
          </p:cNvPr>
          <p:cNvSpPr txBox="1"/>
          <p:nvPr/>
        </p:nvSpPr>
        <p:spPr>
          <a:xfrm>
            <a:off x="2625133" y="4947167"/>
            <a:ext cx="1074333" cy="369332"/>
          </a:xfrm>
          <a:prstGeom prst="rect">
            <a:avLst/>
          </a:prstGeom>
          <a:noFill/>
        </p:spPr>
        <p:txBody>
          <a:bodyPr wrap="none" rtlCol="0">
            <a:spAutoFit/>
          </a:bodyPr>
          <a:lstStyle/>
          <a:p>
            <a:r>
              <a:rPr lang="en-GB" b="1">
                <a:solidFill>
                  <a:srgbClr val="1D619C"/>
                </a:solidFill>
              </a:rPr>
              <a:t>comma</a:t>
            </a:r>
          </a:p>
        </p:txBody>
      </p:sp>
      <p:cxnSp>
        <p:nvCxnSpPr>
          <p:cNvPr id="7" name="Straight Arrow Connector 6">
            <a:extLst>
              <a:ext uri="{FF2B5EF4-FFF2-40B4-BE49-F238E27FC236}">
                <a16:creationId xmlns:a16="http://schemas.microsoft.com/office/drawing/2014/main" id="{29D9DD4F-A251-435F-9983-D910282EC0B1}"/>
              </a:ext>
            </a:extLst>
          </p:cNvPr>
          <p:cNvCxnSpPr>
            <a:cxnSpLocks/>
          </p:cNvCxnSpPr>
          <p:nvPr/>
        </p:nvCxnSpPr>
        <p:spPr>
          <a:xfrm flipV="1">
            <a:off x="3162299" y="4451867"/>
            <a:ext cx="0" cy="495300"/>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6480B6-E0E5-4DA0-8A9B-63B219532752}"/>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comma can be used to separate clauses within a sentence.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C26D7B3B-0B5C-4A76-9E3D-367436EB69EF}"/>
              </a:ext>
            </a:extLst>
          </p:cNvPr>
          <p:cNvSpPr txBox="1"/>
          <p:nvPr/>
        </p:nvSpPr>
        <p:spPr>
          <a:xfrm>
            <a:off x="261938" y="1468221"/>
            <a:ext cx="11712574" cy="307776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is placed after the subordinate clause when the subordinate clause is at the beginning of the sentence.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Although it was hailing, Oliver played outside.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02395025"/>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09122-8509-4DC8-8877-1E52BB616108}">
  <ds:schemaRef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0f0ae0ff-29c4-4766-b250-c1a9bee8d430"/>
    <ds:schemaRef ds:uri="86144f90-c7b6-48d0-aae5-f5e9e48cc3df"/>
    <ds:schemaRef ds:uri="http://www.w3.org/XML/1998/namespace"/>
    <ds:schemaRef ds:uri="http://purl.org/dc/dcmitype/"/>
  </ds:schemaRefs>
</ds:datastoreItem>
</file>

<file path=customXml/itemProps2.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3.xml><?xml version="1.0" encoding="utf-8"?>
<ds:datastoreItem xmlns:ds="http://schemas.openxmlformats.org/officeDocument/2006/customXml" ds:itemID="{230FF609-98EB-4BB9-A561-91E7B22B30D9}"/>
</file>

<file path=docProps/app.xml><?xml version="1.0" encoding="utf-8"?>
<Properties xmlns="http://schemas.openxmlformats.org/officeDocument/2006/extended-properties" xmlns:vt="http://schemas.openxmlformats.org/officeDocument/2006/docPropsVTypes">
  <Template/>
  <TotalTime>50</TotalTime>
  <Words>2162</Words>
  <Application>Microsoft Office PowerPoint</Application>
  <PresentationFormat>Widescreen</PresentationFormat>
  <Paragraphs>288</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Kyle Tidswell-Brown</cp:lastModifiedBy>
  <cp:revision>4</cp:revision>
  <dcterms:created xsi:type="dcterms:W3CDTF">2021-10-18T12:07:58Z</dcterms:created>
  <dcterms:modified xsi:type="dcterms:W3CDTF">2022-03-01T09:26:18Z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