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411" r:id="rId5"/>
    <p:sldId id="256" r:id="rId6"/>
    <p:sldId id="391" r:id="rId7"/>
    <p:sldId id="390" r:id="rId8"/>
    <p:sldId id="361" r:id="rId9"/>
    <p:sldId id="392" r:id="rId10"/>
    <p:sldId id="360" r:id="rId11"/>
    <p:sldId id="406" r:id="rId12"/>
    <p:sldId id="394" r:id="rId13"/>
    <p:sldId id="395" r:id="rId14"/>
    <p:sldId id="396" r:id="rId15"/>
    <p:sldId id="397" r:id="rId16"/>
    <p:sldId id="407" r:id="rId17"/>
    <p:sldId id="398" r:id="rId18"/>
    <p:sldId id="314" r:id="rId19"/>
    <p:sldId id="400" r:id="rId20"/>
    <p:sldId id="386" r:id="rId21"/>
    <p:sldId id="408" r:id="rId22"/>
    <p:sldId id="409" r:id="rId23"/>
    <p:sldId id="403" r:id="rId24"/>
    <p:sldId id="404" r:id="rId25"/>
    <p:sldId id="405" r:id="rId2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3B3838"/>
    <a:srgbClr val="FF9900"/>
    <a:srgbClr val="CB3DB7"/>
    <a:srgbClr val="EAB0E2"/>
    <a:srgbClr val="CC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CD34096-35AE-8F45-9694-996CE1EC5328}" v="2292" dt="2019-03-13T09:07:21.653"/>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0"/>
    <p:restoredTop sz="94727"/>
  </p:normalViewPr>
  <p:slideViewPr>
    <p:cSldViewPr snapToGrid="0">
      <p:cViewPr varScale="1">
        <p:scale>
          <a:sx n="81" d="100"/>
          <a:sy n="81" d="100"/>
        </p:scale>
        <p:origin x="1498"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2686816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1174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3039993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146660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C43C518-2E58-4E98-8F61-29A47E1D445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681169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C43C518-2E58-4E98-8F61-29A47E1D445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09313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C43C518-2E58-4E98-8F61-29A47E1D445A}"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1321331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C43C518-2E58-4E98-8F61-29A47E1D445A}"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232838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C43C518-2E58-4E98-8F61-29A47E1D445A}"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31310637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038760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C43C518-2E58-4E98-8F61-29A47E1D445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2B0018D-5503-4B9E-8996-530C5B2D4BAD}" type="slidenum">
              <a:rPr lang="en-GB" smtClean="0"/>
              <a:t>‹#›</a:t>
            </a:fld>
            <a:endParaRPr lang="en-GB"/>
          </a:p>
        </p:txBody>
      </p:sp>
    </p:spTree>
    <p:extLst>
      <p:ext uri="{BB962C8B-B14F-4D97-AF65-F5344CB8AC3E}">
        <p14:creationId xmlns:p14="http://schemas.microsoft.com/office/powerpoint/2010/main" val="42458489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C43C518-2E58-4E98-8F61-29A47E1D445A}" type="datetimeFigureOut">
              <a:rPr lang="en-GB" smtClean="0"/>
              <a:t>14/03/2019</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B0018D-5503-4B9E-8996-530C5B2D4BAD}" type="slidenum">
              <a:rPr lang="en-GB" smtClean="0"/>
              <a:t>‹#›</a:t>
            </a:fld>
            <a:endParaRPr lang="en-GB"/>
          </a:p>
        </p:txBody>
      </p:sp>
    </p:spTree>
    <p:extLst>
      <p:ext uri="{BB962C8B-B14F-4D97-AF65-F5344CB8AC3E}">
        <p14:creationId xmlns:p14="http://schemas.microsoft.com/office/powerpoint/2010/main" val="425241140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survey.zohopublic.eu/zs/V2BBWx" TargetMode="External"/><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classroomsecrets.co.uk/content-domain-filter/?fwp_contentdomain=5G5.6a" TargetMode="External"/><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hyperlink" Target="https://classroomsecrets.co.uk/using-commas-in-lists-adverbials-and-clauses-year-5-commas-free-resource-pack" TargetMode="External"/><Relationship Id="rId4" Type="http://schemas.openxmlformats.org/officeDocument/2006/relationships/hyperlink" Target="https://classroomsecrets.co.uk/search/?fwp_topic=gps-scheme-of-work" TargetMode="External"/></Relationships>
</file>

<file path=ppt/slides/_rels/slide2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6" name="Rectangle 5">
            <a:extLst>
              <a:ext uri="{FF2B5EF4-FFF2-40B4-BE49-F238E27FC236}">
                <a16:creationId xmlns:a16="http://schemas.microsoft.com/office/drawing/2014/main" id="{CCE92187-091F-45D1-9A15-1C51230FB9F3}"/>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LIFE/work balance</a:t>
            </a:r>
            <a:endParaRPr lang="en-GB" sz="1600" b="1" dirty="0">
              <a:solidFill>
                <a:srgbClr val="E7E6E6">
                  <a:lumMod val="25000"/>
                </a:srgbClr>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We have started a #</a:t>
            </a:r>
            <a:r>
              <a:rPr lang="en-GB" sz="1600" b="1" dirty="0" err="1">
                <a:solidFill>
                  <a:prstClr val="black"/>
                </a:solidFill>
                <a:latin typeface="Century Gothic" panose="020B0502020202020204" pitchFamily="34" charset="0"/>
              </a:rPr>
              <a:t>LIFEworkbalance</a:t>
            </a:r>
            <a:r>
              <a:rPr lang="en-GB" sz="1600" b="1" dirty="0">
                <a:solidFill>
                  <a:prstClr val="black"/>
                </a:solidFill>
                <a:latin typeface="Century Gothic" panose="020B0502020202020204" pitchFamily="34" charset="0"/>
              </a:rPr>
              <a:t> campaign and we need your help to complete our LIFE/work balance survey.</a:t>
            </a:r>
          </a:p>
          <a:p>
            <a:pPr lvl="0">
              <a:defRPr/>
            </a:pPr>
            <a:endParaRPr lang="en-GB" sz="1600" b="1" dirty="0">
              <a:solidFill>
                <a:prstClr val="black"/>
              </a:solidFill>
              <a:latin typeface="Century Gothic" panose="020B0502020202020204" pitchFamily="34" charset="0"/>
            </a:endParaRPr>
          </a:p>
          <a:p>
            <a:pPr lvl="0">
              <a:defRPr/>
            </a:pPr>
            <a:br>
              <a:rPr lang="en-GB" sz="1600" b="1" dirty="0">
                <a:solidFill>
                  <a:prstClr val="black"/>
                </a:solidFill>
                <a:latin typeface="Century Gothic" panose="020B0502020202020204" pitchFamily="34" charset="0"/>
              </a:rPr>
            </a:br>
            <a:r>
              <a:rPr lang="en-GB" sz="1600" b="1" dirty="0">
                <a:solidFill>
                  <a:prstClr val="black"/>
                </a:solidFill>
                <a:latin typeface="Century Gothic" panose="020B0502020202020204" pitchFamily="34" charset="0"/>
              </a:rPr>
              <a:t>We hope to publish the results soon, so please give 15 minutes of your time to help us get a true picture of school life.</a:t>
            </a:r>
          </a:p>
          <a:p>
            <a:pPr lvl="0">
              <a:defRPr/>
            </a:pPr>
            <a:endParaRPr lang="en-GB" sz="1600" b="1" dirty="0">
              <a:solidFill>
                <a:prstClr val="black"/>
              </a:solidFill>
              <a:latin typeface="Century Gothic" panose="020B0502020202020204" pitchFamily="34" charset="0"/>
            </a:endParaRPr>
          </a:p>
          <a:p>
            <a:pPr lvl="0">
              <a:defRPr/>
            </a:pPr>
            <a:endParaRPr lang="en-GB" sz="16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Want to be a part of this campaign? Take the </a:t>
            </a:r>
            <a:r>
              <a:rPr lang="en-GB" sz="1600" b="1" dirty="0">
                <a:solidFill>
                  <a:prstClr val="black"/>
                </a:solidFill>
                <a:latin typeface="Century Gothic" panose="020B0502020202020204" pitchFamily="34" charset="0"/>
                <a:hlinkClick r:id="rId3"/>
              </a:rPr>
              <a:t>survey</a:t>
            </a:r>
            <a:r>
              <a:rPr lang="en-GB" sz="1600" b="1" dirty="0">
                <a:solidFill>
                  <a:prstClr val="black"/>
                </a:solidFill>
                <a:latin typeface="Century Gothic" panose="020B0502020202020204" pitchFamily="34" charset="0"/>
              </a:rPr>
              <a:t> on our website and share it with your colleagues!</a:t>
            </a:r>
            <a:endParaRPr lang="en-GB" sz="1600" b="1" dirty="0">
              <a:solidFill>
                <a:schemeClr val="tx1"/>
              </a:solidFill>
              <a:latin typeface="Century Gothic" panose="020B0502020202020204" pitchFamily="34" charset="0"/>
            </a:endParaRPr>
          </a:p>
          <a:p>
            <a:pPr lvl="0" algn="ctr"/>
            <a:endParaRPr lang="en-GB" sz="1600" b="1" dirty="0">
              <a:solidFill>
                <a:schemeClr val="tx1"/>
              </a:solidFill>
              <a:latin typeface="Century Gothic" panose="020B0502020202020204" pitchFamily="34" charset="0"/>
            </a:endParaRPr>
          </a:p>
        </p:txBody>
      </p:sp>
      <p:pic>
        <p:nvPicPr>
          <p:cNvPr id="24" name="Picture 23">
            <a:extLst>
              <a:ext uri="{FF2B5EF4-FFF2-40B4-BE49-F238E27FC236}">
                <a16:creationId xmlns:a16="http://schemas.microsoft.com/office/drawing/2014/main" id="{A8C5A431-127B-432D-86F6-B3D393621EE4}"/>
              </a:ext>
            </a:extLst>
          </p:cNvPr>
          <p:cNvPicPr>
            <a:picLocks noChangeAspect="1"/>
          </p:cNvPicPr>
          <p:nvPr/>
        </p:nvPicPr>
        <p:blipFill rotWithShape="1">
          <a:blip r:embed="rId4">
            <a:extLst>
              <a:ext uri="{28A0092B-C50C-407E-A947-70E740481C1C}">
                <a14:useLocalDpi xmlns:a14="http://schemas.microsoft.com/office/drawing/2010/main" val="0"/>
              </a:ext>
            </a:extLst>
          </a:blip>
          <a:srcRect t="23884" b="33576"/>
          <a:stretch/>
        </p:blipFill>
        <p:spPr>
          <a:xfrm>
            <a:off x="793488" y="763479"/>
            <a:ext cx="7557025" cy="2272683"/>
          </a:xfrm>
          <a:prstGeom prst="rect">
            <a:avLst/>
          </a:prstGeom>
        </p:spPr>
      </p:pic>
    </p:spTree>
    <p:extLst>
      <p:ext uri="{BB962C8B-B14F-4D97-AF65-F5344CB8AC3E}">
        <p14:creationId xmlns:p14="http://schemas.microsoft.com/office/powerpoint/2010/main" val="384483237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r>
              <a:rPr lang="en-GB" sz="2000" b="1" dirty="0">
                <a:solidFill>
                  <a:schemeClr val="tx1"/>
                </a:solidFill>
                <a:latin typeface="Century Gothic" panose="020B0502020202020204" pitchFamily="34" charset="0"/>
              </a:rPr>
              <a:t>The comma has been used to show parenthesis.</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house on the hill, which was very spooky, looked like it hadn’t been lived in for a long time.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True</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2633618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How have the commas been used in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They were all still so hungry, even though they had just eaten a huge meal.</a:t>
            </a: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 mountains, which were separated by a river, dominated the landscape.</a:t>
            </a:r>
            <a:r>
              <a:rPr lang="en-GB" sz="2000" b="1" dirty="0">
                <a:latin typeface="Century Gothic" panose="020B0502020202020204" pitchFamily="34" charset="0"/>
              </a:rPr>
              <a:t>.</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749729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3</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How have the commas been used in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They were all still so hungry, even though they had just eaten a huge meal.</a:t>
            </a: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endParaRPr lang="en-GB" sz="2000" b="1" dirty="0">
              <a:solidFill>
                <a:schemeClr val="tx1"/>
              </a:solidFill>
              <a:latin typeface="Century Gothic" panose="020B0502020202020204" pitchFamily="34" charset="0"/>
            </a:endParaRPr>
          </a:p>
          <a:p>
            <a:pPr marL="342900" lvl="0" indent="-342900" defTabSz="685800">
              <a:buFontTx/>
              <a:buAutoNum type="alphaUcPeriod"/>
              <a:defRPr/>
            </a:pPr>
            <a:r>
              <a:rPr lang="en-GB" sz="2000" b="1" dirty="0">
                <a:solidFill>
                  <a:schemeClr val="tx1"/>
                </a:solidFill>
                <a:latin typeface="Century Gothic" panose="020B0502020202020204" pitchFamily="34" charset="0"/>
              </a:rPr>
              <a:t>The mountains, which were separated by a river, dominated the landscape.</a:t>
            </a:r>
            <a:r>
              <a:rPr lang="en-GB" sz="2000" b="1" dirty="0">
                <a:latin typeface="Century Gothic" panose="020B0502020202020204" pitchFamily="34" charset="0"/>
              </a:rPr>
              <a:t>.</a:t>
            </a: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lvl="0" defTabSz="685800">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marL="342900" lvl="0" indent="-342900" defTabSz="685800">
              <a:buFontTx/>
              <a:buAutoNum type="alphaUcPeriod"/>
              <a:defRPr/>
            </a:pPr>
            <a:endParaRPr lang="en-GB" sz="2000" b="1" dirty="0">
              <a:latin typeface="Century Gothic" panose="020B0502020202020204" pitchFamily="34" charset="0"/>
            </a:endParaRPr>
          </a:p>
          <a:p>
            <a:pPr lvl="0" algn="ctr" defTabSz="685800">
              <a:defRPr/>
            </a:pPr>
            <a:r>
              <a:rPr lang="en-GB" sz="2000" b="1" dirty="0">
                <a:solidFill>
                  <a:srgbClr val="FF0000"/>
                </a:solidFill>
                <a:latin typeface="Century Gothic" panose="020B0502020202020204" pitchFamily="34" charset="0"/>
              </a:rPr>
              <a:t>A. Separate clauses</a:t>
            </a:r>
          </a:p>
          <a:p>
            <a:pPr lvl="0" algn="ctr" defTabSz="685800">
              <a:defRPr/>
            </a:pPr>
            <a:r>
              <a:rPr lang="en-GB" sz="2000" b="1" dirty="0">
                <a:solidFill>
                  <a:srgbClr val="FF0000"/>
                </a:solidFill>
                <a:latin typeface="Century Gothic" panose="020B0502020202020204" pitchFamily="34" charset="0"/>
              </a:rPr>
              <a:t>B. Parenthesis </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809087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the missing commas into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AutoNum type="alphaUcPeriod"/>
              <a:defRPr/>
            </a:pPr>
            <a:r>
              <a:rPr lang="en-GB" sz="2000" b="1" dirty="0">
                <a:solidFill>
                  <a:schemeClr val="tx1"/>
                </a:solidFill>
                <a:latin typeface="Century Gothic" panose="020B0502020202020204" pitchFamily="34" charset="0"/>
              </a:rPr>
              <a:t>Maths  was  her  favourite  subject  at  school  even  though  she found  it  tough.</a:t>
            </a:r>
          </a:p>
          <a:p>
            <a:pPr marL="457200" lvl="0" indent="-457200" defTabSz="685800">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The  football  match  which  had  kicked  off  late  due  to  the traffic  jam  was  going  to  finish  twenty  minutes  late.</a:t>
            </a:r>
          </a:p>
          <a:p>
            <a:pPr marL="457200" indent="-457200" defTabSz="685800">
              <a:buFontTx/>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In  May  this  year  Class  5  are  going  on  a  trip  to  the  War Museum  despite  it  being  a  long  drive.</a:t>
            </a:r>
            <a:endParaRPr lang="en-GB" sz="2000" b="1" u="sng" dirty="0">
              <a:solidFill>
                <a:schemeClr val="tx1"/>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24134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4</a:t>
            </a:r>
          </a:p>
          <a:p>
            <a:pPr algn="ctr"/>
            <a:endParaRPr lang="en-GB" sz="2000" b="1" u="sng"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Insert the missing commas into the sentences below.</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AutoNum type="alphaUcPeriod"/>
              <a:defRPr/>
            </a:pPr>
            <a:r>
              <a:rPr lang="en-GB" sz="2000" b="1" dirty="0">
                <a:solidFill>
                  <a:schemeClr val="tx1"/>
                </a:solidFill>
                <a:latin typeface="Century Gothic" panose="020B0502020202020204" pitchFamily="34" charset="0"/>
              </a:rPr>
              <a:t>Maths  was  her  favourite  subject  at  school</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even  though  she found  it  tough.</a:t>
            </a:r>
          </a:p>
          <a:p>
            <a:pPr marL="457200" lvl="0" indent="-457200" defTabSz="685800">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The  football  match</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which  had  kicked  off  late  due  to  the traffic  jam</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was  going  to  finish  twenty  minutes  late.</a:t>
            </a:r>
          </a:p>
          <a:p>
            <a:pPr marL="457200" indent="-457200" defTabSz="685800">
              <a:buFontTx/>
              <a:buAutoNum type="alphaUcPeriod"/>
              <a:defRPr/>
            </a:pPr>
            <a:endParaRPr lang="en-GB" sz="2000" b="1" dirty="0">
              <a:solidFill>
                <a:schemeClr val="tx1"/>
              </a:solidFill>
              <a:latin typeface="Century Gothic" panose="020B0502020202020204" pitchFamily="34" charset="0"/>
            </a:endParaRPr>
          </a:p>
          <a:p>
            <a:pPr marL="457200" indent="-457200" defTabSz="685800">
              <a:buFontTx/>
              <a:buAutoNum type="alphaUcPeriod"/>
              <a:defRPr/>
            </a:pPr>
            <a:r>
              <a:rPr lang="en-GB" sz="2000" b="1" dirty="0">
                <a:solidFill>
                  <a:schemeClr val="tx1"/>
                </a:solidFill>
                <a:latin typeface="Century Gothic" panose="020B0502020202020204" pitchFamily="34" charset="0"/>
              </a:rPr>
              <a:t>In  May  this  year</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Class  5  are  going  on  a  trip  to  the  War Museum</a:t>
            </a:r>
            <a:r>
              <a:rPr lang="en-GB" sz="2000" b="1" dirty="0">
                <a:solidFill>
                  <a:srgbClr val="FF0000"/>
                </a:solidFill>
                <a:latin typeface="Century Gothic" panose="020B0502020202020204" pitchFamily="34" charset="0"/>
              </a:rPr>
              <a:t>,</a:t>
            </a:r>
            <a:r>
              <a:rPr lang="en-GB" sz="2000" b="1" dirty="0">
                <a:solidFill>
                  <a:schemeClr val="tx1"/>
                </a:solidFill>
                <a:latin typeface="Century Gothic" panose="020B0502020202020204" pitchFamily="34" charset="0"/>
              </a:rPr>
              <a:t> despite  it  being  a  long  drive.</a:t>
            </a: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6670099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that uses a pair of commas to separate clauses. </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 bank to help you.</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D077CA0-5712-A94C-9DB1-470AA2DBA5F7}"/>
              </a:ext>
            </a:extLst>
          </p:cNvPr>
          <p:cNvGraphicFramePr>
            <a:graphicFrameLocks noGrp="1"/>
          </p:cNvGraphicFramePr>
          <p:nvPr>
            <p:extLst>
              <p:ext uri="{D42A27DB-BD31-4B8C-83A1-F6EECF244321}">
                <p14:modId xmlns:p14="http://schemas.microsoft.com/office/powerpoint/2010/main" val="340821781"/>
              </p:ext>
            </p:extLst>
          </p:nvPr>
        </p:nvGraphicFramePr>
        <p:xfrm>
          <a:off x="2200116" y="2559328"/>
          <a:ext cx="4743768" cy="1997432"/>
        </p:xfrm>
        <a:graphic>
          <a:graphicData uri="http://schemas.openxmlformats.org/drawingml/2006/table">
            <a:tbl>
              <a:tblPr firstRow="1" bandRow="1">
                <a:tableStyleId>{5C22544A-7EE6-4342-B048-85BDC9FD1C3A}</a:tableStyleId>
              </a:tblPr>
              <a:tblGrid>
                <a:gridCol w="1581256">
                  <a:extLst>
                    <a:ext uri="{9D8B030D-6E8A-4147-A177-3AD203B41FA5}">
                      <a16:colId xmlns:a16="http://schemas.microsoft.com/office/drawing/2014/main" val="348027994"/>
                    </a:ext>
                  </a:extLst>
                </a:gridCol>
                <a:gridCol w="1581256">
                  <a:extLst>
                    <a:ext uri="{9D8B030D-6E8A-4147-A177-3AD203B41FA5}">
                      <a16:colId xmlns:a16="http://schemas.microsoft.com/office/drawing/2014/main" val="357707215"/>
                    </a:ext>
                  </a:extLst>
                </a:gridCol>
                <a:gridCol w="1581256">
                  <a:extLst>
                    <a:ext uri="{9D8B030D-6E8A-4147-A177-3AD203B41FA5}">
                      <a16:colId xmlns:a16="http://schemas.microsoft.com/office/drawing/2014/main" val="3415153596"/>
                    </a:ext>
                  </a:extLst>
                </a:gridCol>
              </a:tblGrid>
              <a:tr h="998716">
                <a:tc>
                  <a:txBody>
                    <a:bodyPr/>
                    <a:lstStyle/>
                    <a:p>
                      <a:pPr algn="ctr"/>
                      <a:r>
                        <a:rPr lang="en-GB" sz="2000" b="1" i="0" dirty="0">
                          <a:solidFill>
                            <a:schemeClr val="tx1"/>
                          </a:solidFill>
                          <a:latin typeface="Century Gothic" panose="020B0502020202020204" pitchFamily="34" charset="0"/>
                        </a:rPr>
                        <a:t>lake</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swimmers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cold</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82751756"/>
                  </a:ext>
                </a:extLst>
              </a:tr>
              <a:tr h="998716">
                <a:tc>
                  <a:txBody>
                    <a:bodyPr/>
                    <a:lstStyle/>
                    <a:p>
                      <a:pPr algn="ctr"/>
                      <a:r>
                        <a:rPr lang="en-GB" sz="2000" b="1" i="0" dirty="0">
                          <a:solidFill>
                            <a:schemeClr val="tx1"/>
                          </a:solidFill>
                          <a:latin typeface="Century Gothic" panose="020B0502020202020204" pitchFamily="34" charset="0"/>
                        </a:rPr>
                        <a:t>mountain</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which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sunny</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1991907"/>
                  </a:ext>
                </a:extLst>
              </a:tr>
            </a:tbl>
          </a:graphicData>
        </a:graphic>
      </p:graphicFrame>
    </p:spTree>
    <p:extLst>
      <p:ext uri="{BB962C8B-B14F-4D97-AF65-F5344CB8AC3E}">
        <p14:creationId xmlns:p14="http://schemas.microsoft.com/office/powerpoint/2010/main" val="6360145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Application 1</a:t>
            </a:r>
          </a:p>
          <a:p>
            <a:pPr algn="ctr"/>
            <a:endParaRPr lang="en-GB" sz="2000" b="1" u="sng" dirty="0">
              <a:solidFill>
                <a:schemeClr val="bg2">
                  <a:lumMod val="50000"/>
                </a:schemeClr>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Write a sentence that uses a pair of commas to separate clauses. </a:t>
            </a: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chemeClr val="tx1"/>
                </a:solidFill>
                <a:latin typeface="Century Gothic" panose="020B0502020202020204" pitchFamily="34" charset="0"/>
              </a:rPr>
              <a:t>Use the word bank to help you.</a:t>
            </a: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endParaRPr lang="en-GB" sz="2000" b="1" dirty="0">
              <a:solidFill>
                <a:schemeClr val="tx1"/>
              </a:solidFill>
              <a:latin typeface="Century Gothic" panose="020B0502020202020204" pitchFamily="34" charset="0"/>
            </a:endParaRPr>
          </a:p>
          <a:p>
            <a:pPr lvl="0" defTabSz="514350">
              <a:defRPr/>
            </a:pPr>
            <a:r>
              <a:rPr lang="en-GB" sz="2000" b="1" dirty="0">
                <a:solidFill>
                  <a:srgbClr val="FF0000"/>
                </a:solidFill>
                <a:latin typeface="Century Gothic" panose="020B0502020202020204" pitchFamily="34" charset="0"/>
              </a:rPr>
              <a:t>Example answer: The lake, which was freezing cold, was popular with swimmers.</a:t>
            </a:r>
          </a:p>
        </p:txBody>
      </p:sp>
      <p:grpSp>
        <p:nvGrpSpPr>
          <p:cNvPr id="9" name="Group 8">
            <a:extLst>
              <a:ext uri="{FF2B5EF4-FFF2-40B4-BE49-F238E27FC236}">
                <a16:creationId xmlns:a16="http://schemas.microsoft.com/office/drawing/2014/main" id="{144D2ECC-E0DF-46FC-A608-1741C5018732}"/>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620EC66-E214-4234-96C9-691339C41891}"/>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03D0A57B-2B65-45FA-8DBD-9EAE458E572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graphicFrame>
        <p:nvGraphicFramePr>
          <p:cNvPr id="6" name="Table 5">
            <a:extLst>
              <a:ext uri="{FF2B5EF4-FFF2-40B4-BE49-F238E27FC236}">
                <a16:creationId xmlns:a16="http://schemas.microsoft.com/office/drawing/2014/main" id="{2D077CA0-5712-A94C-9DB1-470AA2DBA5F7}"/>
              </a:ext>
            </a:extLst>
          </p:cNvPr>
          <p:cNvGraphicFramePr>
            <a:graphicFrameLocks noGrp="1"/>
          </p:cNvGraphicFramePr>
          <p:nvPr>
            <p:extLst>
              <p:ext uri="{D42A27DB-BD31-4B8C-83A1-F6EECF244321}">
                <p14:modId xmlns:p14="http://schemas.microsoft.com/office/powerpoint/2010/main" val="494259475"/>
              </p:ext>
            </p:extLst>
          </p:nvPr>
        </p:nvGraphicFramePr>
        <p:xfrm>
          <a:off x="2200116" y="2559328"/>
          <a:ext cx="4743768" cy="1997432"/>
        </p:xfrm>
        <a:graphic>
          <a:graphicData uri="http://schemas.openxmlformats.org/drawingml/2006/table">
            <a:tbl>
              <a:tblPr firstRow="1" bandRow="1">
                <a:tableStyleId>{5C22544A-7EE6-4342-B048-85BDC9FD1C3A}</a:tableStyleId>
              </a:tblPr>
              <a:tblGrid>
                <a:gridCol w="1581256">
                  <a:extLst>
                    <a:ext uri="{9D8B030D-6E8A-4147-A177-3AD203B41FA5}">
                      <a16:colId xmlns:a16="http://schemas.microsoft.com/office/drawing/2014/main" val="348027994"/>
                    </a:ext>
                  </a:extLst>
                </a:gridCol>
                <a:gridCol w="1581256">
                  <a:extLst>
                    <a:ext uri="{9D8B030D-6E8A-4147-A177-3AD203B41FA5}">
                      <a16:colId xmlns:a16="http://schemas.microsoft.com/office/drawing/2014/main" val="357707215"/>
                    </a:ext>
                  </a:extLst>
                </a:gridCol>
                <a:gridCol w="1581256">
                  <a:extLst>
                    <a:ext uri="{9D8B030D-6E8A-4147-A177-3AD203B41FA5}">
                      <a16:colId xmlns:a16="http://schemas.microsoft.com/office/drawing/2014/main" val="3415153596"/>
                    </a:ext>
                  </a:extLst>
                </a:gridCol>
              </a:tblGrid>
              <a:tr h="998716">
                <a:tc>
                  <a:txBody>
                    <a:bodyPr/>
                    <a:lstStyle/>
                    <a:p>
                      <a:pPr algn="ctr"/>
                      <a:r>
                        <a:rPr lang="en-GB" sz="2000" b="1" i="0" dirty="0">
                          <a:solidFill>
                            <a:schemeClr val="tx1"/>
                          </a:solidFill>
                          <a:latin typeface="Century Gothic" panose="020B0502020202020204" pitchFamily="34" charset="0"/>
                        </a:rPr>
                        <a:t>lake</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swimmers</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cold</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solidFill>
                        <a:schemeClr val="accent5">
                          <a:lumMod val="75000"/>
                        </a:schemeClr>
                      </a:solidFill>
                      <a:prstDash val="solid"/>
                      <a:round/>
                      <a:headEnd type="none" w="med" len="med"/>
                      <a:tailEnd type="none" w="med" len="med"/>
                    </a:lnT>
                    <a:lnB w="12700" cap="flat" cmpd="sng" algn="ctr">
                      <a:noFill/>
                      <a:prstDash val="solid"/>
                      <a:round/>
                      <a:headEnd type="none" w="med" len="med"/>
                      <a:tailEnd type="none" w="med" len="med"/>
                    </a:lnB>
                    <a:solidFill>
                      <a:schemeClr val="bg1"/>
                    </a:solidFill>
                  </a:tcPr>
                </a:tc>
                <a:extLst>
                  <a:ext uri="{0D108BD9-81ED-4DB2-BD59-A6C34878D82A}">
                    <a16:rowId xmlns:a16="http://schemas.microsoft.com/office/drawing/2014/main" val="382751756"/>
                  </a:ext>
                </a:extLst>
              </a:tr>
              <a:tr h="998716">
                <a:tc>
                  <a:txBody>
                    <a:bodyPr/>
                    <a:lstStyle/>
                    <a:p>
                      <a:pPr algn="ctr"/>
                      <a:r>
                        <a:rPr lang="en-GB" sz="2000" b="1" i="0" dirty="0">
                          <a:solidFill>
                            <a:schemeClr val="tx1"/>
                          </a:solidFill>
                          <a:latin typeface="Century Gothic" panose="020B0502020202020204" pitchFamily="34" charset="0"/>
                        </a:rPr>
                        <a:t>mountain</a:t>
                      </a:r>
                    </a:p>
                  </a:txBody>
                  <a:tcPr anchor="ctr">
                    <a:lnL w="12700" cap="flat" cmpd="sng" algn="ctr">
                      <a:solidFill>
                        <a:schemeClr val="accent5">
                          <a:lumMod val="75000"/>
                        </a:schemeClr>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which</a:t>
                      </a:r>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tc>
                  <a:txBody>
                    <a:bodyPr/>
                    <a:lstStyle/>
                    <a:p>
                      <a:pPr algn="ctr"/>
                      <a:r>
                        <a:rPr lang="en-GB" sz="2000" b="1" i="0" dirty="0">
                          <a:solidFill>
                            <a:schemeClr val="tx1"/>
                          </a:solidFill>
                          <a:latin typeface="Century Gothic" panose="020B0502020202020204" pitchFamily="34" charset="0"/>
                        </a:rPr>
                        <a:t>sunny</a:t>
                      </a:r>
                    </a:p>
                  </a:txBody>
                  <a:tcPr anchor="ctr">
                    <a:lnL w="12700" cap="flat" cmpd="sng" algn="ctr">
                      <a:noFill/>
                      <a:prstDash val="solid"/>
                      <a:round/>
                      <a:headEnd type="none" w="med" len="med"/>
                      <a:tailEnd type="none" w="med" len="med"/>
                    </a:lnL>
                    <a:lnR w="12700" cap="flat" cmpd="sng" algn="ctr">
                      <a:solidFill>
                        <a:schemeClr val="accent5">
                          <a:lumMod val="75000"/>
                        </a:schemeClr>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accent5">
                          <a:lumMod val="75000"/>
                        </a:schemeClr>
                      </a:solidFill>
                      <a:prstDash val="solid"/>
                      <a:round/>
                      <a:headEnd type="none" w="med" len="med"/>
                      <a:tailEnd type="none" w="med" len="med"/>
                    </a:lnB>
                    <a:solidFill>
                      <a:schemeClr val="bg1"/>
                    </a:solidFill>
                  </a:tcPr>
                </a:tc>
                <a:extLst>
                  <a:ext uri="{0D108BD9-81ED-4DB2-BD59-A6C34878D82A}">
                    <a16:rowId xmlns:a16="http://schemas.microsoft.com/office/drawing/2014/main" val="3411991907"/>
                  </a:ext>
                </a:extLst>
              </a:tr>
            </a:tbl>
          </a:graphicData>
        </a:graphic>
      </p:graphicFrame>
    </p:spTree>
    <p:extLst>
      <p:ext uri="{BB962C8B-B14F-4D97-AF65-F5344CB8AC3E}">
        <p14:creationId xmlns:p14="http://schemas.microsoft.com/office/powerpoint/2010/main" val="21771988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109867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bg1">
                    <a:lumMod val="50000"/>
                  </a:schemeClr>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defTabSz="685800">
              <a:defRPr/>
            </a:pPr>
            <a:r>
              <a:rPr lang="en-GB" sz="2000" b="1" dirty="0">
                <a:solidFill>
                  <a:schemeClr val="tx1"/>
                </a:solidFill>
                <a:latin typeface="Century Gothic" panose="020B0502020202020204" pitchFamily="34" charset="0"/>
              </a:rPr>
              <a:t>A uses a comma correctly because…</a:t>
            </a:r>
            <a:endParaRPr lang="en-GB" sz="2000" b="1" dirty="0">
              <a:solidFill>
                <a:srgbClr val="FF0000"/>
              </a:solidFill>
              <a:latin typeface="Century Gothic" panose="020B0502020202020204" pitchFamily="34" charset="0"/>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0089283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1</a:t>
            </a:r>
          </a:p>
          <a:p>
            <a:pPr algn="ctr"/>
            <a:endParaRPr lang="en-GB" sz="2000" b="1" u="sng" dirty="0">
              <a:solidFill>
                <a:schemeClr val="bg2">
                  <a:lumMod val="50000"/>
                </a:schemeClr>
              </a:solidFill>
              <a:latin typeface="Century Gothic" panose="020B0502020202020204" pitchFamily="34" charset="0"/>
            </a:endParaRPr>
          </a:p>
          <a:p>
            <a:r>
              <a:rPr lang="en-GB" sz="2000" b="1" dirty="0">
                <a:solidFill>
                  <a:schemeClr val="tx1"/>
                </a:solidFill>
                <a:latin typeface="Century Gothic" panose="020B0502020202020204" pitchFamily="34" charset="0"/>
              </a:rPr>
              <a:t>Which sentence uses a comma correctly?</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rgbClr val="FF0000"/>
                </a:solidFill>
                <a:latin typeface="Century Gothic" panose="020B0502020202020204" pitchFamily="34" charset="0"/>
                <a:sym typeface="Wingdings" panose="05000000000000000000" pitchFamily="2" charset="2"/>
              </a:rPr>
              <a:t>A.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r>
              <a:rPr lang="en-GB" sz="2000" b="1" dirty="0">
                <a:solidFill>
                  <a:schemeClr val="bg1">
                    <a:lumMod val="50000"/>
                  </a:schemeClr>
                </a:solidFill>
                <a:latin typeface="Century Gothic" panose="020B0502020202020204" pitchFamily="34" charset="0"/>
                <a:sym typeface="Wingdings" panose="05000000000000000000" pitchFamily="2" charset="2"/>
              </a:rPr>
              <a:t>B. By setting off, straight after lunch they hoped to reach their destination, by teatime.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r>
              <a:rPr lang="en-GB" sz="2000" b="1" dirty="0">
                <a:solidFill>
                  <a:prstClr val="black"/>
                </a:solidFill>
                <a:latin typeface="Century Gothic" panose="020B0502020202020204" pitchFamily="34" charset="0"/>
                <a:sym typeface="Wingdings" panose="05000000000000000000" pitchFamily="2" charset="2"/>
              </a:rPr>
              <a:t>Explain your answer.</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defTabSz="685800">
              <a:defRPr/>
            </a:pPr>
            <a:r>
              <a:rPr lang="en-GB" sz="2000" b="1" dirty="0">
                <a:solidFill>
                  <a:srgbClr val="FF0000"/>
                </a:solidFill>
                <a:latin typeface="Century Gothic" panose="020B0502020202020204" pitchFamily="34" charset="0"/>
              </a:rPr>
              <a:t>A uses a comma correctly because it separates the clauses in the sentence.</a:t>
            </a:r>
          </a:p>
          <a:p>
            <a:pPr lvl="0" defTabSz="685800">
              <a:defRPr/>
            </a:pPr>
            <a:endParaRPr lang="en-GB" sz="2000" b="1" dirty="0">
              <a:solidFill>
                <a:prstClr val="black"/>
              </a:solidFill>
              <a:latin typeface="Century Gothic" panose="020B0502020202020204" pitchFamily="34" charset="0"/>
              <a:sym typeface="Wingdings" panose="05000000000000000000" pitchFamily="2" charset="2"/>
            </a:endParaRPr>
          </a:p>
          <a:p>
            <a:pPr lvl="0" algn="ctr"/>
            <a:endParaRPr lang="en-GB" sz="2400" dirty="0">
              <a:solidFill>
                <a:schemeClr val="tx1"/>
              </a:solidFill>
              <a:latin typeface="SassoonCRInfantMedium" panose="02000603020000020003" pitchFamily="2"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27433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 name="Group 15">
            <a:extLst>
              <a:ext uri="{FF2B5EF4-FFF2-40B4-BE49-F238E27FC236}">
                <a16:creationId xmlns:a16="http://schemas.microsoft.com/office/drawing/2014/main" id="{B31300A9-E3C5-4701-8EF1-45ED088A04DD}"/>
              </a:ext>
            </a:extLst>
          </p:cNvPr>
          <p:cNvGrpSpPr/>
          <p:nvPr/>
        </p:nvGrpSpPr>
        <p:grpSpPr>
          <a:xfrm>
            <a:off x="59531" y="6454317"/>
            <a:ext cx="1238534" cy="403683"/>
            <a:chOff x="68077" y="6454317"/>
            <a:chExt cx="1238534" cy="403683"/>
          </a:xfrm>
        </p:grpSpPr>
        <p:sp>
          <p:nvSpPr>
            <p:cNvPr id="17" name="TextBox 8">
              <a:extLst>
                <a:ext uri="{FF2B5EF4-FFF2-40B4-BE49-F238E27FC236}">
                  <a16:creationId xmlns:a16="http://schemas.microsoft.com/office/drawing/2014/main" id="{0F18B4CD-798D-4EA5-92CF-7A4BB6DD9812}"/>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8" name="Picture 17" descr="A close up of a sign&#10;&#10;Description generated with high confidence">
              <a:extLst>
                <a:ext uri="{FF2B5EF4-FFF2-40B4-BE49-F238E27FC236}">
                  <a16:creationId xmlns:a16="http://schemas.microsoft.com/office/drawing/2014/main" id="{AF62330C-AB9B-43BE-82E4-98A7F5B9D6D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 – Using Commas In Lists, Adverbials and Clauses</a:t>
            </a:r>
          </a:p>
          <a:p>
            <a:pPr lvl="0" algn="ctr"/>
            <a:endParaRPr lang="en-GB" sz="2000" b="1" dirty="0">
              <a:solidFill>
                <a:srgbClr val="E7E6E6">
                  <a:lumMod val="25000"/>
                </a:srgbClr>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About This Resource:</a:t>
            </a: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200" b="1" dirty="0">
                <a:solidFill>
                  <a:prstClr val="black"/>
                </a:solidFill>
                <a:latin typeface="Century Gothic" panose="020B0502020202020204" pitchFamily="34" charset="0"/>
              </a:rPr>
              <a:t>This PowerPoint has been designed to support your teaching of this small step. It includes a starter activity and an example of each question from the Varied Fluency and Application and Reasoning resources also provided in this pack. You can choose to work through all examples provided or a selection of them depending on the needs of your class.</a:t>
            </a:r>
          </a:p>
          <a:p>
            <a:pPr lvl="0" defTabSz="457200">
              <a:defRPr/>
            </a:pPr>
            <a:endParaRPr lang="en-GB" sz="1200" b="1" dirty="0">
              <a:solidFill>
                <a:prstClr val="black"/>
              </a:solidFill>
              <a:latin typeface="Century Gothic" panose="020B0502020202020204" pitchFamily="34" charset="0"/>
            </a:endParaRPr>
          </a:p>
          <a:p>
            <a:pPr lvl="0" defTabSz="457200">
              <a:defRPr/>
            </a:pPr>
            <a:endParaRPr lang="en-GB" sz="12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National Curriculum Objectives:</a:t>
            </a:r>
            <a:endParaRPr lang="en-GB" sz="1600" b="1" dirty="0">
              <a:solidFill>
                <a:srgbClr val="FF0000"/>
              </a:solidFill>
              <a:latin typeface="Century Gothic" panose="020B0502020202020204" pitchFamily="34" charset="0"/>
            </a:endParaRPr>
          </a:p>
          <a:p>
            <a:pPr lvl="0" fontAlgn="base">
              <a:defRPr/>
            </a:pPr>
            <a:endParaRPr lang="en-GB" sz="1200" b="1" dirty="0">
              <a:solidFill>
                <a:prstClr val="black"/>
              </a:solidFill>
              <a:latin typeface="Century Gothic" panose="020B0502020202020204" pitchFamily="34" charset="0"/>
            </a:endParaRPr>
          </a:p>
          <a:p>
            <a:pPr marL="0" lvl="1" fontAlgn="base">
              <a:lnSpc>
                <a:spcPct val="100000"/>
              </a:lnSpc>
              <a:spcAft>
                <a:spcPts val="0"/>
              </a:spcAft>
            </a:pPr>
            <a:r>
              <a:rPr lang="en-US" sz="1200" b="1" dirty="0">
                <a:solidFill>
                  <a:schemeClr val="tx1"/>
                </a:solidFill>
                <a:latin typeface="Century Gothic" panose="020B0502020202020204" pitchFamily="34" charset="0"/>
              </a:rPr>
              <a:t>English Year 5: (5G5.6a) </a:t>
            </a:r>
            <a:r>
              <a:rPr lang="en-US" sz="1200" b="1" dirty="0">
                <a:latin typeface="Century Gothic" panose="020B0502020202020204" pitchFamily="34" charset="0"/>
                <a:hlinkClick r:id="rId3"/>
              </a:rPr>
              <a:t>Using commas to clarify meaning or avoid ambiguity in writing</a:t>
            </a:r>
            <a:endParaRPr lang="en-US" sz="1200" b="1" dirty="0">
              <a:latin typeface="Century Gothic" panose="020B0502020202020204" pitchFamily="34" charset="0"/>
            </a:endParaRPr>
          </a:p>
          <a:p>
            <a:pPr fontAlgn="base">
              <a:lnSpc>
                <a:spcPct val="100000"/>
              </a:lnSpc>
              <a:spcAft>
                <a:spcPts val="0"/>
              </a:spcAft>
            </a:pPr>
            <a:r>
              <a:rPr lang="en-US" sz="1200" b="1" dirty="0">
                <a:solidFill>
                  <a:schemeClr val="tx1"/>
                </a:solidFill>
                <a:latin typeface="Century Gothic" panose="020B0502020202020204" pitchFamily="34" charset="0"/>
              </a:rPr>
              <a:t>Terminology for pupils:</a:t>
            </a:r>
          </a:p>
          <a:p>
            <a:pPr marL="354013" indent="-177800" fontAlgn="base">
              <a:lnSpc>
                <a:spcPct val="100000"/>
              </a:lnSpc>
              <a:spcAft>
                <a:spcPts val="0"/>
              </a:spcAft>
              <a:buFont typeface="Arial" panose="020B0604020202020204" pitchFamily="34" charset="0"/>
              <a:buChar char="•"/>
            </a:pPr>
            <a:r>
              <a:rPr lang="en-US" sz="1200" b="1" dirty="0">
                <a:solidFill>
                  <a:schemeClr val="tx1"/>
                </a:solidFill>
                <a:latin typeface="Century Gothic" panose="020B0502020202020204" pitchFamily="34" charset="0"/>
              </a:rPr>
              <a:t>(5G5.6a) </a:t>
            </a:r>
            <a:r>
              <a:rPr lang="en-US" sz="1200" b="1" dirty="0">
                <a:latin typeface="Century Gothic" panose="020B0502020202020204" pitchFamily="34" charset="0"/>
                <a:hlinkClick r:id="rId3"/>
              </a:rPr>
              <a:t>ambiguity</a:t>
            </a:r>
            <a:endParaRPr lang="en-US" sz="1200" b="1" dirty="0">
              <a:latin typeface="Century Gothic" panose="020B0502020202020204" pitchFamily="34" charset="0"/>
            </a:endParaRPr>
          </a:p>
          <a:p>
            <a:pPr fontAlgn="base">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u="sng" dirty="0">
              <a:solidFill>
                <a:prstClr val="black"/>
              </a:solidFill>
              <a:latin typeface="Century Gothic" panose="020B0502020202020204" pitchFamily="34" charset="0"/>
            </a:endParaRPr>
          </a:p>
          <a:p>
            <a:pPr>
              <a:lnSpc>
                <a:spcPct val="100000"/>
              </a:lnSpc>
              <a:spcAft>
                <a:spcPts val="0"/>
              </a:spcAft>
              <a:defRPr/>
            </a:pPr>
            <a:r>
              <a:rPr lang="en-GB" sz="1600" b="1" dirty="0">
                <a:solidFill>
                  <a:prstClr val="black"/>
                </a:solidFill>
                <a:latin typeface="Century Gothic" panose="020B0502020202020204" pitchFamily="34" charset="0"/>
                <a:hlinkClick r:id="rId4"/>
              </a:rPr>
              <a:t>More resources</a:t>
            </a:r>
            <a:r>
              <a:rPr lang="en-GB" sz="1600" b="1" dirty="0">
                <a:solidFill>
                  <a:prstClr val="black"/>
                </a:solidFill>
                <a:latin typeface="Century Gothic" panose="020B0502020202020204" pitchFamily="34" charset="0"/>
              </a:rPr>
              <a:t> from our Grammar, Punctuation and Spelling scheme of work.</a:t>
            </a: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defTabSz="457200">
              <a:lnSpc>
                <a:spcPct val="100000"/>
              </a:lnSpc>
              <a:spcAft>
                <a:spcPts val="0"/>
              </a:spcAft>
              <a:buClrTx/>
              <a:buSzTx/>
              <a:tabLst/>
              <a:defRPr/>
            </a:pPr>
            <a:endParaRPr lang="en-GB" sz="1200" b="1" dirty="0">
              <a:solidFill>
                <a:prstClr val="black"/>
              </a:solidFill>
              <a:latin typeface="Century Gothic" panose="020B0502020202020204" pitchFamily="34" charset="0"/>
            </a:endParaRPr>
          </a:p>
          <a:p>
            <a:pPr lvl="0">
              <a:defRPr/>
            </a:pPr>
            <a:r>
              <a:rPr lang="en-GB" sz="1600" b="1" dirty="0">
                <a:solidFill>
                  <a:prstClr val="black"/>
                </a:solidFill>
                <a:latin typeface="Century Gothic" panose="020B0502020202020204" pitchFamily="34" charset="0"/>
              </a:rPr>
              <a:t>Did you like this resource? Don’t forget to </a:t>
            </a:r>
            <a:r>
              <a:rPr lang="en-GB" sz="1600" b="1" dirty="0">
                <a:solidFill>
                  <a:prstClr val="black"/>
                </a:solidFill>
                <a:latin typeface="Century Gothic" panose="020B0502020202020204" pitchFamily="34" charset="0"/>
                <a:hlinkClick r:id="rId5"/>
              </a:rPr>
              <a:t>review</a:t>
            </a:r>
            <a:r>
              <a:rPr lang="en-GB" sz="1600" b="1" dirty="0">
                <a:solidFill>
                  <a:prstClr val="black"/>
                </a:solidFill>
                <a:latin typeface="Century Gothic" panose="020B0502020202020204" pitchFamily="34" charset="0"/>
              </a:rPr>
              <a:t> it on our website.</a:t>
            </a:r>
          </a:p>
        </p:txBody>
      </p:sp>
    </p:spTree>
    <p:extLst>
      <p:ext uri="{BB962C8B-B14F-4D97-AF65-F5344CB8AC3E}">
        <p14:creationId xmlns:p14="http://schemas.microsoft.com/office/powerpoint/2010/main" val="26374812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9324503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err="1">
                <a:solidFill>
                  <a:schemeClr val="tx1"/>
                </a:solidFill>
                <a:latin typeface="Century Gothic" panose="020B0502020202020204" pitchFamily="34" charset="0"/>
                <a:sym typeface="Wingdings" panose="05000000000000000000" pitchFamily="2" charset="2"/>
              </a:rPr>
              <a:t>Eesa</a:t>
            </a:r>
            <a:r>
              <a:rPr lang="en-GB" sz="2000" b="1" dirty="0">
                <a:solidFill>
                  <a:schemeClr val="tx1"/>
                </a:solidFill>
                <a:latin typeface="Century Gothic" panose="020B0502020202020204" pitchFamily="34" charset="0"/>
                <a:sym typeface="Wingdings" panose="05000000000000000000" pitchFamily="2" charset="2"/>
              </a:rPr>
              <a:t> is incorrect because…</a:t>
            </a:r>
            <a:endParaRPr lang="en-GB" sz="2000" b="1" dirty="0">
              <a:solidFill>
                <a:srgbClr val="FF0000"/>
              </a:solidFill>
              <a:latin typeface="Century Gothic" panose="020B0502020202020204" pitchFamily="34" charset="0"/>
              <a:sym typeface="Wingdings" panose="05000000000000000000" pitchFamily="2" charset="2"/>
            </a:endParaRP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70748401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Reasoning 2</a:t>
            </a:r>
          </a:p>
          <a:p>
            <a:pPr algn="ctr"/>
            <a:endParaRPr lang="en-GB" sz="2000" b="1" u="sng" dirty="0">
              <a:solidFill>
                <a:schemeClr val="bg2">
                  <a:lumMod val="50000"/>
                </a:schemeClr>
              </a:solidFill>
              <a:latin typeface="Century Gothic" panose="020B0502020202020204" pitchFamily="34" charset="0"/>
            </a:endParaRPr>
          </a:p>
          <a:p>
            <a:r>
              <a:rPr lang="en-GB" sz="2000" b="1" dirty="0" err="1">
                <a:solidFill>
                  <a:schemeClr val="tx1"/>
                </a:solidFill>
                <a:latin typeface="Century Gothic" panose="020B0502020202020204" pitchFamily="34" charset="0"/>
              </a:rPr>
              <a:t>Eesa</a:t>
            </a:r>
            <a:r>
              <a:rPr lang="en-GB" sz="2000" b="1" dirty="0">
                <a:solidFill>
                  <a:schemeClr val="tx1"/>
                </a:solidFill>
                <a:latin typeface="Century Gothic" panose="020B0502020202020204" pitchFamily="34" charset="0"/>
              </a:rPr>
              <a:t> thinks he has used commas correctly for parenthesis.</a:t>
            </a:r>
          </a:p>
          <a:p>
            <a:endParaRPr lang="en-GB" sz="2000" b="1" dirty="0">
              <a:solidFill>
                <a:schemeClr val="tx1"/>
              </a:solidFill>
              <a:latin typeface="Century Gothic" panose="020B0502020202020204" pitchFamily="34" charset="0"/>
            </a:endParaRPr>
          </a:p>
          <a:p>
            <a:pPr fontAlgn="ctr">
              <a:lnSpc>
                <a:spcPct val="150000"/>
              </a:lnSpc>
            </a:pPr>
            <a:r>
              <a:rPr lang="en-GB" sz="2000" b="1" dirty="0">
                <a:solidFill>
                  <a:schemeClr val="tx1"/>
                </a:solidFill>
                <a:latin typeface="Century Gothic" panose="020B0502020202020204" pitchFamily="34" charset="0"/>
              </a:rPr>
              <a:t>She arrived at school, which was in the town centre ten minutes later than planned, because the bus broke down. She thought she was definitely going to be in trouble so ran from the bus stop to her classroom.</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a:solidFill>
                  <a:schemeClr val="tx1"/>
                </a:solidFill>
                <a:latin typeface="Century Gothic" panose="020B0502020202020204" pitchFamily="34" charset="0"/>
                <a:sym typeface="Wingdings" panose="05000000000000000000" pitchFamily="2" charset="2"/>
              </a:rPr>
              <a:t>Is he correct? Explain your answer.</a:t>
            </a:r>
          </a:p>
          <a:p>
            <a:endParaRPr lang="en-GB" sz="2000" b="1" dirty="0">
              <a:solidFill>
                <a:schemeClr val="tx1"/>
              </a:solidFill>
              <a:latin typeface="Century Gothic" panose="020B0502020202020204" pitchFamily="34" charset="0"/>
              <a:sym typeface="Wingdings" panose="05000000000000000000" pitchFamily="2" charset="2"/>
            </a:endParaRPr>
          </a:p>
          <a:p>
            <a:endParaRPr lang="en-GB" sz="2000" b="1" dirty="0">
              <a:solidFill>
                <a:schemeClr val="tx1"/>
              </a:solidFill>
              <a:latin typeface="Century Gothic" panose="020B0502020202020204" pitchFamily="34" charset="0"/>
              <a:sym typeface="Wingdings" panose="05000000000000000000" pitchFamily="2" charset="2"/>
            </a:endParaRPr>
          </a:p>
          <a:p>
            <a:r>
              <a:rPr lang="en-GB" sz="2000" b="1" dirty="0" err="1">
                <a:solidFill>
                  <a:srgbClr val="FF0000"/>
                </a:solidFill>
                <a:latin typeface="Century Gothic" panose="020B0502020202020204" pitchFamily="34" charset="0"/>
                <a:sym typeface="Wingdings" panose="05000000000000000000" pitchFamily="2" charset="2"/>
              </a:rPr>
              <a:t>Eesa</a:t>
            </a:r>
            <a:r>
              <a:rPr lang="en-GB" sz="2000" b="1" dirty="0">
                <a:solidFill>
                  <a:srgbClr val="FF0000"/>
                </a:solidFill>
                <a:latin typeface="Century Gothic" panose="020B0502020202020204" pitchFamily="34" charset="0"/>
                <a:sym typeface="Wingdings" panose="05000000000000000000" pitchFamily="2" charset="2"/>
              </a:rPr>
              <a:t> is incorrect because </a:t>
            </a:r>
            <a:r>
              <a:rPr lang="en-GB" sz="2000" b="1" dirty="0">
                <a:solidFill>
                  <a:srgbClr val="FF0000"/>
                </a:solidFill>
                <a:latin typeface="Century Gothic" panose="020B0502020202020204" pitchFamily="34" charset="0"/>
              </a:rPr>
              <a:t>he has not used a pair of commas around the extra information. There should be a comma after ‘centre’.</a:t>
            </a:r>
          </a:p>
          <a:p>
            <a:endParaRPr lang="en-GB" sz="2000" b="1" dirty="0">
              <a:solidFill>
                <a:srgbClr val="FF0000"/>
              </a:solidFill>
              <a:latin typeface="Century Gothic" panose="020B0502020202020204" pitchFamily="34" charset="0"/>
              <a:sym typeface="Wingdings" panose="05000000000000000000" pitchFamily="2" charset="2"/>
            </a:endParaRPr>
          </a:p>
          <a:p>
            <a:pPr lvl="0"/>
            <a:endParaRPr lang="en-GB" sz="2000" b="1" dirty="0">
              <a:solidFill>
                <a:schemeClr val="tx1"/>
              </a:solidFill>
              <a:latin typeface="Century Gothic" panose="020B0502020202020204" pitchFamily="34" charset="0"/>
            </a:endParaRPr>
          </a:p>
          <a:p>
            <a:endParaRPr lang="en-GB" sz="2000" dirty="0">
              <a:solidFill>
                <a:schemeClr val="tx1"/>
              </a:solidFill>
              <a:latin typeface="SassoonCRInfantMedium" panose="02000603020000020003" pitchFamily="2" charset="0"/>
            </a:endParaRPr>
          </a:p>
          <a:p>
            <a:pPr lvl="0" algn="ctr"/>
            <a:endParaRPr lang="en-GB" sz="2400" dirty="0">
              <a:solidFill>
                <a:srgbClr val="FF0000"/>
              </a:solidFill>
              <a:latin typeface="SassoonCRInfantMedium" panose="02000603020000020003" pitchFamily="2" charset="0"/>
            </a:endParaRPr>
          </a:p>
        </p:txBody>
      </p:sp>
      <p:grpSp>
        <p:nvGrpSpPr>
          <p:cNvPr id="10" name="Group 9">
            <a:extLst>
              <a:ext uri="{FF2B5EF4-FFF2-40B4-BE49-F238E27FC236}">
                <a16:creationId xmlns:a16="http://schemas.microsoft.com/office/drawing/2014/main" id="{7D546838-123D-4001-AF8F-DAB8211E90B7}"/>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A98F2BD-15C2-459C-9750-2D4FF49AD33C}"/>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041EE9A0-191A-440F-A4CC-7C7006F6ED5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9703779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 – Using Commas In Lists, Adverbials and Clauses</a:t>
            </a:r>
            <a:endParaRPr lang="en-GB" sz="2000" b="1" dirty="0">
              <a:solidFill>
                <a:srgbClr val="E7E6E6">
                  <a:lumMod val="25000"/>
                </a:srgbClr>
              </a:solidFill>
              <a:latin typeface="Century Gothic" panose="020B0502020202020204" pitchFamily="34" charset="0"/>
            </a:endParaRPr>
          </a:p>
          <a:p>
            <a:pPr lvl="0" defTabSz="457200">
              <a:defRPr/>
            </a:pPr>
            <a:endParaRPr lang="en-GB" sz="2000" b="1" dirty="0">
              <a:solidFill>
                <a:prstClr val="black"/>
              </a:solidFill>
              <a:latin typeface="Century Gothic" panose="020B0502020202020204" pitchFamily="34" charset="0"/>
            </a:endParaRPr>
          </a:p>
          <a:p>
            <a:pPr lvl="0" defTabSz="457200">
              <a:defRPr/>
            </a:pPr>
            <a:r>
              <a:rPr lang="en-GB" sz="1600" b="1" dirty="0">
                <a:solidFill>
                  <a:prstClr val="black"/>
                </a:solidFill>
                <a:latin typeface="Century Gothic" panose="020B0502020202020204" pitchFamily="34" charset="0"/>
              </a:rPr>
              <a:t>Notes and Guidance:</a:t>
            </a:r>
          </a:p>
          <a:p>
            <a:pPr lvl="0" defTabSz="457200">
              <a:defRPr/>
            </a:pPr>
            <a:endParaRPr lang="en-GB" sz="1200" b="1" dirty="0">
              <a:solidFill>
                <a:prstClr val="black"/>
              </a:solidFill>
              <a:latin typeface="Century Gothic" panose="020B0502020202020204" pitchFamily="34" charset="0"/>
            </a:endParaRP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From previous learning in Year 2 and Year 4, children should know how to use a comma following an adverbial phrase, to separate clauses, or within a list. </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This step recaps the above and introduces the use of a comma for parenthesis.</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Commas are used to separate items within a list. For example: </a:t>
            </a:r>
            <a:r>
              <a:rPr lang="en-US" sz="1200" b="1" i="1" dirty="0">
                <a:solidFill>
                  <a:schemeClr val="tx1"/>
                </a:solidFill>
                <a:latin typeface="Century Gothic" panose="020B0502020202020204" pitchFamily="34" charset="0"/>
              </a:rPr>
              <a:t>He carried his books, water bottle, lunch and pencil case</a:t>
            </a:r>
            <a:r>
              <a:rPr lang="en-US" sz="1200" b="1" dirty="0">
                <a:solidFill>
                  <a:schemeClr val="tx1"/>
                </a:solidFill>
                <a:latin typeface="Century Gothic" panose="020B0502020202020204" pitchFamily="34" charset="0"/>
              </a:rPr>
              <a:t>.</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Commas can be used to separate clauses within a sentence. For example: </a:t>
            </a:r>
            <a:r>
              <a:rPr lang="en-US" sz="1200" b="1" i="1" dirty="0">
                <a:solidFill>
                  <a:schemeClr val="tx1"/>
                </a:solidFill>
                <a:latin typeface="Century Gothic" panose="020B0502020202020204" pitchFamily="34" charset="0"/>
              </a:rPr>
              <a:t>Although it was hailing, Jack played outside; Jack, who wasn’t wearing a coat, played outside</a:t>
            </a:r>
            <a:r>
              <a:rPr lang="en-US" sz="1200" b="1" dirty="0">
                <a:solidFill>
                  <a:schemeClr val="tx1"/>
                </a:solidFill>
                <a:latin typeface="Century Gothic" panose="020B0502020202020204" pitchFamily="34" charset="0"/>
              </a:rPr>
              <a:t>.</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An adverbial phrase can be separated from a clause using a comma. For example: </a:t>
            </a:r>
            <a:r>
              <a:rPr lang="en-US" sz="1200" b="1" i="1" dirty="0">
                <a:solidFill>
                  <a:schemeClr val="tx1"/>
                </a:solidFill>
                <a:latin typeface="Century Gothic" panose="020B0502020202020204" pitchFamily="34" charset="0"/>
              </a:rPr>
              <a:t>Having finished, he went out to play</a:t>
            </a:r>
            <a:r>
              <a:rPr lang="en-US" sz="1200" b="1" dirty="0">
                <a:solidFill>
                  <a:schemeClr val="tx1"/>
                </a:solidFill>
                <a:latin typeface="Century Gothic" panose="020B0502020202020204" pitchFamily="34" charset="0"/>
              </a:rPr>
              <a:t>.</a:t>
            </a:r>
          </a:p>
          <a:p>
            <a:pPr marL="187325" indent="-187325" fontAlgn="base">
              <a:buFont typeface="Arial" panose="020B0604020202020204" pitchFamily="34" charset="0"/>
              <a:buChar char="•"/>
            </a:pPr>
            <a:r>
              <a:rPr lang="en-US" sz="1200" b="1" dirty="0">
                <a:solidFill>
                  <a:schemeClr val="tx1"/>
                </a:solidFill>
                <a:latin typeface="Century Gothic" panose="020B0502020202020204" pitchFamily="34" charset="0"/>
              </a:rPr>
              <a:t>Commas can also be used around additional information as a form of parenthesis. For example: </a:t>
            </a:r>
            <a:r>
              <a:rPr lang="en-US" sz="1200" b="1" i="1" dirty="0">
                <a:solidFill>
                  <a:schemeClr val="tx1"/>
                </a:solidFill>
                <a:latin typeface="Century Gothic" panose="020B0502020202020204" pitchFamily="34" charset="0"/>
              </a:rPr>
              <a:t>Jack, of 15 Ivy Street, has been labelled a hero by emergency crews</a:t>
            </a:r>
            <a:r>
              <a:rPr lang="en-US" sz="1200" b="1" dirty="0">
                <a:solidFill>
                  <a:schemeClr val="tx1"/>
                </a:solidFill>
                <a:latin typeface="Century Gothic" panose="020B0502020202020204" pitchFamily="34" charset="0"/>
              </a:rPr>
              <a:t>.</a:t>
            </a:r>
          </a:p>
          <a:p>
            <a:pPr fontAlgn="base"/>
            <a:endParaRPr lang="en-US" sz="1200" b="1" dirty="0">
              <a:solidFill>
                <a:schemeClr val="tx1"/>
              </a:solidFill>
              <a:latin typeface="Century Gothic" panose="020B0502020202020204" pitchFamily="34" charset="0"/>
            </a:endParaRPr>
          </a:p>
          <a:p>
            <a:pPr fontAlgn="base"/>
            <a:endParaRPr lang="en-US" sz="1200" b="1" dirty="0">
              <a:solidFill>
                <a:schemeClr val="tx1"/>
              </a:solidFill>
              <a:latin typeface="Century Gothic" panose="020B0502020202020204" pitchFamily="34" charset="0"/>
            </a:endParaRPr>
          </a:p>
          <a:p>
            <a:pPr marL="452438" indent="-452438" fontAlgn="base"/>
            <a:r>
              <a:rPr lang="en-US" sz="1600" b="1" dirty="0">
                <a:solidFill>
                  <a:schemeClr val="tx1"/>
                </a:solidFill>
                <a:latin typeface="Century Gothic" panose="020B0502020202020204" pitchFamily="34" charset="0"/>
              </a:rPr>
              <a:t>Focused Questions</a:t>
            </a:r>
          </a:p>
          <a:p>
            <a:pPr fontAlgn="base"/>
            <a:endParaRPr lang="en-US" sz="1200" b="1" dirty="0">
              <a:solidFill>
                <a:schemeClr val="tx1"/>
              </a:solidFill>
              <a:latin typeface="Century Gothic" panose="020B0502020202020204" pitchFamily="34" charset="0"/>
            </a:endParaRP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For what reason have commas been used in this sentence?</a:t>
            </a: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Add a pair of commas to the sentence to indicate parenthesis.</a:t>
            </a:r>
          </a:p>
          <a:p>
            <a:pPr marL="180975" indent="-171450" fontAlgn="base">
              <a:buFont typeface="Arial" panose="020B0604020202020204" pitchFamily="34" charset="0"/>
              <a:buChar char="•"/>
            </a:pPr>
            <a:r>
              <a:rPr lang="en-US" sz="1200" b="1" dirty="0">
                <a:solidFill>
                  <a:schemeClr val="tx1"/>
                </a:solidFill>
                <a:latin typeface="Century Gothic" panose="020B0502020202020204" pitchFamily="34" charset="0"/>
              </a:rPr>
              <a:t>Create a sentence which uses a pair of commas to separate clauses.</a:t>
            </a:r>
          </a:p>
          <a:p>
            <a:pPr lvl="0" defTabSz="457200">
              <a:defRPr/>
            </a:pPr>
            <a:endParaRPr lang="en-GB" dirty="0">
              <a:solidFill>
                <a:prstClr val="black"/>
              </a:solidFill>
              <a:latin typeface="SassoonCRInfantMedium" panose="02000603020000020003" pitchFamily="2" charset="0"/>
            </a:endParaRPr>
          </a:p>
          <a:p>
            <a:pPr lvl="0" defTabSz="457200">
              <a:defRPr/>
            </a:pPr>
            <a:endParaRPr lang="en-GB" dirty="0">
              <a:solidFill>
                <a:prstClr val="black"/>
              </a:solidFill>
              <a:latin typeface="SassoonCRInfantMedium" panose="02000603020000020003" pitchFamily="2" charset="0"/>
            </a:endParaRPr>
          </a:p>
        </p:txBody>
      </p:sp>
      <p:grpSp>
        <p:nvGrpSpPr>
          <p:cNvPr id="9" name="Group 8">
            <a:extLst>
              <a:ext uri="{FF2B5EF4-FFF2-40B4-BE49-F238E27FC236}">
                <a16:creationId xmlns:a16="http://schemas.microsoft.com/office/drawing/2014/main" id="{23555F72-B7A6-4094-8EAF-89D92759D3B8}"/>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4C78D4A2-C74C-43ED-91DF-5F1C20B4ADD8}"/>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C06E5588-98ED-4DDA-89F7-825A3687BBA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0752668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C0CD6503-388C-4F9E-9FB0-9053D8579D01}"/>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lgn="ctr"/>
            <a:r>
              <a:rPr lang="en-GB" sz="1600" b="1" u="sng" dirty="0">
                <a:solidFill>
                  <a:srgbClr val="E7E6E6">
                    <a:lumMod val="50000"/>
                  </a:srgbClr>
                </a:solidFill>
                <a:latin typeface="Century Gothic" panose="020B0502020202020204" pitchFamily="34" charset="0"/>
              </a:rPr>
              <a:t>Year 5 – Summer Block 1 – Commas</a:t>
            </a:r>
            <a:br>
              <a:rPr lang="en-GB" b="1" dirty="0">
                <a:solidFill>
                  <a:schemeClr val="bg2">
                    <a:lumMod val="50000"/>
                  </a:schemeClr>
                </a:solidFill>
                <a:latin typeface="Century Gothic" panose="020B0502020202020204" pitchFamily="34" charset="0"/>
              </a:rPr>
            </a:br>
            <a:endParaRPr lang="en-GB"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lvl="0" algn="ctr"/>
            <a:endParaRPr lang="en-GB" sz="4000" b="1" dirty="0">
              <a:solidFill>
                <a:schemeClr val="bg2">
                  <a:lumMod val="50000"/>
                </a:schemeClr>
              </a:solidFill>
              <a:latin typeface="Century Gothic" panose="020B0502020202020204" pitchFamily="34" charset="0"/>
            </a:endParaRPr>
          </a:p>
          <a:p>
            <a:pPr algn="ctr"/>
            <a:r>
              <a:rPr lang="en-GB" sz="4800" b="1" dirty="0">
                <a:solidFill>
                  <a:schemeClr val="bg2">
                    <a:lumMod val="25000"/>
                  </a:schemeClr>
                </a:solidFill>
                <a:latin typeface="Century Gothic" panose="020B0502020202020204" pitchFamily="34" charset="0"/>
              </a:rPr>
              <a:t>Step 1: Using Commas In Lists, Adverbials and Clauses</a:t>
            </a:r>
            <a:endParaRPr lang="en-GB" sz="1200" b="1" dirty="0">
              <a:solidFill>
                <a:schemeClr val="bg2">
                  <a:lumMod val="25000"/>
                </a:schemeClr>
              </a:solidFill>
              <a:latin typeface="Century Gothic" panose="020B0502020202020204" pitchFamily="34" charset="0"/>
            </a:endParaRPr>
          </a:p>
        </p:txBody>
      </p:sp>
      <p:grpSp>
        <p:nvGrpSpPr>
          <p:cNvPr id="10" name="Group 9">
            <a:extLst>
              <a:ext uri="{FF2B5EF4-FFF2-40B4-BE49-F238E27FC236}">
                <a16:creationId xmlns:a16="http://schemas.microsoft.com/office/drawing/2014/main" id="{DADC5498-3D3C-446A-8F76-3A539900CE00}"/>
              </a:ext>
            </a:extLst>
          </p:cNvPr>
          <p:cNvGrpSpPr/>
          <p:nvPr/>
        </p:nvGrpSpPr>
        <p:grpSpPr>
          <a:xfrm>
            <a:off x="59531" y="6454317"/>
            <a:ext cx="1238534" cy="403683"/>
            <a:chOff x="68077" y="6454317"/>
            <a:chExt cx="1238534" cy="403683"/>
          </a:xfrm>
        </p:grpSpPr>
        <p:sp>
          <p:nvSpPr>
            <p:cNvPr id="11" name="TextBox 8">
              <a:extLst>
                <a:ext uri="{FF2B5EF4-FFF2-40B4-BE49-F238E27FC236}">
                  <a16:creationId xmlns:a16="http://schemas.microsoft.com/office/drawing/2014/main" id="{499638CB-398B-423D-B03B-9CAF5F206150}"/>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2" name="Picture 11" descr="A close up of a sign&#10;&#10;Description generated with high confidence">
              <a:extLst>
                <a:ext uri="{FF2B5EF4-FFF2-40B4-BE49-F238E27FC236}">
                  <a16:creationId xmlns:a16="http://schemas.microsoft.com/office/drawing/2014/main" id="{E339D606-0286-4798-A0EE-442568FA5B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4011000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statements which are true.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separate items in a list.</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at the end of a sentence.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replace a conjunction.</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mark clauses.</a:t>
            </a: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0350527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Introduction</a:t>
            </a:r>
          </a:p>
          <a:p>
            <a:pPr algn="ctr"/>
            <a:endParaRPr lang="en-GB" sz="2000" b="1" u="sng"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Tick the statements which are true.</a:t>
            </a:r>
          </a:p>
          <a:p>
            <a:endParaRPr lang="en-GB" sz="2000" b="1" dirty="0">
              <a:solidFill>
                <a:schemeClr val="tx1"/>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should use a comma to separate items in a list. </a:t>
            </a:r>
            <a:r>
              <a:rPr lang="en-GB" sz="2000" b="1" dirty="0">
                <a:solidFill>
                  <a:srgbClr val="FF0000"/>
                </a:solidFill>
                <a:latin typeface="Century Gothic" panose="020B0502020202020204" pitchFamily="34" charset="0"/>
                <a:sym typeface="Wingdings" panose="05000000000000000000" pitchFamily="2" charset="2"/>
              </a:rPr>
              <a:t></a:t>
            </a:r>
            <a:endParaRPr lang="en-GB" sz="2000" b="1" dirty="0">
              <a:solidFill>
                <a:srgbClr val="FF0000"/>
              </a:solidFill>
              <a:latin typeface="Century Gothic" panose="020B0502020202020204" pitchFamily="34" charset="0"/>
            </a:endParaRP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at the end of a sentence.</a:t>
            </a:r>
          </a:p>
          <a:p>
            <a:endParaRPr lang="en-GB" sz="2000" b="1" dirty="0">
              <a:solidFill>
                <a:schemeClr val="tx1"/>
              </a:solidFill>
              <a:latin typeface="Century Gothic" panose="020B0502020202020204" pitchFamily="34" charset="0"/>
            </a:endParaRPr>
          </a:p>
          <a:p>
            <a:r>
              <a:rPr lang="en-GB" sz="2000" b="1" dirty="0">
                <a:solidFill>
                  <a:schemeClr val="tx1"/>
                </a:solidFill>
                <a:latin typeface="Century Gothic" panose="020B0502020202020204" pitchFamily="34" charset="0"/>
              </a:rPr>
              <a:t>I should use a comma to replace a conjunction.</a:t>
            </a:r>
          </a:p>
          <a:p>
            <a:endParaRPr lang="en-GB" sz="2000" b="1" dirty="0">
              <a:solidFill>
                <a:schemeClr val="tx1"/>
              </a:solidFill>
              <a:latin typeface="Century Gothic" panose="020B0502020202020204" pitchFamily="34" charset="0"/>
            </a:endParaRPr>
          </a:p>
          <a:p>
            <a:r>
              <a:rPr lang="en-GB" sz="2000" b="1" dirty="0">
                <a:solidFill>
                  <a:srgbClr val="FF0000"/>
                </a:solidFill>
                <a:latin typeface="Century Gothic" panose="020B0502020202020204" pitchFamily="34" charset="0"/>
              </a:rPr>
              <a:t>I should use a comma to mark clauses. </a:t>
            </a:r>
            <a:r>
              <a:rPr lang="en-GB" sz="2000" b="1" dirty="0">
                <a:solidFill>
                  <a:srgbClr val="FF0000"/>
                </a:solidFill>
                <a:latin typeface="Century Gothic" panose="020B0502020202020204" pitchFamily="34" charset="0"/>
                <a:sym typeface="Wingdings" panose="05000000000000000000" pitchFamily="2" charset="2"/>
              </a:rPr>
              <a:t></a:t>
            </a:r>
            <a:endParaRPr lang="en-GB" sz="2000" b="1" dirty="0">
              <a:solidFill>
                <a:srgbClr val="FF0000"/>
              </a:solidFill>
              <a:latin typeface="Century Gothic" panose="020B0502020202020204" pitchFamily="34" charset="0"/>
            </a:endParaRPr>
          </a:p>
          <a:p>
            <a:endParaRPr lang="en-GB" sz="2000" b="1" dirty="0">
              <a:solidFill>
                <a:srgbClr val="FF0000"/>
              </a:solidFill>
              <a:latin typeface="Century Gothic" panose="020B0502020202020204" pitchFamily="34" charset="0"/>
            </a:endParaRPr>
          </a:p>
          <a:p>
            <a:pPr marL="88900" algn="ctr"/>
            <a:endParaRPr lang="en-GB" sz="2800" dirty="0">
              <a:solidFill>
                <a:schemeClr val="bg2">
                  <a:lumMod val="25000"/>
                </a:schemeClr>
              </a:solidFill>
              <a:latin typeface="SassoonCRInfantMedium" panose="02000603020000020003" pitchFamily="2" charset="0"/>
            </a:endParaRPr>
          </a:p>
        </p:txBody>
      </p:sp>
      <p:grpSp>
        <p:nvGrpSpPr>
          <p:cNvPr id="11" name="Group 10">
            <a:extLst>
              <a:ext uri="{FF2B5EF4-FFF2-40B4-BE49-F238E27FC236}">
                <a16:creationId xmlns:a16="http://schemas.microsoft.com/office/drawing/2014/main" id="{FB9B2EC4-4E1F-43E1-9D45-FB673A00C275}"/>
              </a:ext>
            </a:extLst>
          </p:cNvPr>
          <p:cNvGrpSpPr/>
          <p:nvPr/>
        </p:nvGrpSpPr>
        <p:grpSpPr>
          <a:xfrm>
            <a:off x="59531" y="6454317"/>
            <a:ext cx="1238534" cy="403683"/>
            <a:chOff x="68077" y="6454317"/>
            <a:chExt cx="1238534" cy="403683"/>
          </a:xfrm>
        </p:grpSpPr>
        <p:sp>
          <p:nvSpPr>
            <p:cNvPr id="12" name="TextBox 8">
              <a:extLst>
                <a:ext uri="{FF2B5EF4-FFF2-40B4-BE49-F238E27FC236}">
                  <a16:creationId xmlns:a16="http://schemas.microsoft.com/office/drawing/2014/main" id="{0508FB50-C3B6-4B43-A784-2CD30C78BB4E}"/>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3" name="Picture 12" descr="A close up of a sign&#10;&#10;Description generated with high confidence">
              <a:extLst>
                <a:ext uri="{FF2B5EF4-FFF2-40B4-BE49-F238E27FC236}">
                  <a16:creationId xmlns:a16="http://schemas.microsoft.com/office/drawing/2014/main" id="{4D336A3C-57EF-40FE-91BA-DF627EE30A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16650622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where a comma has been used for parenthesis. </a:t>
            </a:r>
          </a:p>
          <a:p>
            <a:pPr lvl="0" defTabSz="685800">
              <a:defRPr/>
            </a:pPr>
            <a:r>
              <a:rPr lang="en-GB" sz="2000" b="1" dirty="0">
                <a:solidFill>
                  <a:schemeClr val="tx1"/>
                </a:solidFill>
                <a:latin typeface="Century Gothic" panose="020B0502020202020204" pitchFamily="34" charset="0"/>
              </a:rPr>
              <a:t>Circle where a comma has been used to separate a clause.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Having already run ten miles that morning, Dan didn’t feel like walking the dog in the afternoon.</a:t>
            </a:r>
          </a:p>
          <a:p>
            <a:pPr marL="457200" lvl="0" indent="-457200" defTabSz="685800">
              <a:buFont typeface="+mj-lt"/>
              <a:buAutoNum type="alphaUcPeriod"/>
              <a:defRPr/>
            </a:pPr>
            <a:endParaRPr lang="en-GB" sz="24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Dan, who was 17, wanted to run his first marathon by the end of the year.</a:t>
            </a:r>
          </a:p>
          <a:p>
            <a:pPr lvl="0" defTabSz="685800">
              <a:defRPr/>
            </a:pPr>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36917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1</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Underline where a comma has been used for parenthesis. </a:t>
            </a:r>
          </a:p>
          <a:p>
            <a:pPr lvl="0" defTabSz="685800">
              <a:defRPr/>
            </a:pPr>
            <a:r>
              <a:rPr lang="en-GB" sz="2000" b="1" dirty="0">
                <a:solidFill>
                  <a:schemeClr val="tx1"/>
                </a:solidFill>
                <a:latin typeface="Century Gothic" panose="020B0502020202020204" pitchFamily="34" charset="0"/>
              </a:rPr>
              <a:t>Circle where a comma has been used to separate a clause.</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Having already run ten miles that morning</a:t>
            </a:r>
            <a:r>
              <a:rPr lang="en-GB" sz="2400" b="1" dirty="0">
                <a:solidFill>
                  <a:srgbClr val="FF0000"/>
                </a:solidFill>
                <a:latin typeface="Century Gothic" panose="020B0502020202020204" pitchFamily="34" charset="0"/>
              </a:rPr>
              <a:t>,</a:t>
            </a:r>
            <a:r>
              <a:rPr lang="en-GB" sz="2400" b="1" dirty="0">
                <a:solidFill>
                  <a:schemeClr val="tx1"/>
                </a:solidFill>
                <a:latin typeface="Century Gothic" panose="020B0502020202020204" pitchFamily="34" charset="0"/>
              </a:rPr>
              <a:t> Dan didn’t feel like walking the dog in the afternoon.</a:t>
            </a:r>
          </a:p>
          <a:p>
            <a:pPr marL="457200" lvl="0" indent="-457200" defTabSz="685800">
              <a:buFont typeface="+mj-lt"/>
              <a:buAutoNum type="alphaUcPeriod"/>
              <a:defRPr/>
            </a:pPr>
            <a:endParaRPr lang="en-GB" sz="2400" b="1" dirty="0">
              <a:solidFill>
                <a:schemeClr val="tx1"/>
              </a:solidFill>
              <a:latin typeface="Century Gothic" panose="020B0502020202020204" pitchFamily="34" charset="0"/>
            </a:endParaRPr>
          </a:p>
          <a:p>
            <a:pPr marL="457200" lvl="0" indent="-457200" defTabSz="685800">
              <a:buFont typeface="+mj-lt"/>
              <a:buAutoNum type="alphaUcPeriod"/>
              <a:defRPr/>
            </a:pPr>
            <a:r>
              <a:rPr lang="en-GB" sz="2400" b="1" dirty="0">
                <a:solidFill>
                  <a:schemeClr val="tx1"/>
                </a:solidFill>
                <a:latin typeface="Century Gothic" panose="020B0502020202020204" pitchFamily="34" charset="0"/>
              </a:rPr>
              <a:t>Dan</a:t>
            </a:r>
            <a:r>
              <a:rPr lang="en-GB" sz="2400" b="1" u="sng" dirty="0">
                <a:solidFill>
                  <a:srgbClr val="FF0000"/>
                </a:solidFill>
                <a:latin typeface="Century Gothic" panose="020B0502020202020204" pitchFamily="34" charset="0"/>
              </a:rPr>
              <a:t>, who was 17,</a:t>
            </a:r>
            <a:r>
              <a:rPr lang="en-GB" sz="2400" b="1" dirty="0">
                <a:solidFill>
                  <a:srgbClr val="FF0000"/>
                </a:solidFill>
                <a:latin typeface="Century Gothic" panose="020B0502020202020204" pitchFamily="34" charset="0"/>
              </a:rPr>
              <a:t> </a:t>
            </a:r>
            <a:r>
              <a:rPr lang="en-GB" sz="2400" b="1" dirty="0">
                <a:solidFill>
                  <a:schemeClr val="tx1"/>
                </a:solidFill>
                <a:latin typeface="Century Gothic" panose="020B0502020202020204" pitchFamily="34" charset="0"/>
              </a:rPr>
              <a:t>wanted to run his first marathon by the end of the year.</a:t>
            </a:r>
          </a:p>
          <a:p>
            <a:pPr lvl="0" defTabSz="685800">
              <a:defRPr/>
            </a:pPr>
            <a:endParaRPr lang="en-GB" sz="2000" b="1" dirty="0">
              <a:solidFill>
                <a:schemeClr val="tx1"/>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
        <p:nvSpPr>
          <p:cNvPr id="2" name="Oval 1">
            <a:extLst>
              <a:ext uri="{FF2B5EF4-FFF2-40B4-BE49-F238E27FC236}">
                <a16:creationId xmlns:a16="http://schemas.microsoft.com/office/drawing/2014/main" id="{D190C7E3-2FD3-9148-AE68-1BAB6FC10A30}"/>
              </a:ext>
            </a:extLst>
          </p:cNvPr>
          <p:cNvSpPr/>
          <p:nvPr/>
        </p:nvSpPr>
        <p:spPr>
          <a:xfrm>
            <a:off x="6908546" y="2260646"/>
            <a:ext cx="252249" cy="252000"/>
          </a:xfrm>
          <a:prstGeom prst="ellipse">
            <a:avLst/>
          </a:prstGeom>
          <a:noFill/>
          <a:ln w="28575">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0671914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a:extLst>
              <a:ext uri="{FF2B5EF4-FFF2-40B4-BE49-F238E27FC236}">
                <a16:creationId xmlns:a16="http://schemas.microsoft.com/office/drawing/2014/main" id="{5252A847-DE45-4FA3-A1F8-EEBEB845FF8E}"/>
              </a:ext>
            </a:extLst>
          </p:cNvPr>
          <p:cNvSpPr/>
          <p:nvPr/>
        </p:nvSpPr>
        <p:spPr>
          <a:xfrm>
            <a:off x="275304" y="272387"/>
            <a:ext cx="8593393" cy="6057245"/>
          </a:xfrm>
          <a:prstGeom prst="rect">
            <a:avLst/>
          </a:prstGeom>
          <a:solidFill>
            <a:schemeClr val="bg1">
              <a:alpha val="82000"/>
            </a:schemeClr>
          </a:solidFill>
          <a:ln>
            <a:solidFill>
              <a:schemeClr val="bg1">
                <a:lumMod val="50000"/>
              </a:schemeClr>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GB" sz="1600" b="1" u="sng" dirty="0">
                <a:solidFill>
                  <a:schemeClr val="bg2">
                    <a:lumMod val="50000"/>
                  </a:schemeClr>
                </a:solidFill>
                <a:latin typeface="Century Gothic" panose="020B0502020202020204" pitchFamily="34" charset="0"/>
              </a:rPr>
              <a:t>Varied Fluency 2</a:t>
            </a:r>
          </a:p>
          <a:p>
            <a:pPr algn="ctr"/>
            <a:endParaRPr lang="en-GB" sz="2000" b="1" u="sng" dirty="0">
              <a:solidFill>
                <a:schemeClr val="bg2">
                  <a:lumMod val="50000"/>
                </a:schemeClr>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True or false? </a:t>
            </a:r>
          </a:p>
          <a:p>
            <a:pPr lvl="0" defTabSz="685800">
              <a:defRPr/>
            </a:pPr>
            <a:r>
              <a:rPr lang="en-GB" sz="2000" b="1" dirty="0">
                <a:solidFill>
                  <a:schemeClr val="tx1"/>
                </a:solidFill>
                <a:latin typeface="Century Gothic" panose="020B0502020202020204" pitchFamily="34" charset="0"/>
              </a:rPr>
              <a:t>The comma has been used to show parenthesis.</a:t>
            </a:r>
          </a:p>
          <a:p>
            <a:pPr lvl="0" defTabSz="685800">
              <a:defRPr/>
            </a:pPr>
            <a:endParaRPr lang="en-GB" sz="2000" b="1" dirty="0">
              <a:solidFill>
                <a:schemeClr val="tx1"/>
              </a:solidFill>
              <a:latin typeface="Century Gothic" panose="020B0502020202020204" pitchFamily="34" charset="0"/>
            </a:endParaRPr>
          </a:p>
          <a:p>
            <a:pPr lvl="0" defTabSz="685800">
              <a:defRPr/>
            </a:pPr>
            <a:endParaRPr lang="en-GB" sz="2000" b="1" dirty="0">
              <a:solidFill>
                <a:schemeClr val="tx1"/>
              </a:solidFill>
              <a:latin typeface="Century Gothic" panose="020B0502020202020204" pitchFamily="34" charset="0"/>
            </a:endParaRPr>
          </a:p>
          <a:p>
            <a:pPr lvl="0" defTabSz="685800">
              <a:defRPr/>
            </a:pPr>
            <a:r>
              <a:rPr lang="en-GB" sz="2000" b="1" dirty="0">
                <a:solidFill>
                  <a:schemeClr val="tx1"/>
                </a:solidFill>
                <a:latin typeface="Century Gothic" panose="020B0502020202020204" pitchFamily="34" charset="0"/>
              </a:rPr>
              <a:t>The house on the hill, which was very spooky, looked like it hadn’t been lived in for a long time.</a:t>
            </a:r>
          </a:p>
          <a:p>
            <a:pPr algn="ctr"/>
            <a:endParaRPr lang="en-GB" sz="2000" b="1" u="sng" dirty="0">
              <a:solidFill>
                <a:schemeClr val="bg2">
                  <a:lumMod val="50000"/>
                </a:schemeClr>
              </a:solidFill>
              <a:latin typeface="Century Gothic" panose="020B0502020202020204" pitchFamily="34" charset="0"/>
            </a:endParaRPr>
          </a:p>
        </p:txBody>
      </p:sp>
      <p:grpSp>
        <p:nvGrpSpPr>
          <p:cNvPr id="9" name="Group 8">
            <a:extLst>
              <a:ext uri="{FF2B5EF4-FFF2-40B4-BE49-F238E27FC236}">
                <a16:creationId xmlns:a16="http://schemas.microsoft.com/office/drawing/2014/main" id="{8D37A7FF-D549-4CB7-BAE7-C87713376D6C}"/>
              </a:ext>
            </a:extLst>
          </p:cNvPr>
          <p:cNvGrpSpPr/>
          <p:nvPr/>
        </p:nvGrpSpPr>
        <p:grpSpPr>
          <a:xfrm>
            <a:off x="59531" y="6454317"/>
            <a:ext cx="1238534" cy="403683"/>
            <a:chOff x="68077" y="6454317"/>
            <a:chExt cx="1238534" cy="403683"/>
          </a:xfrm>
        </p:grpSpPr>
        <p:sp>
          <p:nvSpPr>
            <p:cNvPr id="10" name="TextBox 8">
              <a:extLst>
                <a:ext uri="{FF2B5EF4-FFF2-40B4-BE49-F238E27FC236}">
                  <a16:creationId xmlns:a16="http://schemas.microsoft.com/office/drawing/2014/main" id="{B4586359-67CF-46BD-9F38-05802FEDEFC7}"/>
                </a:ext>
              </a:extLst>
            </p:cNvPr>
            <p:cNvSpPr txBox="1"/>
            <p:nvPr/>
          </p:nvSpPr>
          <p:spPr>
            <a:xfrm>
              <a:off x="68077" y="6688723"/>
              <a:ext cx="1238534" cy="169277"/>
            </a:xfrm>
            <a:prstGeom prst="rect">
              <a:avLst/>
            </a:prstGeom>
            <a:noFill/>
          </p:spPr>
          <p:txBody>
            <a:bodyPr wrap="square" rtlCol="0">
              <a:spAutoFit/>
            </a:bodyPr>
            <a:lstStyle>
              <a:defPPr>
                <a:defRPr lang="en-GB"/>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a:lstStyle>
            <a:p>
              <a:r>
                <a:rPr lang="en-GB" sz="500" dirty="0">
                  <a:latin typeface="Arial" panose="020B0604020202020204" pitchFamily="34" charset="0"/>
                  <a:cs typeface="Arial" panose="020B0604020202020204" pitchFamily="34" charset="0"/>
                </a:rPr>
                <a:t>© </a:t>
              </a:r>
              <a:r>
                <a:rPr lang="en-GB" sz="500" b="1" dirty="0">
                  <a:latin typeface="Century Gothic" panose="020B0502020202020204" pitchFamily="34" charset="0"/>
                  <a:cs typeface="Arial" panose="020B0604020202020204" pitchFamily="34" charset="0"/>
                </a:rPr>
                <a:t>Classroom Secrets Limited 2019</a:t>
              </a:r>
            </a:p>
          </p:txBody>
        </p:sp>
        <p:pic>
          <p:nvPicPr>
            <p:cNvPr id="11" name="Picture 10" descr="A close up of a sign&#10;&#10;Description generated with high confidence">
              <a:extLst>
                <a:ext uri="{FF2B5EF4-FFF2-40B4-BE49-F238E27FC236}">
                  <a16:creationId xmlns:a16="http://schemas.microsoft.com/office/drawing/2014/main" id="{3EB4F174-929D-4080-AE0C-47E0708014A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332" y="6454317"/>
              <a:ext cx="1174025" cy="278902"/>
            </a:xfrm>
            <a:prstGeom prst="rect">
              <a:avLst/>
            </a:prstGeom>
          </p:spPr>
        </p:pic>
      </p:grpSp>
    </p:spTree>
    <p:extLst>
      <p:ext uri="{BB962C8B-B14F-4D97-AF65-F5344CB8AC3E}">
        <p14:creationId xmlns:p14="http://schemas.microsoft.com/office/powerpoint/2010/main" val="21095016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28500E97074E9232E002F87A0DA8" ma:contentTypeVersion="13" ma:contentTypeDescription="Create a new document." ma:contentTypeScope="" ma:versionID="226396999748aedaccaef4cb0e3d9517">
  <xsd:schema xmlns:xsd="http://www.w3.org/2001/XMLSchema" xmlns:xs="http://www.w3.org/2001/XMLSchema" xmlns:p="http://schemas.microsoft.com/office/2006/metadata/properties" xmlns:ns2="86144f90-c7b6-48d0-aae5-f5e9e48cc3df" xmlns:ns3="5c7a0828-c5e4-45f8-a074-18a8fdc88ec6" targetNamespace="http://schemas.microsoft.com/office/2006/metadata/properties" ma:root="true" ma:fieldsID="c920329ea04f01889b6ffc9cde7973b4" ns2:_="" ns3:_="">
    <xsd:import namespace="86144f90-c7b6-48d0-aae5-f5e9e48cc3df"/>
    <xsd:import namespace="5c7a0828-c5e4-45f8-a074-18a8fdc88ec6"/>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Tags" minOccurs="0"/>
                <xsd:element ref="ns3:MediaServiceOCR" minOccurs="0"/>
                <xsd:element ref="ns3:MediaServiceEventHashCode" minOccurs="0"/>
                <xsd:element ref="ns3:MediaServiceGenerationTime" minOccurs="0"/>
                <xsd:element ref="ns3:MediaServiceDateTaken" minOccurs="0"/>
                <xsd:element ref="ns3:MediaServiceAutoKeyPoints" minOccurs="0"/>
                <xsd:element ref="ns3:MediaServiceKeyPoints" minOccurs="0"/>
                <xsd:element ref="ns3:MediaServiceLocation"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6144f90-c7b6-48d0-aae5-f5e9e48cc3df"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5c7a0828-c5e4-45f8-a074-18a8fdc88ec6" elementFormDefault="qualified">
    <xsd:import namespace="http://schemas.microsoft.com/office/2006/documentManagement/types"/>
    <xsd:import namespace="http://schemas.microsoft.com/office/infopath/2007/PartnerControls"/>
    <xsd:element name="MediaServiceMetadata" ma:index="10" nillable="true" ma:displayName="MediaServiceMetadata" ma:description="" ma:hidden="true" ma:internalName="MediaServiceMetadata" ma:readOnly="true">
      <xsd:simpleType>
        <xsd:restriction base="dms:Note"/>
      </xsd:simpleType>
    </xsd:element>
    <xsd:element name="MediaServiceFastMetadata" ma:index="11" nillable="true" ma:displayName="MediaServiceFastMetadata" ma:description="" ma:hidden="true" ma:internalName="MediaServiceFastMetadata" ma:readOnly="true">
      <xsd:simpleType>
        <xsd:restriction base="dms:Note"/>
      </xsd:simpleType>
    </xsd:element>
    <xsd:element name="MediaServiceAutoTags" ma:index="12" nillable="true" ma:displayName="MediaServiceAutoTags" ma:description="" ma:internalName="MediaServiceAutoTags" ma:readOnly="true">
      <xsd:simpleType>
        <xsd:restriction base="dms:Text"/>
      </xsd:simpleType>
    </xsd:element>
    <xsd:element name="MediaServiceOCR" ma:index="13" nillable="true" ma:displayName="MediaServiceOCR" ma:internalName="MediaServiceOCR" ma:readOnly="true">
      <xsd:simpleType>
        <xsd:restriction base="dms:Note">
          <xsd:maxLength value="255"/>
        </xsd:restriction>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2F4CAA4-800F-4387-B771-EA3DFCEF1116}"/>
</file>

<file path=customXml/itemProps2.xml><?xml version="1.0" encoding="utf-8"?>
<ds:datastoreItem xmlns:ds="http://schemas.openxmlformats.org/officeDocument/2006/customXml" ds:itemID="{0EF8F11D-A449-4684-B8E0-461263A2E192}">
  <ds:schemaRefs>
    <ds:schemaRef ds:uri="http://schemas.microsoft.com/sharepoint/v3"/>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86144f90-c7b6-48d0-aae5-f5e9e48cc3df"/>
    <ds:schemaRef ds:uri="http://purl.org/dc/elements/1.1/"/>
    <ds:schemaRef ds:uri="http://schemas.microsoft.com/office/2006/metadata/properties"/>
    <ds:schemaRef ds:uri="0f0ae0ff-29c4-4766-b250-c1a9bee8d430"/>
    <ds:schemaRef ds:uri="http://www.w3.org/XML/1998/namespace"/>
    <ds:schemaRef ds:uri="http://purl.org/dc/dcmitype/"/>
  </ds:schemaRefs>
</ds:datastoreItem>
</file>

<file path=customXml/itemProps3.xml><?xml version="1.0" encoding="utf-8"?>
<ds:datastoreItem xmlns:ds="http://schemas.openxmlformats.org/officeDocument/2006/customXml" ds:itemID="{8BE7001C-4FE1-4FF1-8D32-419BDEA7C0F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159</TotalTime>
  <Words>1475</Words>
  <Application>Microsoft Office PowerPoint</Application>
  <PresentationFormat>On-screen Show (4:3)</PresentationFormat>
  <Paragraphs>308</Paragraphs>
  <Slides>22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Arial</vt:lpstr>
      <vt:lpstr>Calibri</vt:lpstr>
      <vt:lpstr>Calibri Light</vt:lpstr>
      <vt:lpstr>Century Gothic</vt:lpstr>
      <vt:lpstr>SassoonCRInfantMedium</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Ashleigh Sobol</dc:creator>
  <cp:lastModifiedBy>Kyle Berkeley</cp:lastModifiedBy>
  <cp:revision>3</cp:revision>
  <dcterms:created xsi:type="dcterms:W3CDTF">2018-03-17T10:08:43Z</dcterms:created>
  <dcterms:modified xsi:type="dcterms:W3CDTF">2019-03-14T09:37:33Z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0x0101002E2B28500E97074E9232E002F87A0DA8</vt:lpwstr>
  </property>
  <property fmtid="{D5CDD505-2E9C-101B-9397-08002B2CF9AE}" pid="3" name="TaxKeyword">
    <vt:lpwstr/>
  </property>
  <property fmtid="{D5CDD505-2E9C-101B-9397-08002B2CF9AE}" pid="4" name="AuthorIds_UIVersion_1024">
    <vt:lpwstr>176</vt:lpwstr>
  </property>
  <property fmtid="{D5CDD505-2E9C-101B-9397-08002B2CF9AE}" pid="5" name="AuthorIds_UIVersion_1536">
    <vt:lpwstr>43</vt:lpwstr>
  </property>
  <property fmtid="{D5CDD505-2E9C-101B-9397-08002B2CF9AE}" pid="6" name="AuthorIds_UIVersion_512">
    <vt:lpwstr>135</vt:lpwstr>
  </property>
</Properties>
</file>