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4" r:id="rId5"/>
    <p:sldId id="305" r:id="rId6"/>
    <p:sldId id="306" r:id="rId7"/>
    <p:sldId id="309" r:id="rId8"/>
    <p:sldId id="317" r:id="rId9"/>
    <p:sldId id="307" r:id="rId10"/>
    <p:sldId id="312" r:id="rId11"/>
    <p:sldId id="316" r:id="rId12"/>
    <p:sldId id="313" r:id="rId13"/>
    <p:sldId id="314" r:id="rId14"/>
    <p:sldId id="318" r:id="rId15"/>
    <p:sldId id="319" r:id="rId16"/>
    <p:sldId id="311" r:id="rId17"/>
    <p:sldId id="342" r:id="rId18"/>
    <p:sldId id="308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19C"/>
    <a:srgbClr val="F76756"/>
    <a:srgbClr val="FFF8E6"/>
    <a:srgbClr val="B7E1B5"/>
    <a:srgbClr val="7FD8E6"/>
    <a:srgbClr val="00B2CE"/>
    <a:srgbClr val="FFBB00"/>
    <a:srgbClr val="C557A8"/>
    <a:srgbClr val="92D050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11A0D-7435-43C8-AC34-A92131984573}" v="13" dt="2022-07-19T08:38:11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5" autoAdjust="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1298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B30C35-7F09-4843-BC15-393102C7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62EDB-58F3-4F06-9D23-AEEBBFFEF600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Prefixes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7B0AC-DE26-461B-8B0A-63FCBB08549D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Adding ‘de’, ‘dis’ and ‘mis’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393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E8204C-1E06-46B3-9DBE-ABC4A6A7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4EDCD2-E35D-A94A-FC0A-B95C8764F576}"/>
              </a:ext>
            </a:extLst>
          </p:cNvPr>
          <p:cNvCxnSpPr>
            <a:cxnSpLocks/>
          </p:cNvCxnSpPr>
          <p:nvPr/>
        </p:nvCxnSpPr>
        <p:spPr>
          <a:xfrm>
            <a:off x="2203724" y="2139213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68A967-9814-83EF-FFFF-46BB632061EB}"/>
              </a:ext>
            </a:extLst>
          </p:cNvPr>
          <p:cNvCxnSpPr>
            <a:cxnSpLocks/>
          </p:cNvCxnSpPr>
          <p:nvPr/>
        </p:nvCxnSpPr>
        <p:spPr>
          <a:xfrm>
            <a:off x="2203724" y="3743223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FB7BE3A-1397-47EA-B621-16FC5BC5F8A9}"/>
              </a:ext>
            </a:extLst>
          </p:cNvPr>
          <p:cNvSpPr txBox="1"/>
          <p:nvPr/>
        </p:nvSpPr>
        <p:spPr>
          <a:xfrm>
            <a:off x="261938" y="289357"/>
            <a:ext cx="11712575" cy="55646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mis-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means ‘wrongly’ and changes the meaning of the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root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follow the rules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break or not follow the rules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addition of the prefix ‘mis’, the meaning of the word ‘honest’ has changed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a positive behaviour into a negative behaviour.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4071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39F5B-BB8D-48FE-A6C5-7E2D319D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0ED0C-749A-12FF-CADB-C38B2570E7E1}"/>
              </a:ext>
            </a:extLst>
          </p:cNvPr>
          <p:cNvSpPr/>
          <p:nvPr/>
        </p:nvSpPr>
        <p:spPr>
          <a:xfrm>
            <a:off x="802616" y="738508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appear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1A2930-9EF0-E5EC-9FAA-16E481FD1279}"/>
              </a:ext>
            </a:extLst>
          </p:cNvPr>
          <p:cNvSpPr/>
          <p:nvPr/>
        </p:nvSpPr>
        <p:spPr>
          <a:xfrm>
            <a:off x="802616" y="1430299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E731A1-AF39-3D6D-66A8-DFD47C0F6C48}"/>
              </a:ext>
            </a:extLst>
          </p:cNvPr>
          <p:cNvSpPr/>
          <p:nvPr/>
        </p:nvSpPr>
        <p:spPr>
          <a:xfrm>
            <a:off x="3418326" y="723815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obey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FAA597-DA36-3570-EEF7-4D14C2756D20}"/>
              </a:ext>
            </a:extLst>
          </p:cNvPr>
          <p:cNvSpPr/>
          <p:nvPr/>
        </p:nvSpPr>
        <p:spPr>
          <a:xfrm>
            <a:off x="3418326" y="1415606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2F64C1-0E6D-AA60-7674-75DA5EB537AB}"/>
              </a:ext>
            </a:extLst>
          </p:cNvPr>
          <p:cNvSpPr/>
          <p:nvPr/>
        </p:nvSpPr>
        <p:spPr>
          <a:xfrm>
            <a:off x="6034036" y="738508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activate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9177B3-3465-6133-538A-F2F470AFB069}"/>
              </a:ext>
            </a:extLst>
          </p:cNvPr>
          <p:cNvSpPr/>
          <p:nvPr/>
        </p:nvSpPr>
        <p:spPr>
          <a:xfrm>
            <a:off x="6034036" y="1430299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understand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01C09E-3307-8433-9E50-EA0383196358}"/>
              </a:ext>
            </a:extLst>
          </p:cNvPr>
          <p:cNvSpPr/>
          <p:nvPr/>
        </p:nvSpPr>
        <p:spPr>
          <a:xfrm>
            <a:off x="8649746" y="738508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communicate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3D0DBD-EA28-4570-0D4A-C6497C19D35B}"/>
              </a:ext>
            </a:extLst>
          </p:cNvPr>
          <p:cNvSpPr/>
          <p:nvPr/>
        </p:nvSpPr>
        <p:spPr>
          <a:xfrm>
            <a:off x="8649746" y="1430299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honour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E45EDA5-15EC-8F49-4739-D6237FF9E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98693"/>
              </p:ext>
            </p:extLst>
          </p:nvPr>
        </p:nvGraphicFramePr>
        <p:xfrm>
          <a:off x="527191" y="2277506"/>
          <a:ext cx="10939314" cy="312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6438">
                  <a:extLst>
                    <a:ext uri="{9D8B030D-6E8A-4147-A177-3AD203B41FA5}">
                      <a16:colId xmlns:a16="http://schemas.microsoft.com/office/drawing/2014/main" val="3627793463"/>
                    </a:ext>
                  </a:extLst>
                </a:gridCol>
                <a:gridCol w="3646438">
                  <a:extLst>
                    <a:ext uri="{9D8B030D-6E8A-4147-A177-3AD203B41FA5}">
                      <a16:colId xmlns:a16="http://schemas.microsoft.com/office/drawing/2014/main" val="1190264148"/>
                    </a:ext>
                  </a:extLst>
                </a:gridCol>
                <a:gridCol w="3646438">
                  <a:extLst>
                    <a:ext uri="{9D8B030D-6E8A-4147-A177-3AD203B41FA5}">
                      <a16:colId xmlns:a16="http://schemas.microsoft.com/office/drawing/2014/main" val="2893045121"/>
                    </a:ext>
                  </a:extLst>
                </a:gridCol>
              </a:tblGrid>
              <a:tr h="60462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‘de-’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‘dis-’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‘mis-’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8110"/>
                  </a:ext>
                </a:extLst>
              </a:tr>
              <a:tr h="25161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57426"/>
                  </a:ext>
                </a:extLst>
              </a:tr>
            </a:tbl>
          </a:graphicData>
        </a:graphic>
      </p:graphicFrame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1FDFB1D-D32C-40FE-91B1-50897430F433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Sort the root words into the correct column below.</a:t>
            </a:r>
          </a:p>
          <a:p>
            <a:endParaRPr lang="en-GB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985793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BFE07-E820-491E-8D43-4A27FBA7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A57166-8B11-148B-2942-F7FDA0F72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37281"/>
              </p:ext>
            </p:extLst>
          </p:nvPr>
        </p:nvGraphicFramePr>
        <p:xfrm>
          <a:off x="527191" y="2277506"/>
          <a:ext cx="10939314" cy="312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6438">
                  <a:extLst>
                    <a:ext uri="{9D8B030D-6E8A-4147-A177-3AD203B41FA5}">
                      <a16:colId xmlns:a16="http://schemas.microsoft.com/office/drawing/2014/main" val="3627793463"/>
                    </a:ext>
                  </a:extLst>
                </a:gridCol>
                <a:gridCol w="3646438">
                  <a:extLst>
                    <a:ext uri="{9D8B030D-6E8A-4147-A177-3AD203B41FA5}">
                      <a16:colId xmlns:a16="http://schemas.microsoft.com/office/drawing/2014/main" val="1190264148"/>
                    </a:ext>
                  </a:extLst>
                </a:gridCol>
                <a:gridCol w="3646438">
                  <a:extLst>
                    <a:ext uri="{9D8B030D-6E8A-4147-A177-3AD203B41FA5}">
                      <a16:colId xmlns:a16="http://schemas.microsoft.com/office/drawing/2014/main" val="2893045121"/>
                    </a:ext>
                  </a:extLst>
                </a:gridCol>
              </a:tblGrid>
              <a:tr h="60462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‘de-’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‘dis-’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‘mis-’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8110"/>
                  </a:ext>
                </a:extLst>
              </a:tr>
              <a:tr h="25161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5742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0ED0C-749A-12FF-CADB-C38B2570E7E1}"/>
              </a:ext>
            </a:extLst>
          </p:cNvPr>
          <p:cNvSpPr/>
          <p:nvPr/>
        </p:nvSpPr>
        <p:spPr>
          <a:xfrm>
            <a:off x="4814836" y="2983989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appear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1A2930-9EF0-E5EC-9FAA-16E481FD1279}"/>
              </a:ext>
            </a:extLst>
          </p:cNvPr>
          <p:cNvSpPr/>
          <p:nvPr/>
        </p:nvSpPr>
        <p:spPr>
          <a:xfrm>
            <a:off x="1166173" y="2997002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value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E731A1-AF39-3D6D-66A8-DFD47C0F6C48}"/>
              </a:ext>
            </a:extLst>
          </p:cNvPr>
          <p:cNvSpPr/>
          <p:nvPr/>
        </p:nvSpPr>
        <p:spPr>
          <a:xfrm>
            <a:off x="4814836" y="3871918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obey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FAA597-DA36-3570-EEF7-4D14C2756D20}"/>
              </a:ext>
            </a:extLst>
          </p:cNvPr>
          <p:cNvSpPr/>
          <p:nvPr/>
        </p:nvSpPr>
        <p:spPr>
          <a:xfrm>
            <a:off x="1166173" y="4762381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code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2F64C1-0E6D-AA60-7674-75DA5EB537AB}"/>
              </a:ext>
            </a:extLst>
          </p:cNvPr>
          <p:cNvSpPr/>
          <p:nvPr/>
        </p:nvSpPr>
        <p:spPr>
          <a:xfrm>
            <a:off x="1166173" y="3879692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activate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9177B3-3465-6133-538A-F2F470AFB069}"/>
              </a:ext>
            </a:extLst>
          </p:cNvPr>
          <p:cNvSpPr/>
          <p:nvPr/>
        </p:nvSpPr>
        <p:spPr>
          <a:xfrm>
            <a:off x="8532342" y="2997002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understand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01C09E-3307-8433-9E50-EA0383196358}"/>
              </a:ext>
            </a:extLst>
          </p:cNvPr>
          <p:cNvSpPr/>
          <p:nvPr/>
        </p:nvSpPr>
        <p:spPr>
          <a:xfrm>
            <a:off x="8532342" y="3879692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communicate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3D0DBD-EA28-4570-0D4A-C6497C19D35B}"/>
              </a:ext>
            </a:extLst>
          </p:cNvPr>
          <p:cNvSpPr/>
          <p:nvPr/>
        </p:nvSpPr>
        <p:spPr>
          <a:xfrm>
            <a:off x="4777648" y="4759846"/>
            <a:ext cx="2438400" cy="536376"/>
          </a:xfrm>
          <a:prstGeom prst="roundRect">
            <a:avLst/>
          </a:prstGeom>
          <a:noFill/>
          <a:ln w="28575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6756"/>
                </a:solidFill>
              </a:rPr>
              <a:t>honour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3243775-FC75-456E-832F-C7C9BB14482E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Sort the root words into the correct column below.</a:t>
            </a:r>
          </a:p>
          <a:p>
            <a:endParaRPr lang="en-GB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623793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D39165-5FEC-41BC-A3EC-0F3B0E76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4A8DB2-B4ED-0CAC-01F6-BA8695E8FFE9}"/>
              </a:ext>
            </a:extLst>
          </p:cNvPr>
          <p:cNvSpPr/>
          <p:nvPr/>
        </p:nvSpPr>
        <p:spPr>
          <a:xfrm>
            <a:off x="1144140" y="1421557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de-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7F8E35-BD93-096A-2C67-D01E421A23AA}"/>
              </a:ext>
            </a:extLst>
          </p:cNvPr>
          <p:cNvSpPr/>
          <p:nvPr/>
        </p:nvSpPr>
        <p:spPr>
          <a:xfrm>
            <a:off x="1144140" y="3149276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dis-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8C0D2D-2BC4-BC11-1E92-2B12D7E75050}"/>
              </a:ext>
            </a:extLst>
          </p:cNvPr>
          <p:cNvSpPr/>
          <p:nvPr/>
        </p:nvSpPr>
        <p:spPr>
          <a:xfrm>
            <a:off x="1144140" y="4891821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mis-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9EAE0-73BE-3C8B-1CF1-09D34DC3BBE2}"/>
              </a:ext>
            </a:extLst>
          </p:cNvPr>
          <p:cNvSpPr/>
          <p:nvPr/>
        </p:nvSpPr>
        <p:spPr>
          <a:xfrm>
            <a:off x="6959208" y="991896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respect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2B7C7F-4AB7-61AA-8494-8DED180E863C}"/>
              </a:ext>
            </a:extLst>
          </p:cNvPr>
          <p:cNvSpPr/>
          <p:nvPr/>
        </p:nvSpPr>
        <p:spPr>
          <a:xfrm>
            <a:off x="6959208" y="185946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fire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026586-3D48-60C5-AD68-27367BC06F47}"/>
              </a:ext>
            </a:extLst>
          </p:cNvPr>
          <p:cNvSpPr/>
          <p:nvPr/>
        </p:nvSpPr>
        <p:spPr>
          <a:xfrm>
            <a:off x="6959208" y="2727028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grease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B5FE4F-1351-819C-3B2C-F7380D6EAAC1}"/>
              </a:ext>
            </a:extLst>
          </p:cNvPr>
          <p:cNvSpPr/>
          <p:nvPr/>
        </p:nvSpPr>
        <p:spPr>
          <a:xfrm>
            <a:off x="6959208" y="3594594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DF184A-22ED-A72E-5960-4DC405C986B0}"/>
              </a:ext>
            </a:extLst>
          </p:cNvPr>
          <p:cNvSpPr/>
          <p:nvPr/>
        </p:nvSpPr>
        <p:spPr>
          <a:xfrm>
            <a:off x="6959208" y="446216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appoint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6C798-4594-67EF-64F1-17B2F84F550F}"/>
              </a:ext>
            </a:extLst>
          </p:cNvPr>
          <p:cNvSpPr/>
          <p:nvPr/>
        </p:nvSpPr>
        <p:spPr>
          <a:xfrm>
            <a:off x="6959208" y="5329728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D967B-D748-41FB-92D3-EC41487CA29F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correct prefix to the root words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6554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4F4F9F-93A5-41F3-A8EB-1B88BC46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57E4BB-C5A8-476F-B1D5-AB38C34ED9D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582540" y="1696405"/>
            <a:ext cx="3376668" cy="1298811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7990C9-E637-419A-9F3D-88D6C245706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582540" y="1260084"/>
            <a:ext cx="3376668" cy="2164794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7BD9BC-1B46-460B-9DEB-EF4F33FC6EB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544459" y="1699226"/>
            <a:ext cx="3414749" cy="2163556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4AA28D-4601-4B5A-8264-C27F0FB5C142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582540" y="3433123"/>
            <a:ext cx="3376668" cy="1297225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2A3FC3-EDD0-4158-B4F2-153BAA26838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544459" y="2127650"/>
            <a:ext cx="3414749" cy="3032362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CE505D-4538-4061-A2E4-150DF5524F3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563500" y="5160012"/>
            <a:ext cx="3395708" cy="437904"/>
          </a:xfrm>
          <a:prstGeom prst="line">
            <a:avLst/>
          </a:prstGeom>
          <a:solidFill>
            <a:srgbClr val="B7E1B5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4A8DB2-B4ED-0CAC-01F6-BA8695E8FFE9}"/>
              </a:ext>
            </a:extLst>
          </p:cNvPr>
          <p:cNvSpPr/>
          <p:nvPr/>
        </p:nvSpPr>
        <p:spPr>
          <a:xfrm>
            <a:off x="1144140" y="1421557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de-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7F8E35-BD93-096A-2C67-D01E421A23AA}"/>
              </a:ext>
            </a:extLst>
          </p:cNvPr>
          <p:cNvSpPr/>
          <p:nvPr/>
        </p:nvSpPr>
        <p:spPr>
          <a:xfrm>
            <a:off x="1144140" y="3149276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dis-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8C0D2D-2BC4-BC11-1E92-2B12D7E75050}"/>
              </a:ext>
            </a:extLst>
          </p:cNvPr>
          <p:cNvSpPr/>
          <p:nvPr/>
        </p:nvSpPr>
        <p:spPr>
          <a:xfrm>
            <a:off x="1144140" y="4891821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mis-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9EAE0-73BE-3C8B-1CF1-09D34DC3BBE2}"/>
              </a:ext>
            </a:extLst>
          </p:cNvPr>
          <p:cNvSpPr/>
          <p:nvPr/>
        </p:nvSpPr>
        <p:spPr>
          <a:xfrm>
            <a:off x="6959208" y="991896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respect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2B7C7F-4AB7-61AA-8494-8DED180E863C}"/>
              </a:ext>
            </a:extLst>
          </p:cNvPr>
          <p:cNvSpPr/>
          <p:nvPr/>
        </p:nvSpPr>
        <p:spPr>
          <a:xfrm>
            <a:off x="6959208" y="185946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fire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026586-3D48-60C5-AD68-27367BC06F47}"/>
              </a:ext>
            </a:extLst>
          </p:cNvPr>
          <p:cNvSpPr/>
          <p:nvPr/>
        </p:nvSpPr>
        <p:spPr>
          <a:xfrm>
            <a:off x="6959208" y="2727028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grease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B5FE4F-1351-819C-3B2C-F7380D6EAAC1}"/>
              </a:ext>
            </a:extLst>
          </p:cNvPr>
          <p:cNvSpPr/>
          <p:nvPr/>
        </p:nvSpPr>
        <p:spPr>
          <a:xfrm>
            <a:off x="6959208" y="3594594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DF184A-22ED-A72E-5960-4DC405C986B0}"/>
              </a:ext>
            </a:extLst>
          </p:cNvPr>
          <p:cNvSpPr/>
          <p:nvPr/>
        </p:nvSpPr>
        <p:spPr>
          <a:xfrm>
            <a:off x="6959208" y="446216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appoint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6C798-4594-67EF-64F1-17B2F84F550F}"/>
              </a:ext>
            </a:extLst>
          </p:cNvPr>
          <p:cNvSpPr/>
          <p:nvPr/>
        </p:nvSpPr>
        <p:spPr>
          <a:xfrm>
            <a:off x="6959208" y="5329728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9F736-46A7-49B1-BBF5-473841CA47D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the correct prefix to the root words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873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7893-E48D-40E1-BFC9-514F98C2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8611F-814C-4266-A89D-C599F80AB496}"/>
              </a:ext>
            </a:extLst>
          </p:cNvPr>
          <p:cNvSpPr txBox="1"/>
          <p:nvPr/>
        </p:nvSpPr>
        <p:spPr>
          <a:xfrm>
            <a:off x="1614467" y="2686017"/>
            <a:ext cx="8963066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use ‘de-’, ‘dis-’ and ‘mis-’ as prefixes, let’s apply our learning to some further application and reasoning questions.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8269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E5D95-C7B9-411A-954C-DB807E75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9138115-33FC-43C8-8C81-CB093C679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2351"/>
              </p:ext>
            </p:extLst>
          </p:nvPr>
        </p:nvGraphicFramePr>
        <p:xfrm>
          <a:off x="4190196" y="907984"/>
          <a:ext cx="6597183" cy="357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183">
                  <a:extLst>
                    <a:ext uri="{9D8B030D-6E8A-4147-A177-3AD203B41FA5}">
                      <a16:colId xmlns:a16="http://schemas.microsoft.com/office/drawing/2014/main" val="3438381784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1952827187"/>
                    </a:ext>
                  </a:extLst>
                </a:gridCol>
              </a:tblGrid>
              <a:tr h="59598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In school today, we were able to watch a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007605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magician who made my teacher’s pencil 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833399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</a:rPr>
                        <a:t>misappear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. Some of my friends were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21119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deintrested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because they said it wasn’t real,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44970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but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I loved it!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11648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706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B18576-4A22-5C1D-AFA8-4CF94E05A77C}"/>
              </a:ext>
            </a:extLst>
          </p:cNvPr>
          <p:cNvSpPr txBox="1"/>
          <p:nvPr/>
        </p:nvSpPr>
        <p:spPr>
          <a:xfrm>
            <a:off x="1244563" y="3777601"/>
            <a:ext cx="114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George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7D468-D1E9-45F9-91FA-7B40379672EE}"/>
              </a:ext>
            </a:extLst>
          </p:cNvPr>
          <p:cNvSpPr txBox="1"/>
          <p:nvPr/>
        </p:nvSpPr>
        <p:spPr>
          <a:xfrm>
            <a:off x="261938" y="289357"/>
            <a:ext cx="11712575" cy="51316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George has written the passage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and explain his mistake(s).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0420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6227C-2CAB-4FF0-91D3-05320236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18576-4A22-5C1D-AFA8-4CF94E05A77C}"/>
              </a:ext>
            </a:extLst>
          </p:cNvPr>
          <p:cNvSpPr txBox="1"/>
          <p:nvPr/>
        </p:nvSpPr>
        <p:spPr>
          <a:xfrm>
            <a:off x="1244563" y="3777601"/>
            <a:ext cx="114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George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EC2CE56-C97C-4096-88D4-F6B53403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08521"/>
              </p:ext>
            </p:extLst>
          </p:nvPr>
        </p:nvGraphicFramePr>
        <p:xfrm>
          <a:off x="4190196" y="907984"/>
          <a:ext cx="6597183" cy="357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183">
                  <a:extLst>
                    <a:ext uri="{9D8B030D-6E8A-4147-A177-3AD203B41FA5}">
                      <a16:colId xmlns:a16="http://schemas.microsoft.com/office/drawing/2014/main" val="3438381784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1952827187"/>
                    </a:ext>
                  </a:extLst>
                </a:gridCol>
              </a:tblGrid>
              <a:tr h="59598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In school today, we were able to watch a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007605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magician who made my teacher’s pencil 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833399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</a:rPr>
                        <a:t>misappear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. Some of my friends were 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21119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deintrested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because they said it wasn’t real,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44970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but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I loved it!</a:t>
                      </a: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11648"/>
                  </a:ext>
                </a:extLst>
              </a:tr>
              <a:tr h="59598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706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8E47F2-507E-4BE0-BB67-93EA582C8C2B}"/>
              </a:ext>
            </a:extLst>
          </p:cNvPr>
          <p:cNvSpPr txBox="1"/>
          <p:nvPr/>
        </p:nvSpPr>
        <p:spPr>
          <a:xfrm>
            <a:off x="261938" y="289357"/>
            <a:ext cx="11712575" cy="60908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George has written the passage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and explain his mistake(s).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George has made two mistakes. He has used the prefix mis- when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needed to use dis- to make the new word disappear and has used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de- instead of dis- to make the new word disinterested.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615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5536B-5660-4EB3-BEA5-0E1D3ECA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769AB9-A8C9-7F90-00C8-9ECCE106D3A2}"/>
              </a:ext>
            </a:extLst>
          </p:cNvPr>
          <p:cNvSpPr/>
          <p:nvPr/>
        </p:nvSpPr>
        <p:spPr>
          <a:xfrm>
            <a:off x="857702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misunderstood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2A629C-AD09-C0D2-8D49-C0D99FB35A1D}"/>
              </a:ext>
            </a:extLst>
          </p:cNvPr>
          <p:cNvSpPr/>
          <p:nvPr/>
        </p:nvSpPr>
        <p:spPr>
          <a:xfrm>
            <a:off x="857702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mistake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2F847D-1A4F-55EE-B62A-2CB2F54F41BC}"/>
              </a:ext>
            </a:extLst>
          </p:cNvPr>
          <p:cNvSpPr/>
          <p:nvPr/>
        </p:nvSpPr>
        <p:spPr>
          <a:xfrm>
            <a:off x="4634651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disallow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BD4A46-BFFD-22F9-1B41-686E2E7F84EE}"/>
              </a:ext>
            </a:extLst>
          </p:cNvPr>
          <p:cNvSpPr/>
          <p:nvPr/>
        </p:nvSpPr>
        <p:spPr>
          <a:xfrm>
            <a:off x="4634651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disagree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F6ED17-B367-AC52-D204-880702CE13F3}"/>
              </a:ext>
            </a:extLst>
          </p:cNvPr>
          <p:cNvSpPr/>
          <p:nvPr/>
        </p:nvSpPr>
        <p:spPr>
          <a:xfrm>
            <a:off x="8631937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decrease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7DAD77-BC99-FE16-1DC5-73FDD2F5F07E}"/>
              </a:ext>
            </a:extLst>
          </p:cNvPr>
          <p:cNvSpPr/>
          <p:nvPr/>
        </p:nvSpPr>
        <p:spPr>
          <a:xfrm>
            <a:off x="8631937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demist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077C8-E43F-4B61-9216-73275C48D4DF}"/>
              </a:ext>
            </a:extLst>
          </p:cNvPr>
          <p:cNvSpPr txBox="1"/>
          <p:nvPr/>
        </p:nvSpPr>
        <p:spPr>
          <a:xfrm>
            <a:off x="261938" y="289357"/>
            <a:ext cx="11712575" cy="42934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sentence for each of the given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3617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E5AA6-0D68-4B33-ADBA-C84738FB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5924FB-C126-A915-9B77-3E64EFC45FB6}"/>
              </a:ext>
            </a:extLst>
          </p:cNvPr>
          <p:cNvSpPr/>
          <p:nvPr/>
        </p:nvSpPr>
        <p:spPr>
          <a:xfrm>
            <a:off x="857702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misunderstood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0AFA8A-D846-4EAA-D8A3-088366043DD7}"/>
              </a:ext>
            </a:extLst>
          </p:cNvPr>
          <p:cNvSpPr/>
          <p:nvPr/>
        </p:nvSpPr>
        <p:spPr>
          <a:xfrm>
            <a:off x="857702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mistake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A3D086-8210-BAD4-C0EE-3D26C701BFC1}"/>
              </a:ext>
            </a:extLst>
          </p:cNvPr>
          <p:cNvSpPr/>
          <p:nvPr/>
        </p:nvSpPr>
        <p:spPr>
          <a:xfrm>
            <a:off x="4634651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disallow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EF3939-FDFF-80DF-A2D0-C4659C1EF616}"/>
              </a:ext>
            </a:extLst>
          </p:cNvPr>
          <p:cNvSpPr/>
          <p:nvPr/>
        </p:nvSpPr>
        <p:spPr>
          <a:xfrm>
            <a:off x="4634651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disagree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4579F9-1E8B-85FD-7177-1EA58E516F2F}"/>
              </a:ext>
            </a:extLst>
          </p:cNvPr>
          <p:cNvSpPr/>
          <p:nvPr/>
        </p:nvSpPr>
        <p:spPr>
          <a:xfrm>
            <a:off x="8631937" y="903712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decrease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B3F294-0E64-10BE-F19D-2ED235457022}"/>
              </a:ext>
            </a:extLst>
          </p:cNvPr>
          <p:cNvSpPr/>
          <p:nvPr/>
        </p:nvSpPr>
        <p:spPr>
          <a:xfrm>
            <a:off x="8631937" y="1796610"/>
            <a:ext cx="2438400" cy="536376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demist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D04FD-2F0E-459A-8ABF-083266BDA20A}"/>
              </a:ext>
            </a:extLst>
          </p:cNvPr>
          <p:cNvSpPr txBox="1"/>
          <p:nvPr/>
        </p:nvSpPr>
        <p:spPr>
          <a:xfrm>
            <a:off x="261938" y="289357"/>
            <a:ext cx="11712575" cy="69465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sentence for each of the given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favourite teacher, Miss Jones, helped me to work through a maths problem that I had misunderstood.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made a mistake on my homework so I neatly crossed it out.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referee can disallow a goal if he thinks it is offside.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disagree that mobile phones should be banned in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must decrease my speed so that I can drive round this corner safely.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was cold last night so I am going to have to demist the windows.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736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C383A-0B35-447C-9ED0-69D564C8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1A606-3D23-4C10-BBD9-2BE5EF659C86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A9306-F46A-41DF-A3F1-2931355AB7C1}"/>
              </a:ext>
            </a:extLst>
          </p:cNvPr>
          <p:cNvSpPr txBox="1"/>
          <p:nvPr/>
        </p:nvSpPr>
        <p:spPr>
          <a:xfrm>
            <a:off x="854528" y="2125450"/>
            <a:ext cx="10482943" cy="17338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root word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the base form of a word, when it has not been changed in any way. For example: play is the root word of playing.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prefix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letter or a group of letters which are added to the front of a word to change its meaning. For example: 're-' added to 'do' makes 'redo'.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2146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32C35-008F-45F4-93A3-72A067F4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317B9-1635-4482-B93B-DE6B606F802C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60169172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2D972B-755D-4BD1-BE86-8130DB1A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D23EA3-9218-004E-72B5-EE037CC43EA3}"/>
              </a:ext>
            </a:extLst>
          </p:cNvPr>
          <p:cNvSpPr/>
          <p:nvPr/>
        </p:nvSpPr>
        <p:spPr>
          <a:xfrm>
            <a:off x="972220" y="15082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3AEC09-0AC1-9271-44DD-E083CE41BE7A}"/>
              </a:ext>
            </a:extLst>
          </p:cNvPr>
          <p:cNvSpPr/>
          <p:nvPr/>
        </p:nvSpPr>
        <p:spPr>
          <a:xfrm>
            <a:off x="7338875" y="15082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qualify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1F8E3E-7E5F-A22C-4EE6-36215D957D37}"/>
              </a:ext>
            </a:extLst>
          </p:cNvPr>
          <p:cNvSpPr/>
          <p:nvPr/>
        </p:nvSpPr>
        <p:spPr>
          <a:xfrm>
            <a:off x="972220" y="296912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94908-0100-41C5-3E9D-2E9B9C20184D}"/>
              </a:ext>
            </a:extLst>
          </p:cNvPr>
          <p:cNvSpPr/>
          <p:nvPr/>
        </p:nvSpPr>
        <p:spPr>
          <a:xfrm>
            <a:off x="7338875" y="296912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hear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7DD13-559B-3AE2-AE25-F43F4DA55EA5}"/>
              </a:ext>
            </a:extLst>
          </p:cNvPr>
          <p:cNvSpPr/>
          <p:nvPr/>
        </p:nvSpPr>
        <p:spPr>
          <a:xfrm>
            <a:off x="972220" y="442999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8061DE-40FC-09BE-86DF-E87FDAAB1AD5}"/>
              </a:ext>
            </a:extLst>
          </p:cNvPr>
          <p:cNvSpPr/>
          <p:nvPr/>
        </p:nvSpPr>
        <p:spPr>
          <a:xfrm>
            <a:off x="7338875" y="442999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D78C0-42CA-4804-BB3A-B18DA478BD0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2A0F4-13A3-431A-8712-751768A39409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prefix to a root word to create a new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8388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3DC99E-70B4-41EE-9E5D-8EDBBB6E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6A732-D978-0872-81C6-E01D49BAEBE8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4111897" y="1860194"/>
            <a:ext cx="3226978" cy="29217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D23EA3-9218-004E-72B5-EE037CC43EA3}"/>
              </a:ext>
            </a:extLst>
          </p:cNvPr>
          <p:cNvSpPr/>
          <p:nvPr/>
        </p:nvSpPr>
        <p:spPr>
          <a:xfrm>
            <a:off x="972220" y="15082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8061DE-40FC-09BE-86DF-E87FDAAB1AD5}"/>
              </a:ext>
            </a:extLst>
          </p:cNvPr>
          <p:cNvSpPr/>
          <p:nvPr/>
        </p:nvSpPr>
        <p:spPr>
          <a:xfrm>
            <a:off x="7338875" y="442999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05A96-08F8-B0B3-9F0B-488BED020E41}"/>
              </a:ext>
            </a:extLst>
          </p:cNvPr>
          <p:cNvCxnSpPr>
            <a:stCxn id="6" idx="3"/>
            <a:endCxn id="5" idx="1"/>
          </p:cNvCxnSpPr>
          <p:nvPr/>
        </p:nvCxnSpPr>
        <p:spPr>
          <a:xfrm flipV="1">
            <a:off x="4111897" y="1860194"/>
            <a:ext cx="3226978" cy="1460867"/>
          </a:xfrm>
          <a:prstGeom prst="line">
            <a:avLst/>
          </a:prstGeom>
          <a:ln w="19050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3AEC09-0AC1-9271-44DD-E083CE41BE7A}"/>
              </a:ext>
            </a:extLst>
          </p:cNvPr>
          <p:cNvSpPr/>
          <p:nvPr/>
        </p:nvSpPr>
        <p:spPr>
          <a:xfrm>
            <a:off x="7338875" y="15082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qualify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1F8E3E-7E5F-A22C-4EE6-36215D957D37}"/>
              </a:ext>
            </a:extLst>
          </p:cNvPr>
          <p:cNvSpPr/>
          <p:nvPr/>
        </p:nvSpPr>
        <p:spPr>
          <a:xfrm>
            <a:off x="972220" y="296912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B31AE3-EDFD-DD91-73EB-A8B233BB1995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4111897" y="3321061"/>
            <a:ext cx="3226978" cy="1460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94908-0100-41C5-3E9D-2E9B9C20184D}"/>
              </a:ext>
            </a:extLst>
          </p:cNvPr>
          <p:cNvSpPr/>
          <p:nvPr/>
        </p:nvSpPr>
        <p:spPr>
          <a:xfrm>
            <a:off x="7338875" y="296912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hear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7DD13-559B-3AE2-AE25-F43F4DA55EA5}"/>
              </a:ext>
            </a:extLst>
          </p:cNvPr>
          <p:cNvSpPr/>
          <p:nvPr/>
        </p:nvSpPr>
        <p:spPr>
          <a:xfrm>
            <a:off x="972220" y="442999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C7D3B-C03F-4B03-A9A5-E4C3BE8033F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E8D26-4D93-4E0F-BBDE-6C0C7275678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prefix to a root word to create a new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4617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6532E-8576-441E-9079-E2110159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627BCD-727D-11D5-5FD3-27EC67D897E4}"/>
              </a:ext>
            </a:extLst>
          </p:cNvPr>
          <p:cNvSpPr/>
          <p:nvPr/>
        </p:nvSpPr>
        <p:spPr>
          <a:xfrm>
            <a:off x="1526263" y="1033521"/>
            <a:ext cx="9139474" cy="1464751"/>
          </a:xfrm>
          <a:prstGeom prst="roundRect">
            <a:avLst/>
          </a:prstGeom>
          <a:noFill/>
          <a:ln w="38100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Samantha disliked the roast dinner she had at her friend’s house because she didn’t like the gravy or the peas.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651C9F-F3E6-C6B3-4F87-874E608392EE}"/>
              </a:ext>
            </a:extLst>
          </p:cNvPr>
          <p:cNvSpPr/>
          <p:nvPr/>
        </p:nvSpPr>
        <p:spPr>
          <a:xfrm rot="16955183">
            <a:off x="3452298" y="4256813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333ED-07AE-9FC1-0072-C14EACCCEB10}"/>
              </a:ext>
            </a:extLst>
          </p:cNvPr>
          <p:cNvSpPr/>
          <p:nvPr/>
        </p:nvSpPr>
        <p:spPr>
          <a:xfrm rot="13412750">
            <a:off x="3831179" y="554849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D9549-F9E2-B28B-4FC6-4C66730B0C73}"/>
              </a:ext>
            </a:extLst>
          </p:cNvPr>
          <p:cNvSpPr/>
          <p:nvPr/>
        </p:nvSpPr>
        <p:spPr>
          <a:xfrm rot="9539404">
            <a:off x="5383119" y="610124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16F4C2C6-B310-26E2-4C00-DE09DE6F6D1C}"/>
              </a:ext>
            </a:extLst>
          </p:cNvPr>
          <p:cNvSpPr/>
          <p:nvPr/>
        </p:nvSpPr>
        <p:spPr>
          <a:xfrm rot="11723941">
            <a:off x="3645557" y="3999077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B697DBEA-369D-3318-115D-4D852C2153F0}"/>
              </a:ext>
            </a:extLst>
          </p:cNvPr>
          <p:cNvSpPr/>
          <p:nvPr/>
        </p:nvSpPr>
        <p:spPr>
          <a:xfrm rot="4491693">
            <a:off x="6069955" y="5719893"/>
            <a:ext cx="249579" cy="434547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BE99D2D-BD97-6797-5477-04D09AF59945}"/>
              </a:ext>
            </a:extLst>
          </p:cNvPr>
          <p:cNvSpPr/>
          <p:nvPr/>
        </p:nvSpPr>
        <p:spPr>
          <a:xfrm rot="7541102">
            <a:off x="4457098" y="5266215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577F0BFD-68FB-9582-B8C7-91A00C367F5A}"/>
              </a:ext>
            </a:extLst>
          </p:cNvPr>
          <p:cNvSpPr/>
          <p:nvPr/>
        </p:nvSpPr>
        <p:spPr>
          <a:xfrm rot="11723941">
            <a:off x="4083802" y="3811129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1776E-8E8B-4EA0-857E-DD55E0B4D43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7672B-3E08-496C-830F-C401B6DC4464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word below that means to ‘not like’.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24245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EC0B7-3BA5-4F5D-85E0-D06FBFD10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627BCD-727D-11D5-5FD3-27EC67D897E4}"/>
              </a:ext>
            </a:extLst>
          </p:cNvPr>
          <p:cNvSpPr/>
          <p:nvPr/>
        </p:nvSpPr>
        <p:spPr>
          <a:xfrm>
            <a:off x="1526263" y="1033521"/>
            <a:ext cx="9139474" cy="1464751"/>
          </a:xfrm>
          <a:prstGeom prst="roundRect">
            <a:avLst/>
          </a:prstGeom>
          <a:noFill/>
          <a:ln w="38100">
            <a:solidFill>
              <a:srgbClr val="B7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Samantha </a:t>
            </a:r>
            <a:r>
              <a:rPr lang="en-GB" sz="2800" b="1" u="sng" dirty="0">
                <a:solidFill>
                  <a:srgbClr val="F76756"/>
                </a:solidFill>
                <a:latin typeface="Century Gothic" panose="020B0502020202020204" pitchFamily="34" charset="0"/>
              </a:rPr>
              <a:t>disliked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roast dinner she had at her friend’s house because she didn’t like the gravy or the peas.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651C9F-F3E6-C6B3-4F87-874E608392EE}"/>
              </a:ext>
            </a:extLst>
          </p:cNvPr>
          <p:cNvSpPr/>
          <p:nvPr/>
        </p:nvSpPr>
        <p:spPr>
          <a:xfrm rot="16955183">
            <a:off x="3452298" y="4256813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333ED-07AE-9FC1-0072-C14EACCCEB10}"/>
              </a:ext>
            </a:extLst>
          </p:cNvPr>
          <p:cNvSpPr/>
          <p:nvPr/>
        </p:nvSpPr>
        <p:spPr>
          <a:xfrm rot="13412750">
            <a:off x="3831179" y="554849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D9549-F9E2-B28B-4FC6-4C66730B0C73}"/>
              </a:ext>
            </a:extLst>
          </p:cNvPr>
          <p:cNvSpPr/>
          <p:nvPr/>
        </p:nvSpPr>
        <p:spPr>
          <a:xfrm rot="9539404">
            <a:off x="5383119" y="610124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16F4C2C6-B310-26E2-4C00-DE09DE6F6D1C}"/>
              </a:ext>
            </a:extLst>
          </p:cNvPr>
          <p:cNvSpPr/>
          <p:nvPr/>
        </p:nvSpPr>
        <p:spPr>
          <a:xfrm rot="11723941">
            <a:off x="3645557" y="3999077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B697DBEA-369D-3318-115D-4D852C2153F0}"/>
              </a:ext>
            </a:extLst>
          </p:cNvPr>
          <p:cNvSpPr/>
          <p:nvPr/>
        </p:nvSpPr>
        <p:spPr>
          <a:xfrm rot="4491693">
            <a:off x="6069955" y="5719893"/>
            <a:ext cx="249579" cy="434547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BE99D2D-BD97-6797-5477-04D09AF59945}"/>
              </a:ext>
            </a:extLst>
          </p:cNvPr>
          <p:cNvSpPr/>
          <p:nvPr/>
        </p:nvSpPr>
        <p:spPr>
          <a:xfrm rot="7541102">
            <a:off x="4457098" y="5266215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577F0BFD-68FB-9582-B8C7-91A00C367F5A}"/>
              </a:ext>
            </a:extLst>
          </p:cNvPr>
          <p:cNvSpPr/>
          <p:nvPr/>
        </p:nvSpPr>
        <p:spPr>
          <a:xfrm rot="11723941">
            <a:off x="4083802" y="3811129"/>
            <a:ext cx="249579" cy="507728"/>
          </a:xfrm>
          <a:prstGeom prst="cloud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E8ECD-A047-4033-8D29-725680430A0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3A4CD-DB19-4A58-8C52-032A9885B5E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word below that means to ‘not like’.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9086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94E581-BFFF-4468-8866-B3698FD0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37AB97-FBE7-02D0-3DC6-85A665587D99}"/>
              </a:ext>
            </a:extLst>
          </p:cNvPr>
          <p:cNvSpPr/>
          <p:nvPr/>
        </p:nvSpPr>
        <p:spPr>
          <a:xfrm>
            <a:off x="2147890" y="141077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debate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932A51-E91B-AFE5-1CFB-C1BF91A475DC}"/>
              </a:ext>
            </a:extLst>
          </p:cNvPr>
          <p:cNvSpPr/>
          <p:nvPr/>
        </p:nvSpPr>
        <p:spPr>
          <a:xfrm>
            <a:off x="2147890" y="235945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defrost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267B9F-6A98-4DEC-53B4-FA3A58383CA0}"/>
              </a:ext>
            </a:extLst>
          </p:cNvPr>
          <p:cNvSpPr/>
          <p:nvPr/>
        </p:nvSpPr>
        <p:spPr>
          <a:xfrm>
            <a:off x="6581286" y="1397440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mislay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F8FFFB-C439-714A-E8B9-0D9339346C08}"/>
              </a:ext>
            </a:extLst>
          </p:cNvPr>
          <p:cNvSpPr/>
          <p:nvPr/>
        </p:nvSpPr>
        <p:spPr>
          <a:xfrm>
            <a:off x="6581286" y="234612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81EE6-CB0E-4CCB-927E-1258A3B47F4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D87D3-9180-4DF4-A7D9-5DA189A7B58C}"/>
              </a:ext>
            </a:extLst>
          </p:cNvPr>
          <p:cNvSpPr txBox="1"/>
          <p:nvPr/>
        </p:nvSpPr>
        <p:spPr>
          <a:xfrm>
            <a:off x="261938" y="289357"/>
            <a:ext cx="11712575" cy="4698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below using a word from the word bank.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Jamie’s mother wanted to __________ the vegetables before dinner but she couldn’t find them.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23175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85598-70FF-4068-A011-B0DF8EAE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2147890" y="141077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debate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12784D-7771-26C1-8710-37123042EDCE}"/>
              </a:ext>
            </a:extLst>
          </p:cNvPr>
          <p:cNvSpPr/>
          <p:nvPr/>
        </p:nvSpPr>
        <p:spPr>
          <a:xfrm>
            <a:off x="2147890" y="235945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defrost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6581286" y="1397440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mislay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F0937-3600-6685-5BCF-AA485A3C0A5B}"/>
              </a:ext>
            </a:extLst>
          </p:cNvPr>
          <p:cNvSpPr/>
          <p:nvPr/>
        </p:nvSpPr>
        <p:spPr>
          <a:xfrm>
            <a:off x="6581286" y="234612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4E4CF-E49F-42EF-B73D-FEA1DF777A0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5FE26-5F81-43F3-A497-41D3F03B40CA}"/>
              </a:ext>
            </a:extLst>
          </p:cNvPr>
          <p:cNvSpPr txBox="1"/>
          <p:nvPr/>
        </p:nvSpPr>
        <p:spPr>
          <a:xfrm>
            <a:off x="261938" y="289357"/>
            <a:ext cx="11712575" cy="4698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below using a word from the word bank.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Jamie’s mother wanted to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defrost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vegetables before dinner but she couldn’t find them.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1055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4F1AA7-C2B5-41CF-B945-1B3A1CB7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2147890" y="141077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Amy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12784D-7771-26C1-8710-37123042EDCE}"/>
              </a:ext>
            </a:extLst>
          </p:cNvPr>
          <p:cNvSpPr/>
          <p:nvPr/>
        </p:nvSpPr>
        <p:spPr>
          <a:xfrm>
            <a:off x="2147890" y="242476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6581286" y="1397440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F0937-3600-6685-5BCF-AA485A3C0A5B}"/>
              </a:ext>
            </a:extLst>
          </p:cNvPr>
          <p:cNvSpPr/>
          <p:nvPr/>
        </p:nvSpPr>
        <p:spPr>
          <a:xfrm>
            <a:off x="6581286" y="2411433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04B010-8164-2058-1998-799210DEAFDC}"/>
              </a:ext>
            </a:extLst>
          </p:cNvPr>
          <p:cNvSpPr/>
          <p:nvPr/>
        </p:nvSpPr>
        <p:spPr>
          <a:xfrm>
            <a:off x="2147890" y="34387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4F4F40-6026-2313-6256-BACA1B2BB541}"/>
              </a:ext>
            </a:extLst>
          </p:cNvPr>
          <p:cNvSpPr/>
          <p:nvPr/>
        </p:nvSpPr>
        <p:spPr>
          <a:xfrm>
            <a:off x="6581286" y="342542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misheard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F3A06-BBB4-42EC-8794-33E7E1EFB08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25501-0A23-4AE4-BAB4-40B36A88BF8E}"/>
              </a:ext>
            </a:extLst>
          </p:cNvPr>
          <p:cNvSpPr txBox="1"/>
          <p:nvPr/>
        </p:nvSpPr>
        <p:spPr>
          <a:xfrm>
            <a:off x="261938" y="289357"/>
            <a:ext cx="11712575" cy="45981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sentence using only the words below. Be sure to use the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56702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4AD9E-90BC-4CE7-A278-FC7AF5A2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2147890" y="141077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Amy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12784D-7771-26C1-8710-37123042EDCE}"/>
              </a:ext>
            </a:extLst>
          </p:cNvPr>
          <p:cNvSpPr/>
          <p:nvPr/>
        </p:nvSpPr>
        <p:spPr>
          <a:xfrm>
            <a:off x="2147890" y="2424769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6581286" y="1397440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F0937-3600-6685-5BCF-AA485A3C0A5B}"/>
              </a:ext>
            </a:extLst>
          </p:cNvPr>
          <p:cNvSpPr/>
          <p:nvPr/>
        </p:nvSpPr>
        <p:spPr>
          <a:xfrm>
            <a:off x="6581286" y="2411433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04B010-8164-2058-1998-799210DEAFDC}"/>
              </a:ext>
            </a:extLst>
          </p:cNvPr>
          <p:cNvSpPr/>
          <p:nvPr/>
        </p:nvSpPr>
        <p:spPr>
          <a:xfrm>
            <a:off x="2147890" y="3438762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4F4F40-6026-2313-6256-BACA1B2BB541}"/>
              </a:ext>
            </a:extLst>
          </p:cNvPr>
          <p:cNvSpPr/>
          <p:nvPr/>
        </p:nvSpPr>
        <p:spPr>
          <a:xfrm>
            <a:off x="6581286" y="342542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misheard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D82C0-255D-487F-8485-EAA6E9C4EBC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8A047-4A1A-4ED3-9DCE-7B85C127EB07}"/>
              </a:ext>
            </a:extLst>
          </p:cNvPr>
          <p:cNvSpPr txBox="1"/>
          <p:nvPr/>
        </p:nvSpPr>
        <p:spPr>
          <a:xfrm>
            <a:off x="261938" y="289357"/>
            <a:ext cx="11712575" cy="88998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sentence using only the words below. Be sure to use the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Amy misheard what the teacher said or the teacher misheard what Amy said.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2544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740999-C95F-4DA4-81D8-FA67DE63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1333ED-07AE-9FC1-0072-C14EACCCEB10}"/>
              </a:ext>
            </a:extLst>
          </p:cNvPr>
          <p:cNvSpPr/>
          <p:nvPr/>
        </p:nvSpPr>
        <p:spPr>
          <a:xfrm rot="13412750">
            <a:off x="3831179" y="554849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D9549-F9E2-B28B-4FC6-4C66730B0C73}"/>
              </a:ext>
            </a:extLst>
          </p:cNvPr>
          <p:cNvSpPr/>
          <p:nvPr/>
        </p:nvSpPr>
        <p:spPr>
          <a:xfrm rot="9539404">
            <a:off x="5383119" y="6101248"/>
            <a:ext cx="492760" cy="277401"/>
          </a:xfrm>
          <a:prstGeom prst="rect">
            <a:avLst/>
          </a:prstGeom>
          <a:solidFill>
            <a:srgbClr val="FFF8E6"/>
          </a:solidFill>
          <a:ln>
            <a:solidFill>
              <a:srgbClr val="FFF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592052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spelt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4468609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grace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F0937-3600-6685-5BCF-AA485A3C0A5B}"/>
              </a:ext>
            </a:extLst>
          </p:cNvPr>
          <p:cNvSpPr/>
          <p:nvPr/>
        </p:nvSpPr>
        <p:spPr>
          <a:xfrm>
            <a:off x="8345166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249DB-2EDB-403E-AAC4-B7867209D7C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1890F-7988-4FF4-A365-FF98B6744440}"/>
              </a:ext>
            </a:extLst>
          </p:cNvPr>
          <p:cNvSpPr txBox="1"/>
          <p:nvPr/>
        </p:nvSpPr>
        <p:spPr>
          <a:xfrm>
            <a:off x="261938" y="289357"/>
            <a:ext cx="11712575" cy="29669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‘de-’, ‘dis-’ or ‘mis-’ to each of the root words below to create three new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each new word in a sentence.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5712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E2FE81-1DA4-4CFF-BD1C-3F36CFE6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F404C-2243-4DF8-AE32-146F6BAF0645}"/>
              </a:ext>
            </a:extLst>
          </p:cNvPr>
          <p:cNvSpPr txBox="1"/>
          <p:nvPr/>
        </p:nvSpPr>
        <p:spPr>
          <a:xfrm>
            <a:off x="1614467" y="2686017"/>
            <a:ext cx="8963066" cy="16784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creating word families, which is linked to the learning later in this lesson.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3665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E280C-2593-4594-B4F7-A7A03709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592052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spelt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4468609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grace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F0937-3600-6685-5BCF-AA485A3C0A5B}"/>
              </a:ext>
            </a:extLst>
          </p:cNvPr>
          <p:cNvSpPr/>
          <p:nvPr/>
        </p:nvSpPr>
        <p:spPr>
          <a:xfrm>
            <a:off x="8345166" y="1286998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3381-C3FF-4A52-8574-20CF92EF532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969AE-CFD9-493B-B51A-5B496C4EA7F5}"/>
              </a:ext>
            </a:extLst>
          </p:cNvPr>
          <p:cNvSpPr txBox="1"/>
          <p:nvPr/>
        </p:nvSpPr>
        <p:spPr>
          <a:xfrm>
            <a:off x="261938" y="289357"/>
            <a:ext cx="11712575" cy="53984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‘de-’, ‘dis-’ or ‘mis-’ to each of the root words below to create three new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each new word in a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Catherine and I misspelt the word apocalypse.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Robin was told he was a disgrace to the family after his father caught him stealing.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warriors were told to defend their king and land.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10037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02D31E-601C-418F-AFDC-6BC5584F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E5A84-5C1B-DA41-429D-CD5B7973DAA2}"/>
              </a:ext>
            </a:extLst>
          </p:cNvPr>
          <p:cNvSpPr/>
          <p:nvPr/>
        </p:nvSpPr>
        <p:spPr>
          <a:xfrm>
            <a:off x="2233582" y="133771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behave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89A700-A305-8451-AD93-1C7E4DCAA96E}"/>
              </a:ext>
            </a:extLst>
          </p:cNvPr>
          <p:cNvSpPr/>
          <p:nvPr/>
        </p:nvSpPr>
        <p:spPr>
          <a:xfrm>
            <a:off x="6493352" y="133771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misbehave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681D2-39E0-4FD7-B042-7162A5F62CB9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6FEAB-9212-43E3-8097-ED58C77289E0}"/>
              </a:ext>
            </a:extLst>
          </p:cNvPr>
          <p:cNvSpPr txBox="1"/>
          <p:nvPr/>
        </p:nvSpPr>
        <p:spPr>
          <a:xfrm>
            <a:off x="261938" y="289357"/>
            <a:ext cx="11712575" cy="36492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each word below in a sentence. How does the prefix ‘mis-’ change the meaning of the root word?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reasoning.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693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3C26B8-89C8-40B0-87A6-5172CC1E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2233582" y="133771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behave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6493352" y="133771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misbehave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FABF8-C4B2-47B6-9BF1-78812FE58DD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633DA-B146-4BD4-938F-6A29953971F4}"/>
              </a:ext>
            </a:extLst>
          </p:cNvPr>
          <p:cNvSpPr txBox="1"/>
          <p:nvPr/>
        </p:nvSpPr>
        <p:spPr>
          <a:xfrm>
            <a:off x="261938" y="289357"/>
            <a:ext cx="11712575" cy="5270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each word below in a sentence. How does the prefix ‘mis-’ change the meaning of the root word?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reasoning.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behave when we are in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misbehave when we are in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‘mis-’ changes the meaning of the root word because…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7436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909259-ED26-4789-98D9-2C35FD52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5F202B-CCB5-D779-397B-65DF33E28288}"/>
              </a:ext>
            </a:extLst>
          </p:cNvPr>
          <p:cNvSpPr/>
          <p:nvPr/>
        </p:nvSpPr>
        <p:spPr>
          <a:xfrm>
            <a:off x="2233582" y="1337717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behave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C7100-64CD-8D79-6473-6C295D06BCFA}"/>
              </a:ext>
            </a:extLst>
          </p:cNvPr>
          <p:cNvSpPr/>
          <p:nvPr/>
        </p:nvSpPr>
        <p:spPr>
          <a:xfrm>
            <a:off x="6493352" y="1337716"/>
            <a:ext cx="3139677" cy="703863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misbehave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15FBC-2D89-4F67-A97F-B0D3B850041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1B6ED-300B-4917-BE2F-FD37310B89BA}"/>
              </a:ext>
            </a:extLst>
          </p:cNvPr>
          <p:cNvSpPr txBox="1"/>
          <p:nvPr/>
        </p:nvSpPr>
        <p:spPr>
          <a:xfrm>
            <a:off x="261938" y="289357"/>
            <a:ext cx="11712575" cy="5547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each word below in a sentence. How does the prefix ‘mis-’ change the meaning of the root word?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reasoning.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behave when we are in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misbehave when we are in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‘mis-’ changes the meaning of the root word because it means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‘wrong’ or ‘incorrect’. Misbehave means not behaving correctly.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71875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CAB128-31DE-4226-B850-B7C94899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9508FCC-AA98-F245-5EFE-46F4F1284838}"/>
              </a:ext>
            </a:extLst>
          </p:cNvPr>
          <p:cNvSpPr/>
          <p:nvPr/>
        </p:nvSpPr>
        <p:spPr>
          <a:xfrm>
            <a:off x="2627266" y="1237551"/>
            <a:ext cx="2966704" cy="1425182"/>
          </a:xfrm>
          <a:prstGeom prst="wedgeRoundRectCallout">
            <a:avLst>
              <a:gd name="adj1" fmla="val -67808"/>
              <a:gd name="adj2" fmla="val 386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dissatisfied with the service she received from the local supermarket.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AADD5B3-D55F-77DA-50B1-694A8B95CCB5}"/>
              </a:ext>
            </a:extLst>
          </p:cNvPr>
          <p:cNvSpPr/>
          <p:nvPr/>
        </p:nvSpPr>
        <p:spPr>
          <a:xfrm flipH="1">
            <a:off x="6558976" y="1237551"/>
            <a:ext cx="2966704" cy="1425182"/>
          </a:xfrm>
          <a:prstGeom prst="wedgeRoundRectCallout">
            <a:avLst>
              <a:gd name="adj1" fmla="val -67808"/>
              <a:gd name="adj2" fmla="val 3172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desatisfied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with the service she received from the local supermarket.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02A79-3BED-D36B-11CF-2A7B00564E84}"/>
              </a:ext>
            </a:extLst>
          </p:cNvPr>
          <p:cNvSpPr txBox="1"/>
          <p:nvPr/>
        </p:nvSpPr>
        <p:spPr>
          <a:xfrm>
            <a:off x="1018621" y="3064715"/>
            <a:ext cx="8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Jodie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20B18-CC06-1D08-0228-2FD5B3C78513}"/>
              </a:ext>
            </a:extLst>
          </p:cNvPr>
          <p:cNvSpPr txBox="1"/>
          <p:nvPr/>
        </p:nvSpPr>
        <p:spPr>
          <a:xfrm>
            <a:off x="10224959" y="3064715"/>
            <a:ext cx="10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Damon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5F2E4-E030-4747-9436-133BF7045B7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7386A-327B-4668-AA88-B9733E17FBA2}"/>
              </a:ext>
            </a:extLst>
          </p:cNvPr>
          <p:cNvSpPr txBox="1"/>
          <p:nvPr/>
        </p:nvSpPr>
        <p:spPr>
          <a:xfrm>
            <a:off x="261938" y="289357"/>
            <a:ext cx="11712575" cy="59698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Jodie and Damon have both used a word with a prefix.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Prove it by using the correct word in the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47900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D5EF2-6182-4739-A7FC-D05A9D98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73626AC-92BF-6E04-03EB-0DCAC2A61C2F}"/>
              </a:ext>
            </a:extLst>
          </p:cNvPr>
          <p:cNvSpPr/>
          <p:nvPr/>
        </p:nvSpPr>
        <p:spPr>
          <a:xfrm>
            <a:off x="2627266" y="1237551"/>
            <a:ext cx="2966704" cy="1425182"/>
          </a:xfrm>
          <a:prstGeom prst="wedgeRoundRectCallout">
            <a:avLst>
              <a:gd name="adj1" fmla="val -67808"/>
              <a:gd name="adj2" fmla="val 386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dissatisfied with the service she received from the local supermarket.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F85B95C-8ACB-1D14-85A6-287E92006B43}"/>
              </a:ext>
            </a:extLst>
          </p:cNvPr>
          <p:cNvSpPr/>
          <p:nvPr/>
        </p:nvSpPr>
        <p:spPr>
          <a:xfrm flipH="1">
            <a:off x="6558976" y="1237551"/>
            <a:ext cx="2966704" cy="1425182"/>
          </a:xfrm>
          <a:prstGeom prst="wedgeRoundRectCallout">
            <a:avLst>
              <a:gd name="adj1" fmla="val -67808"/>
              <a:gd name="adj2" fmla="val 3172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desatisfied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with the service she received from the local supermarket.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A92A3-226D-DE59-0749-BCD956DB9E0C}"/>
              </a:ext>
            </a:extLst>
          </p:cNvPr>
          <p:cNvSpPr txBox="1"/>
          <p:nvPr/>
        </p:nvSpPr>
        <p:spPr>
          <a:xfrm>
            <a:off x="10224959" y="3064715"/>
            <a:ext cx="10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Damon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60D63-E0DF-7287-4F58-C1D826C2A070}"/>
              </a:ext>
            </a:extLst>
          </p:cNvPr>
          <p:cNvSpPr txBox="1"/>
          <p:nvPr/>
        </p:nvSpPr>
        <p:spPr>
          <a:xfrm>
            <a:off x="1018621" y="3064715"/>
            <a:ext cx="8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Jodie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AA1F4-D438-47A3-8683-82525B12BED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A3F3D-78A5-47E2-800A-6C84590AFCDB}"/>
              </a:ext>
            </a:extLst>
          </p:cNvPr>
          <p:cNvSpPr txBox="1"/>
          <p:nvPr/>
        </p:nvSpPr>
        <p:spPr>
          <a:xfrm>
            <a:off x="261938" y="289357"/>
            <a:ext cx="11712575" cy="63750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Jodie and Damon have both used a word with a prefix.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Prove it by using the correct word in the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Jodie is correct because…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90791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71B125-CC10-495C-8EC2-DB655CE4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27CD12D-F6EE-6516-7658-A68C72495532}"/>
              </a:ext>
            </a:extLst>
          </p:cNvPr>
          <p:cNvSpPr/>
          <p:nvPr/>
        </p:nvSpPr>
        <p:spPr>
          <a:xfrm>
            <a:off x="2627266" y="1237551"/>
            <a:ext cx="2966704" cy="1425182"/>
          </a:xfrm>
          <a:prstGeom prst="wedgeRoundRectCallout">
            <a:avLst>
              <a:gd name="adj1" fmla="val -67808"/>
              <a:gd name="adj2" fmla="val 386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dissatisfied with the service she received from the local supermarket.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BD0F9DF-20B7-73C1-5AB3-9ED6B5B3B120}"/>
              </a:ext>
            </a:extLst>
          </p:cNvPr>
          <p:cNvSpPr/>
          <p:nvPr/>
        </p:nvSpPr>
        <p:spPr>
          <a:xfrm flipH="1">
            <a:off x="6558976" y="1237551"/>
            <a:ext cx="2966704" cy="1425182"/>
          </a:xfrm>
          <a:prstGeom prst="wedgeRoundRectCallout">
            <a:avLst>
              <a:gd name="adj1" fmla="val -67808"/>
              <a:gd name="adj2" fmla="val 3172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was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desatisfied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with the service she received from the local supermarket.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9025A-419A-748D-5F01-965C6988D260}"/>
              </a:ext>
            </a:extLst>
          </p:cNvPr>
          <p:cNvSpPr txBox="1"/>
          <p:nvPr/>
        </p:nvSpPr>
        <p:spPr>
          <a:xfrm>
            <a:off x="10224959" y="3064715"/>
            <a:ext cx="10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Damon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7C6F1-BDA6-A24D-95D6-2C45910F3293}"/>
              </a:ext>
            </a:extLst>
          </p:cNvPr>
          <p:cNvSpPr txBox="1"/>
          <p:nvPr/>
        </p:nvSpPr>
        <p:spPr>
          <a:xfrm>
            <a:off x="1018621" y="3064715"/>
            <a:ext cx="8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Jodie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070E4-ADD5-470D-9DC1-F6A4CB6FA82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EF7E6-2CB2-4236-965C-93A7C36FCD84}"/>
              </a:ext>
            </a:extLst>
          </p:cNvPr>
          <p:cNvSpPr txBox="1"/>
          <p:nvPr/>
        </p:nvSpPr>
        <p:spPr>
          <a:xfrm>
            <a:off x="261938" y="289357"/>
            <a:ext cx="11712575" cy="67249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Jodie and Damon have both used a word with a prefix.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Prove it by using the correct word in the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Jodie is correct because she has used the correct prefix in her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‘Desatisfied’ is not a word.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was dissatisfied with my meal I had at the restaurant.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9688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0EEA85-6831-4A99-80DA-C3278AD6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572B95-B396-74BA-E29C-03A20C676355}"/>
              </a:ext>
            </a:extLst>
          </p:cNvPr>
          <p:cNvSpPr/>
          <p:nvPr/>
        </p:nvSpPr>
        <p:spPr>
          <a:xfrm>
            <a:off x="61577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anti-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DBBFF5-D614-6D1D-3E0F-FCC17B3A368C}"/>
              </a:ext>
            </a:extLst>
          </p:cNvPr>
          <p:cNvSpPr/>
          <p:nvPr/>
        </p:nvSpPr>
        <p:spPr>
          <a:xfrm>
            <a:off x="287052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auto-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DE0A0A-DC15-52F8-C8C4-2EDDFCC76873}"/>
              </a:ext>
            </a:extLst>
          </p:cNvPr>
          <p:cNvSpPr/>
          <p:nvPr/>
        </p:nvSpPr>
        <p:spPr>
          <a:xfrm>
            <a:off x="512527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sub-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CB0DA2-2DDF-04CF-A83A-422ED8CD8581}"/>
              </a:ext>
            </a:extLst>
          </p:cNvPr>
          <p:cNvSpPr/>
          <p:nvPr/>
        </p:nvSpPr>
        <p:spPr>
          <a:xfrm>
            <a:off x="7380021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super-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26DDD0-AF97-6EEA-A7D7-15C336340AEE}"/>
              </a:ext>
            </a:extLst>
          </p:cNvPr>
          <p:cNvSpPr/>
          <p:nvPr/>
        </p:nvSpPr>
        <p:spPr>
          <a:xfrm>
            <a:off x="9634770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inter-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0DB2B-0770-49F1-AA0A-C5A8C0EA6E1A}"/>
              </a:ext>
            </a:extLst>
          </p:cNvPr>
          <p:cNvSpPr txBox="1"/>
          <p:nvPr/>
        </p:nvSpPr>
        <p:spPr>
          <a:xfrm>
            <a:off x="261938" y="289357"/>
            <a:ext cx="11712575" cy="53430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by adding the correct prefix to the given root word.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Kindness was definitely Josh’s ______ power.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Alex had received a call asking him to try out for the England U19’s ______ national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football team.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It is important to wash your hands when you have been to the bathroom using ______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bacterial soap.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When swimming on holiday, Helena loved to ______ merge herself in the swimming pool.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9156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695F6-F176-4E6C-93D1-EC86433E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89151F-E6C7-10A0-D50B-6C7CE971D94C}"/>
              </a:ext>
            </a:extLst>
          </p:cNvPr>
          <p:cNvSpPr/>
          <p:nvPr/>
        </p:nvSpPr>
        <p:spPr>
          <a:xfrm>
            <a:off x="61577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anti-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DF72A5-6201-ABFD-877F-171A32475055}"/>
              </a:ext>
            </a:extLst>
          </p:cNvPr>
          <p:cNvSpPr/>
          <p:nvPr/>
        </p:nvSpPr>
        <p:spPr>
          <a:xfrm>
            <a:off x="287052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auto-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D766BB-F876-98C8-F5FE-CCF3F9927F4F}"/>
              </a:ext>
            </a:extLst>
          </p:cNvPr>
          <p:cNvSpPr/>
          <p:nvPr/>
        </p:nvSpPr>
        <p:spPr>
          <a:xfrm>
            <a:off x="5125272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sub-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23FC33-49E6-161E-311B-4731A5D3E30E}"/>
              </a:ext>
            </a:extLst>
          </p:cNvPr>
          <p:cNvSpPr/>
          <p:nvPr/>
        </p:nvSpPr>
        <p:spPr>
          <a:xfrm>
            <a:off x="7380021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super-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9FEAE-F6F6-7341-45E4-9092B6AF8854}"/>
              </a:ext>
            </a:extLst>
          </p:cNvPr>
          <p:cNvSpPr/>
          <p:nvPr/>
        </p:nvSpPr>
        <p:spPr>
          <a:xfrm>
            <a:off x="9634770" y="897615"/>
            <a:ext cx="1921687" cy="5715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inter-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AFC4F-BDCD-421C-8164-AC77AA753AEE}"/>
              </a:ext>
            </a:extLst>
          </p:cNvPr>
          <p:cNvSpPr txBox="1"/>
          <p:nvPr/>
        </p:nvSpPr>
        <p:spPr>
          <a:xfrm>
            <a:off x="261938" y="289357"/>
            <a:ext cx="11712575" cy="562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by adding the correct prefix to the given root word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Kindness was definitely Josh’s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power.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Alex had received a call asking him to try out for the England U19’s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football team.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It is important to wash your hands when you have been to the bathroom using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anti-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bacterial soap.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When swimming on holiday, Helena loved to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merge herself in the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swimming pool.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76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79DAE-021B-4E21-8240-59E0C5B3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03CA0-F0A6-4B05-A008-D7182A58A8A6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about ‘de-’, ‘dis-’ and ‘mis-’ as prefixes.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774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5EE92-CB50-4321-9B7B-2B0E610E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4EDCD2-E35D-A94A-FC0A-B95C8764F576}"/>
              </a:ext>
            </a:extLst>
          </p:cNvPr>
          <p:cNvCxnSpPr>
            <a:cxnSpLocks/>
          </p:cNvCxnSpPr>
          <p:nvPr/>
        </p:nvCxnSpPr>
        <p:spPr>
          <a:xfrm>
            <a:off x="2409464" y="3291840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68A967-9814-83EF-FFFF-46BB632061EB}"/>
              </a:ext>
            </a:extLst>
          </p:cNvPr>
          <p:cNvCxnSpPr>
            <a:cxnSpLocks/>
          </p:cNvCxnSpPr>
          <p:nvPr/>
        </p:nvCxnSpPr>
        <p:spPr>
          <a:xfrm>
            <a:off x="2409464" y="4507230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E59C70-AD43-4571-AF93-26E04E1367EC}"/>
              </a:ext>
            </a:extLst>
          </p:cNvPr>
          <p:cNvSpPr txBox="1"/>
          <p:nvPr/>
        </p:nvSpPr>
        <p:spPr>
          <a:xfrm>
            <a:off x="261938" y="289357"/>
            <a:ext cx="11712575" cy="59246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Prefixes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 used to change the meaning of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root word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They are sets of letters that are added to root words and don’t make sense on their own.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de-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means ‘down’.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put together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to break down into smaller parts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Adding the prefix ‘de-’ changes the meaning of the root word ‘compose’ but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root word itself stays the same.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2921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31644-0027-4F6B-84E3-1039F5FC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68A967-9814-83EF-FFFF-46BB632061EB}"/>
              </a:ext>
            </a:extLst>
          </p:cNvPr>
          <p:cNvCxnSpPr>
            <a:cxnSpLocks/>
          </p:cNvCxnSpPr>
          <p:nvPr/>
        </p:nvCxnSpPr>
        <p:spPr>
          <a:xfrm>
            <a:off x="2026884" y="2938770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C1D8D0-2E1F-7392-D1C5-CB54832CC814}"/>
              </a:ext>
            </a:extLst>
          </p:cNvPr>
          <p:cNvCxnSpPr>
            <a:cxnSpLocks/>
          </p:cNvCxnSpPr>
          <p:nvPr/>
        </p:nvCxnSpPr>
        <p:spPr>
          <a:xfrm>
            <a:off x="2026884" y="2139873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4558F-4097-252B-C775-1A65C3D4ED49}"/>
              </a:ext>
            </a:extLst>
          </p:cNvPr>
          <p:cNvCxnSpPr>
            <a:cxnSpLocks/>
          </p:cNvCxnSpPr>
          <p:nvPr/>
        </p:nvCxnSpPr>
        <p:spPr>
          <a:xfrm>
            <a:off x="2026884" y="4561754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6BF5B-4986-6581-EABE-41B9581D3D97}"/>
              </a:ext>
            </a:extLst>
          </p:cNvPr>
          <p:cNvCxnSpPr>
            <a:cxnSpLocks/>
          </p:cNvCxnSpPr>
          <p:nvPr/>
        </p:nvCxnSpPr>
        <p:spPr>
          <a:xfrm>
            <a:off x="2026884" y="5352664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C712A1-70E6-4A8C-AC52-F7181686C3B9}"/>
              </a:ext>
            </a:extLst>
          </p:cNvPr>
          <p:cNvSpPr txBox="1"/>
          <p:nvPr/>
        </p:nvSpPr>
        <p:spPr>
          <a:xfrm>
            <a:off x="261938" y="289357"/>
            <a:ext cx="11712575" cy="6908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de-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can also mean to ‘undo an action’.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frost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           ice crystals made of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C557A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the frost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hydrate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take in water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C557A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hydrate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remove the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17484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230EE2-9B4F-46FA-AB6E-27F85B9E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4EDCD2-E35D-A94A-FC0A-B95C8764F576}"/>
              </a:ext>
            </a:extLst>
          </p:cNvPr>
          <p:cNvCxnSpPr>
            <a:cxnSpLocks/>
          </p:cNvCxnSpPr>
          <p:nvPr/>
        </p:nvCxnSpPr>
        <p:spPr>
          <a:xfrm>
            <a:off x="2043704" y="2135002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68A967-9814-83EF-FFFF-46BB632061EB}"/>
              </a:ext>
            </a:extLst>
          </p:cNvPr>
          <p:cNvCxnSpPr>
            <a:cxnSpLocks/>
          </p:cNvCxnSpPr>
          <p:nvPr/>
        </p:nvCxnSpPr>
        <p:spPr>
          <a:xfrm>
            <a:off x="2043704" y="3750442"/>
            <a:ext cx="13037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D6EAC6-A633-41A1-BE9A-861AA44AFE82}"/>
              </a:ext>
            </a:extLst>
          </p:cNvPr>
          <p:cNvSpPr txBox="1"/>
          <p:nvPr/>
        </p:nvSpPr>
        <p:spPr>
          <a:xfrm>
            <a:off x="261938" y="289357"/>
            <a:ext cx="11712575" cy="55646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prefix ‘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dis-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means ‘not’ and changes the meaning of the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root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honest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 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tell the truth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honest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 don’t tell the truth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addition of the prefix ‘dis-’, the meaning of the word ‘honest’ has changed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a positive trait into a negative trait.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1895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6" ma:contentTypeDescription="Create a new document." ma:contentTypeScope="" ma:versionID="865a7e9122a6c86fa24ada04f3c6465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f3fc8e5120527b0f1bf7de9f9ac52c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purl.org/dc/terms/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4FB56D-6842-477B-80F1-CC19504151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1724</Words>
  <Application>Microsoft Office PowerPoint</Application>
  <PresentationFormat>Widescreen</PresentationFormat>
  <Paragraphs>434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Lisa Mason</cp:lastModifiedBy>
  <cp:revision>4</cp:revision>
  <dcterms:created xsi:type="dcterms:W3CDTF">2021-10-18T12:07:58Z</dcterms:created>
  <dcterms:modified xsi:type="dcterms:W3CDTF">2022-07-19T08:52:34Z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