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303" r:id="rId5"/>
    <p:sldId id="304" r:id="rId6"/>
    <p:sldId id="305" r:id="rId7"/>
    <p:sldId id="306" r:id="rId8"/>
    <p:sldId id="310" r:id="rId9"/>
    <p:sldId id="309" r:id="rId10"/>
    <p:sldId id="311" r:id="rId11"/>
    <p:sldId id="312" r:id="rId12"/>
    <p:sldId id="335" r:id="rId13"/>
    <p:sldId id="313" r:id="rId14"/>
    <p:sldId id="314" r:id="rId15"/>
    <p:sldId id="315" r:id="rId16"/>
    <p:sldId id="316" r:id="rId17"/>
    <p:sldId id="308" r:id="rId18"/>
    <p:sldId id="317" r:id="rId19"/>
    <p:sldId id="318" r:id="rId20"/>
    <p:sldId id="319" r:id="rId21"/>
    <p:sldId id="320" r:id="rId22"/>
    <p:sldId id="307" r:id="rId23"/>
    <p:sldId id="321" r:id="rId24"/>
    <p:sldId id="322" r:id="rId25"/>
    <p:sldId id="333" r:id="rId26"/>
    <p:sldId id="334" r:id="rId27"/>
    <p:sldId id="323" r:id="rId28"/>
    <p:sldId id="324" r:id="rId29"/>
    <p:sldId id="325" r:id="rId30"/>
    <p:sldId id="326" r:id="rId31"/>
    <p:sldId id="328" r:id="rId32"/>
    <p:sldId id="336" r:id="rId33"/>
    <p:sldId id="329" r:id="rId34"/>
    <p:sldId id="330" r:id="rId35"/>
    <p:sldId id="331" r:id="rId36"/>
    <p:sldId id="337" r:id="rId37"/>
    <p:sldId id="332"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6756"/>
    <a:srgbClr val="C557A8"/>
    <a:srgbClr val="1D619C"/>
    <a:srgbClr val="D687C2"/>
    <a:srgbClr val="B7E1B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703" autoAdjust="0"/>
    <p:restoredTop sz="94660"/>
  </p:normalViewPr>
  <p:slideViewPr>
    <p:cSldViewPr snapToGrid="0">
      <p:cViewPr varScale="1">
        <p:scale>
          <a:sx n="86" d="100"/>
          <a:sy n="86" d="100"/>
        </p:scale>
        <p:origin x="710" y="58"/>
      </p:cViewPr>
      <p:guideLst/>
    </p:cSldViewPr>
  </p:slideViewPr>
  <p:notesTextViewPr>
    <p:cViewPr>
      <p:scale>
        <a:sx n="1" d="1"/>
        <a:sy n="1" d="1"/>
      </p:scale>
      <p:origin x="0" y="0"/>
    </p:cViewPr>
  </p:notesTextViewPr>
  <p:sorterViewPr>
    <p:cViewPr>
      <p:scale>
        <a:sx n="60" d="100"/>
        <a:sy n="60" d="100"/>
      </p:scale>
      <p:origin x="0" y="-2035"/>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Empty_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7171682"/>
      </p:ext>
    </p:extLst>
  </p:cSld>
  <p:clrMapOvr>
    <a:masterClrMapping/>
  </p:clrMapOvr>
  <p:transition spd="slow">
    <p:cover/>
  </p:transition>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95016549"/>
      </p:ext>
    </p:extLst>
  </p:cSld>
  <p:clrMap bg1="lt1" tx1="dk1" bg2="lt2" tx2="dk2" accent1="accent1" accent2="accent2" accent3="accent3" accent4="accent4" accent5="accent5" accent6="accent6" hlink="hlink" folHlink="folHlink"/>
  <p:sldLayoutIdLst>
    <p:sldLayoutId id="2147483691" r:id="rId1"/>
  </p:sldLayoutIdLst>
  <p:transition spd="slow">
    <p:cover/>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6D7E541-92F7-4EDC-A7E8-BB95AD6D9763}"/>
              </a:ext>
            </a:extLst>
          </p:cNvPr>
          <p:cNvPicPr>
            <a:picLocks noChangeAspect="1"/>
          </p:cNvPicPr>
          <p:nvPr/>
        </p:nvPicPr>
        <p:blipFill>
          <a:blip r:embed="rId2"/>
          <a:stretch>
            <a:fillRect/>
          </a:stretch>
        </p:blipFill>
        <p:spPr>
          <a:xfrm>
            <a:off x="0" y="0"/>
            <a:ext cx="12192000" cy="6857999"/>
          </a:xfrm>
          <a:prstGeom prst="rect">
            <a:avLst/>
          </a:prstGeom>
        </p:spPr>
      </p:pic>
      <p:sp>
        <p:nvSpPr>
          <p:cNvPr id="11" name="TextBox 10">
            <a:extLst>
              <a:ext uri="{FF2B5EF4-FFF2-40B4-BE49-F238E27FC236}">
                <a16:creationId xmlns:a16="http://schemas.microsoft.com/office/drawing/2014/main" id="{41EB92AF-E31C-4C5D-9CDC-C95DAA9D6135}"/>
              </a:ext>
            </a:extLst>
          </p:cNvPr>
          <p:cNvSpPr txBox="1"/>
          <p:nvPr/>
        </p:nvSpPr>
        <p:spPr>
          <a:xfrm>
            <a:off x="222328" y="2292121"/>
            <a:ext cx="9358537" cy="984885"/>
          </a:xfrm>
          <a:prstGeom prst="rect">
            <a:avLst/>
          </a:prstGeom>
          <a:noFill/>
        </p:spPr>
        <p:txBody>
          <a:bodyPr vert="horz" rtlCol="0">
            <a:spAutoFit/>
          </a:bodyPr>
          <a:lstStyle/>
          <a:p>
            <a:endParaRPr lang="en-GB"/>
          </a:p>
        </p:txBody>
      </p:sp>
      <p:sp>
        <p:nvSpPr>
          <p:cNvPr id="13" name="TextBox 12">
            <a:extLst>
              <a:ext uri="{FF2B5EF4-FFF2-40B4-BE49-F238E27FC236}">
                <a16:creationId xmlns:a16="http://schemas.microsoft.com/office/drawing/2014/main" id="{BF67D679-65AE-4F5E-91BC-06BB0356215E}"/>
              </a:ext>
            </a:extLst>
          </p:cNvPr>
          <p:cNvSpPr txBox="1"/>
          <p:nvPr/>
        </p:nvSpPr>
        <p:spPr>
          <a:xfrm>
            <a:off x="222328" y="2292121"/>
            <a:ext cx="9358537" cy="984885"/>
          </a:xfrm>
          <a:prstGeom prst="rect">
            <a:avLst/>
          </a:prstGeom>
          <a:noFill/>
        </p:spPr>
        <p:txBody>
          <a:bodyPr vert="horz" rtlCol="0">
            <a:spAutoFit/>
          </a:bodyPr>
          <a:lstStyle/>
          <a:p>
            <a:endParaRPr lang="en-GB"/>
          </a:p>
        </p:txBody>
      </p:sp>
      <p:sp>
        <p:nvSpPr>
          <p:cNvPr id="15" name="TextBox 14">
            <a:extLst>
              <a:ext uri="{FF2B5EF4-FFF2-40B4-BE49-F238E27FC236}">
                <a16:creationId xmlns:a16="http://schemas.microsoft.com/office/drawing/2014/main" id="{2AE92B83-44CA-4496-8E96-F1E820F92CE5}"/>
              </a:ext>
            </a:extLst>
          </p:cNvPr>
          <p:cNvSpPr txBox="1"/>
          <p:nvPr/>
        </p:nvSpPr>
        <p:spPr>
          <a:xfrm>
            <a:off x="222328" y="2292121"/>
            <a:ext cx="9358537" cy="984885"/>
          </a:xfrm>
          <a:prstGeom prst="rect">
            <a:avLst/>
          </a:prstGeom>
          <a:noFill/>
        </p:spPr>
        <p:txBody>
          <a:bodyPr vert="horz" rtlCol="0">
            <a:spAutoFit/>
          </a:bodyPr>
          <a:lstStyle/>
          <a:p>
            <a:endParaRPr lang="en-GB"/>
          </a:p>
        </p:txBody>
      </p:sp>
      <p:sp>
        <p:nvSpPr>
          <p:cNvPr id="17" name="TextBox 16">
            <a:extLst>
              <a:ext uri="{FF2B5EF4-FFF2-40B4-BE49-F238E27FC236}">
                <a16:creationId xmlns:a16="http://schemas.microsoft.com/office/drawing/2014/main" id="{297F73B9-6C69-49A2-8208-5CB836B306AF}"/>
              </a:ext>
            </a:extLst>
          </p:cNvPr>
          <p:cNvSpPr txBox="1"/>
          <p:nvPr/>
        </p:nvSpPr>
        <p:spPr>
          <a:xfrm>
            <a:off x="222328" y="2292121"/>
            <a:ext cx="9358537" cy="984885"/>
          </a:xfrm>
          <a:prstGeom prst="rect">
            <a:avLst/>
          </a:prstGeom>
          <a:noFill/>
        </p:spPr>
        <p:txBody>
          <a:bodyPr vert="horz" rtlCol="0">
            <a:spAutoFit/>
          </a:bodyPr>
          <a:lstStyle/>
          <a:p>
            <a:endParaRPr lang="en-GB"/>
          </a:p>
        </p:txBody>
      </p:sp>
      <p:sp>
        <p:nvSpPr>
          <p:cNvPr id="4" name="TextBox 3">
            <a:extLst>
              <a:ext uri="{FF2B5EF4-FFF2-40B4-BE49-F238E27FC236}">
                <a16:creationId xmlns:a16="http://schemas.microsoft.com/office/drawing/2014/main" id="{7D41CD21-87FE-4DFF-AE39-46D794B4A42E}"/>
              </a:ext>
            </a:extLst>
          </p:cNvPr>
          <p:cNvSpPr txBox="1"/>
          <p:nvPr/>
        </p:nvSpPr>
        <p:spPr>
          <a:xfrm>
            <a:off x="222328" y="2292121"/>
            <a:ext cx="9358537" cy="895630"/>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5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Punctuation  1</a:t>
            </a:r>
            <a:endParaRPr kumimoji="0" lang="en-GB" sz="5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5" name="TextBox 4">
            <a:extLst>
              <a:ext uri="{FF2B5EF4-FFF2-40B4-BE49-F238E27FC236}">
                <a16:creationId xmlns:a16="http://schemas.microsoft.com/office/drawing/2014/main" id="{4ECAAC16-957E-4B74-AD18-6599BED8E276}"/>
              </a:ext>
            </a:extLst>
          </p:cNvPr>
          <p:cNvSpPr txBox="1"/>
          <p:nvPr/>
        </p:nvSpPr>
        <p:spPr>
          <a:xfrm>
            <a:off x="222328" y="3302000"/>
            <a:ext cx="9358313" cy="590931"/>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3600" b="1" i="0" u="none" strike="noStrike" kern="1200" cap="none" spc="0" normalizeH="0" baseline="0" noProof="0">
                <a:ln>
                  <a:noFill/>
                </a:ln>
                <a:solidFill>
                  <a:srgbClr val="1D619C"/>
                </a:solidFill>
                <a:effectLst/>
                <a:uLnTx/>
                <a:uFillTx/>
                <a:latin typeface="Century Gothic" panose="020B0502020202020204" pitchFamily="34" charset="0"/>
                <a:ea typeface="+mn-ea"/>
                <a:cs typeface="+mn-cs"/>
              </a:rPr>
              <a:t>Commas in a List</a:t>
            </a:r>
            <a:endParaRPr kumimoji="0" lang="en-GB" sz="3600" b="1" i="0" u="none" strike="noStrike" kern="1200" cap="none" spc="0" normalizeH="0" baseline="0" noProof="0" dirty="0">
              <a:ln>
                <a:noFill/>
              </a:ln>
              <a:solidFill>
                <a:srgbClr val="1D619C"/>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3011482080"/>
      </p:ext>
    </p:extLst>
  </p:cSld>
  <p:clrMapOvr>
    <a:masterClrMapping/>
  </p:clrMapOvr>
  <p:transition spd="slow">
    <p:cove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A1665403-79B1-4EC3-8AC1-01268D753413}"/>
              </a:ext>
            </a:extLst>
          </p:cNvPr>
          <p:cNvPicPr>
            <a:picLocks noChangeAspect="1"/>
          </p:cNvPicPr>
          <p:nvPr/>
        </p:nvPicPr>
        <p:blipFill>
          <a:blip r:embed="rId2"/>
          <a:stretch>
            <a:fillRect/>
          </a:stretch>
        </p:blipFill>
        <p:spPr>
          <a:xfrm>
            <a:off x="0" y="0"/>
            <a:ext cx="12192000" cy="6857999"/>
          </a:xfrm>
          <a:prstGeom prst="rect">
            <a:avLst/>
          </a:prstGeom>
        </p:spPr>
      </p:pic>
      <p:cxnSp>
        <p:nvCxnSpPr>
          <p:cNvPr id="4" name="Straight Arrow Connector 3">
            <a:extLst>
              <a:ext uri="{FF2B5EF4-FFF2-40B4-BE49-F238E27FC236}">
                <a16:creationId xmlns:a16="http://schemas.microsoft.com/office/drawing/2014/main" id="{35E94658-CC5F-4A81-ACD8-81E2D48F540D}"/>
              </a:ext>
            </a:extLst>
          </p:cNvPr>
          <p:cNvCxnSpPr>
            <a:cxnSpLocks/>
          </p:cNvCxnSpPr>
          <p:nvPr/>
        </p:nvCxnSpPr>
        <p:spPr>
          <a:xfrm>
            <a:off x="1436279" y="2909553"/>
            <a:ext cx="0" cy="593558"/>
          </a:xfrm>
          <a:prstGeom prst="straightConnector1">
            <a:avLst/>
          </a:prstGeom>
          <a:ln w="57150">
            <a:solidFill>
              <a:srgbClr val="1D619C"/>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B5DEC090-1973-4D8F-A184-420B72135CCA}"/>
              </a:ext>
            </a:extLst>
          </p:cNvPr>
          <p:cNvCxnSpPr>
            <a:cxnSpLocks/>
          </p:cNvCxnSpPr>
          <p:nvPr/>
        </p:nvCxnSpPr>
        <p:spPr>
          <a:xfrm>
            <a:off x="5125462" y="2909553"/>
            <a:ext cx="0" cy="593558"/>
          </a:xfrm>
          <a:prstGeom prst="straightConnector1">
            <a:avLst/>
          </a:prstGeom>
          <a:ln w="57150">
            <a:solidFill>
              <a:srgbClr val="D687C2"/>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B5EA660C-4DFF-4DC1-8E3D-F51C40916FFA}"/>
              </a:ext>
            </a:extLst>
          </p:cNvPr>
          <p:cNvSpPr txBox="1"/>
          <p:nvPr/>
        </p:nvSpPr>
        <p:spPr>
          <a:xfrm>
            <a:off x="306268" y="2492291"/>
            <a:ext cx="4195379" cy="369332"/>
          </a:xfrm>
          <a:prstGeom prst="rect">
            <a:avLst/>
          </a:prstGeom>
          <a:noFill/>
        </p:spPr>
        <p:txBody>
          <a:bodyPr wrap="none" rtlCol="0">
            <a:spAutoFit/>
          </a:bodyPr>
          <a:lstStyle/>
          <a:p>
            <a:r>
              <a:rPr lang="en-GB" b="1" dirty="0">
                <a:latin typeface="Century Gothic" panose="020B0502020202020204" pitchFamily="34" charset="0"/>
              </a:rPr>
              <a:t>comma to mark a fronted adverbial</a:t>
            </a:r>
          </a:p>
        </p:txBody>
      </p:sp>
      <p:sp>
        <p:nvSpPr>
          <p:cNvPr id="7" name="TextBox 6">
            <a:extLst>
              <a:ext uri="{FF2B5EF4-FFF2-40B4-BE49-F238E27FC236}">
                <a16:creationId xmlns:a16="http://schemas.microsoft.com/office/drawing/2014/main" id="{EA7185AA-B582-4849-BD93-1EBC2715379F}"/>
              </a:ext>
            </a:extLst>
          </p:cNvPr>
          <p:cNvSpPr txBox="1"/>
          <p:nvPr/>
        </p:nvSpPr>
        <p:spPr>
          <a:xfrm>
            <a:off x="4615661" y="2492291"/>
            <a:ext cx="3461204" cy="369332"/>
          </a:xfrm>
          <a:prstGeom prst="rect">
            <a:avLst/>
          </a:prstGeom>
          <a:noFill/>
        </p:spPr>
        <p:txBody>
          <a:bodyPr wrap="none" rtlCol="0">
            <a:spAutoFit/>
          </a:bodyPr>
          <a:lstStyle/>
          <a:p>
            <a:r>
              <a:rPr lang="en-GB" b="1" dirty="0">
                <a:solidFill>
                  <a:srgbClr val="D687C2"/>
                </a:solidFill>
                <a:latin typeface="Century Gothic" panose="020B0502020202020204" pitchFamily="34" charset="0"/>
              </a:rPr>
              <a:t>comma to mark items in a list</a:t>
            </a:r>
          </a:p>
        </p:txBody>
      </p:sp>
      <p:sp>
        <p:nvSpPr>
          <p:cNvPr id="8" name="Rectangle: Rounded Corners 7">
            <a:extLst>
              <a:ext uri="{FF2B5EF4-FFF2-40B4-BE49-F238E27FC236}">
                <a16:creationId xmlns:a16="http://schemas.microsoft.com/office/drawing/2014/main" id="{3AB48523-75F0-4F15-99EF-C500E03FCE31}"/>
              </a:ext>
            </a:extLst>
          </p:cNvPr>
          <p:cNvSpPr/>
          <p:nvPr/>
        </p:nvSpPr>
        <p:spPr>
          <a:xfrm>
            <a:off x="306268" y="2443925"/>
            <a:ext cx="4195379" cy="466064"/>
          </a:xfrm>
          <a:prstGeom prst="roundRect">
            <a:avLst/>
          </a:prstGeom>
          <a:noFill/>
          <a:ln w="28575">
            <a:solidFill>
              <a:srgbClr val="1D61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Rounded Corners 9">
            <a:extLst>
              <a:ext uri="{FF2B5EF4-FFF2-40B4-BE49-F238E27FC236}">
                <a16:creationId xmlns:a16="http://schemas.microsoft.com/office/drawing/2014/main" id="{64C980BB-F3B0-4AD1-8040-D636A05DB6EF}"/>
              </a:ext>
            </a:extLst>
          </p:cNvPr>
          <p:cNvSpPr/>
          <p:nvPr/>
        </p:nvSpPr>
        <p:spPr>
          <a:xfrm>
            <a:off x="4615662" y="2443489"/>
            <a:ext cx="3461204" cy="466064"/>
          </a:xfrm>
          <a:prstGeom prst="roundRect">
            <a:avLst/>
          </a:prstGeom>
          <a:noFill/>
          <a:ln w="28575">
            <a:solidFill>
              <a:srgbClr val="D687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D84DD4A2-1DC3-47C2-8271-776D93D83F8F}"/>
              </a:ext>
            </a:extLst>
          </p:cNvPr>
          <p:cNvSpPr txBox="1"/>
          <p:nvPr/>
        </p:nvSpPr>
        <p:spPr>
          <a:xfrm>
            <a:off x="261938" y="289357"/>
            <a:ext cx="11712575" cy="1567609"/>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srgbClr val="000000"/>
                </a:solidFill>
                <a:effectLst/>
                <a:uLnTx/>
                <a:uFillTx/>
                <a:latin typeface="Century Gothic Bold" panose="020B0702020202020204" pitchFamily="34" charset="0"/>
                <a:ea typeface="+mn-ea"/>
                <a:cs typeface="+mn-cs"/>
              </a:rPr>
              <a:t>Lists can be embedded within a sentence that already contains a comma for a different purpose. </a:t>
            </a:r>
            <a:endParaRPr kumimoji="0" lang="en-GB" sz="2200" b="0" i="0" u="none" strike="noStrike" kern="1200" cap="none" spc="0" normalizeH="0" baseline="0" noProof="0">
              <a:ln>
                <a:noFill/>
              </a:ln>
              <a:solidFill>
                <a:srgbClr val="323232"/>
              </a:solidFill>
              <a:effectLst/>
              <a:uLnTx/>
              <a:uFillTx/>
              <a:latin typeface="H5PDroidSans"/>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srgbClr val="000000"/>
                </a:solidFill>
                <a:effectLst/>
                <a:uLnTx/>
                <a:uFillTx/>
                <a:latin typeface="Century Gothic Bold" panose="020B0702020202020204" pitchFamily="34" charset="0"/>
                <a:ea typeface="+mn-ea"/>
                <a:cs typeface="+mn-cs"/>
              </a:rPr>
              <a:t> </a:t>
            </a:r>
            <a:endParaRPr kumimoji="0" lang="en-GB" sz="2200" b="0" i="0" u="none" strike="noStrike" kern="1200" cap="none" spc="0" normalizeH="0" baseline="0" noProof="0">
              <a:ln>
                <a:noFill/>
              </a:ln>
              <a:solidFill>
                <a:srgbClr val="323232"/>
              </a:solidFill>
              <a:effectLst/>
              <a:uLnTx/>
              <a:uFillTx/>
              <a:latin typeface="H5PDroidSans"/>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13" name="TextBox 12">
            <a:extLst>
              <a:ext uri="{FF2B5EF4-FFF2-40B4-BE49-F238E27FC236}">
                <a16:creationId xmlns:a16="http://schemas.microsoft.com/office/drawing/2014/main" id="{52D8C228-29CC-46A2-A7D1-D77E39FEEC6B}"/>
              </a:ext>
            </a:extLst>
          </p:cNvPr>
          <p:cNvSpPr txBox="1"/>
          <p:nvPr/>
        </p:nvSpPr>
        <p:spPr>
          <a:xfrm>
            <a:off x="261938" y="1752597"/>
            <a:ext cx="11712574" cy="2672526"/>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srgbClr val="000000"/>
                </a:solidFill>
                <a:effectLst/>
                <a:uLnTx/>
                <a:uFillTx/>
                <a:latin typeface="Century Gothic Bold" panose="020B0702020202020204" pitchFamily="34" charset="0"/>
                <a:ea typeface="+mn-ea"/>
                <a:cs typeface="+mn-cs"/>
              </a:rPr>
              <a:t>For example:</a:t>
            </a:r>
            <a:endParaRPr kumimoji="0" lang="en-GB" sz="2000" b="0" i="0" u="none" strike="noStrike" kern="1200" cap="none" spc="0" normalizeH="0" baseline="0" noProof="0">
              <a:ln>
                <a:noFill/>
              </a:ln>
              <a:solidFill>
                <a:srgbClr val="323232"/>
              </a:solidFill>
              <a:effectLst/>
              <a:uLnTx/>
              <a:uFillTx/>
              <a:latin typeface="H5PDroidSans"/>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0" i="0" u="none" strike="noStrike" kern="1200" cap="none" spc="0" normalizeH="0" baseline="0" noProof="0">
                <a:ln>
                  <a:noFill/>
                </a:ln>
                <a:solidFill>
                  <a:srgbClr val="323232"/>
                </a:solidFill>
                <a:effectLst/>
                <a:uLnTx/>
                <a:uFillTx/>
                <a:latin typeface="H5PDroidSans"/>
                <a:ea typeface="+mn-ea"/>
                <a:cs typeface="+mn-cs"/>
              </a:rPr>
              <a: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0" i="0" u="none" strike="noStrike" kern="1200" cap="none" spc="0" normalizeH="0" baseline="0" noProof="0">
                <a:ln>
                  <a:noFill/>
                </a:ln>
                <a:solidFill>
                  <a:srgbClr val="323232"/>
                </a:solidFill>
                <a:effectLst/>
                <a:uLnTx/>
                <a:uFillTx/>
                <a:latin typeface="H5PDroidSans"/>
                <a:ea typeface="+mn-ea"/>
                <a:cs typeface="+mn-cs"/>
              </a:rPr>
              <a: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0" i="0" u="none" strike="noStrike" kern="1200" cap="none" spc="0" normalizeH="0" baseline="0" noProof="0">
              <a:ln>
                <a:noFill/>
              </a:ln>
              <a:solidFill>
                <a:srgbClr val="323232"/>
              </a:solidFill>
              <a:effectLst/>
              <a:uLnTx/>
              <a:uFillTx/>
              <a:latin typeface="H5PDroidSans"/>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srgbClr val="000000"/>
                </a:solidFill>
                <a:effectLst/>
                <a:uLnTx/>
                <a:uFillTx/>
                <a:latin typeface="Century Gothic Bold" panose="020B0702020202020204" pitchFamily="34" charset="0"/>
                <a:ea typeface="+mn-ea"/>
                <a:cs typeface="+mn-cs"/>
              </a:rPr>
              <a:t>In winter</a:t>
            </a:r>
            <a:r>
              <a:rPr kumimoji="0" lang="en-GB" sz="2000" b="1" i="0" u="none" strike="noStrike" kern="1200" cap="none" spc="0" normalizeH="0" baseline="0" noProof="0">
                <a:ln>
                  <a:noFill/>
                </a:ln>
                <a:solidFill>
                  <a:srgbClr val="1D619C"/>
                </a:solidFill>
                <a:effectLst/>
                <a:uLnTx/>
                <a:uFillTx/>
                <a:latin typeface="Century Gothic Bold" panose="020B0702020202020204" pitchFamily="34" charset="0"/>
                <a:ea typeface="+mn-ea"/>
                <a:cs typeface="+mn-cs"/>
              </a:rPr>
              <a:t>,</a:t>
            </a:r>
            <a:r>
              <a:rPr kumimoji="0" lang="en-GB" sz="2000" b="1" i="0" u="none" strike="noStrike" kern="1200" cap="none" spc="0" normalizeH="0" baseline="0" noProof="0">
                <a:ln>
                  <a:noFill/>
                </a:ln>
                <a:solidFill>
                  <a:srgbClr val="000000"/>
                </a:solidFill>
                <a:effectLst/>
                <a:uLnTx/>
                <a:uFillTx/>
                <a:latin typeface="Century Gothic Bold" panose="020B0702020202020204" pitchFamily="34" charset="0"/>
                <a:ea typeface="+mn-ea"/>
                <a:cs typeface="+mn-cs"/>
              </a:rPr>
              <a:t> we go sledging with my aunt</a:t>
            </a:r>
            <a:r>
              <a:rPr kumimoji="0" lang="en-GB" sz="2000" b="1" i="0" u="none" strike="noStrike" kern="1200" cap="none" spc="0" normalizeH="0" baseline="0" noProof="0">
                <a:ln>
                  <a:noFill/>
                </a:ln>
                <a:solidFill>
                  <a:srgbClr val="C557A8"/>
                </a:solidFill>
                <a:effectLst/>
                <a:uLnTx/>
                <a:uFillTx/>
                <a:latin typeface="Century Gothic Bold" panose="020B0702020202020204" pitchFamily="34" charset="0"/>
                <a:ea typeface="+mn-ea"/>
                <a:cs typeface="+mn-cs"/>
              </a:rPr>
              <a:t>,</a:t>
            </a:r>
            <a:r>
              <a:rPr kumimoji="0" lang="en-GB" sz="2000" b="1" i="0" u="none" strike="noStrike" kern="1200" cap="none" spc="0" normalizeH="0" baseline="0" noProof="0">
                <a:ln>
                  <a:noFill/>
                </a:ln>
                <a:solidFill>
                  <a:srgbClr val="000000"/>
                </a:solidFill>
                <a:effectLst/>
                <a:uLnTx/>
                <a:uFillTx/>
                <a:latin typeface="Century Gothic Bold" panose="020B0702020202020204" pitchFamily="34" charset="0"/>
                <a:ea typeface="+mn-ea"/>
                <a:cs typeface="+mn-cs"/>
              </a:rPr>
              <a:t> roast marshmallows over the fire and sing Christmas songs at school. </a:t>
            </a:r>
            <a:endParaRPr kumimoji="0" lang="en-GB" sz="2000" b="0" i="0" u="none" strike="noStrike" kern="1200" cap="none" spc="0" normalizeH="0" baseline="0" noProof="0">
              <a:ln>
                <a:noFill/>
              </a:ln>
              <a:solidFill>
                <a:srgbClr val="323232"/>
              </a:solidFill>
              <a:effectLst/>
              <a:uLnTx/>
              <a:uFillTx/>
              <a:latin typeface="H5PDroidSans"/>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3974244759"/>
      </p:ext>
    </p:extLst>
  </p:cSld>
  <p:clrMapOvr>
    <a:masterClrMapping/>
  </p:clrMapOvr>
  <p:transition spd="slow">
    <p:cove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7C7FFCDF-333F-4DDC-AB05-7B3E97EA3F27}"/>
              </a:ext>
            </a:extLst>
          </p:cNvPr>
          <p:cNvPicPr>
            <a:picLocks noChangeAspect="1"/>
          </p:cNvPicPr>
          <p:nvPr/>
        </p:nvPicPr>
        <p:blipFill>
          <a:blip r:embed="rId2"/>
          <a:stretch>
            <a:fillRect/>
          </a:stretch>
        </p:blipFill>
        <p:spPr>
          <a:xfrm>
            <a:off x="0" y="0"/>
            <a:ext cx="12192000" cy="6857999"/>
          </a:xfrm>
          <a:prstGeom prst="rect">
            <a:avLst/>
          </a:prstGeom>
        </p:spPr>
      </p:pic>
      <p:cxnSp>
        <p:nvCxnSpPr>
          <p:cNvPr id="4" name="Straight Arrow Connector 3">
            <a:extLst>
              <a:ext uri="{FF2B5EF4-FFF2-40B4-BE49-F238E27FC236}">
                <a16:creationId xmlns:a16="http://schemas.microsoft.com/office/drawing/2014/main" id="{35E94658-CC5F-4A81-ACD8-81E2D48F540D}"/>
              </a:ext>
            </a:extLst>
          </p:cNvPr>
          <p:cNvCxnSpPr>
            <a:cxnSpLocks/>
          </p:cNvCxnSpPr>
          <p:nvPr/>
        </p:nvCxnSpPr>
        <p:spPr>
          <a:xfrm>
            <a:off x="1436279" y="2947976"/>
            <a:ext cx="0" cy="555135"/>
          </a:xfrm>
          <a:prstGeom prst="straightConnector1">
            <a:avLst/>
          </a:prstGeom>
          <a:ln w="57150">
            <a:solidFill>
              <a:srgbClr val="1D619C"/>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B5DEC090-1973-4D8F-A184-420B72135CCA}"/>
              </a:ext>
            </a:extLst>
          </p:cNvPr>
          <p:cNvCxnSpPr>
            <a:cxnSpLocks/>
          </p:cNvCxnSpPr>
          <p:nvPr/>
        </p:nvCxnSpPr>
        <p:spPr>
          <a:xfrm flipH="1">
            <a:off x="10116562" y="2951480"/>
            <a:ext cx="258" cy="551631"/>
          </a:xfrm>
          <a:prstGeom prst="straightConnector1">
            <a:avLst/>
          </a:prstGeom>
          <a:ln w="57150">
            <a:solidFill>
              <a:srgbClr val="C557A8"/>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B5EA660C-4DFF-4DC1-8E3D-F51C40916FFA}"/>
              </a:ext>
            </a:extLst>
          </p:cNvPr>
          <p:cNvSpPr txBox="1"/>
          <p:nvPr/>
        </p:nvSpPr>
        <p:spPr>
          <a:xfrm>
            <a:off x="1512029" y="2530278"/>
            <a:ext cx="3427541" cy="369332"/>
          </a:xfrm>
          <a:prstGeom prst="rect">
            <a:avLst/>
          </a:prstGeom>
          <a:noFill/>
        </p:spPr>
        <p:txBody>
          <a:bodyPr wrap="none" rtlCol="0">
            <a:spAutoFit/>
          </a:bodyPr>
          <a:lstStyle/>
          <a:p>
            <a:r>
              <a:rPr lang="en-GB" b="1" dirty="0">
                <a:latin typeface="Century Gothic" panose="020B0502020202020204" pitchFamily="34" charset="0"/>
              </a:rPr>
              <a:t>commas to mark parenthesis</a:t>
            </a:r>
          </a:p>
        </p:txBody>
      </p:sp>
      <p:sp>
        <p:nvSpPr>
          <p:cNvPr id="7" name="TextBox 6">
            <a:extLst>
              <a:ext uri="{FF2B5EF4-FFF2-40B4-BE49-F238E27FC236}">
                <a16:creationId xmlns:a16="http://schemas.microsoft.com/office/drawing/2014/main" id="{EA7185AA-B582-4849-BD93-1EBC2715379F}"/>
              </a:ext>
            </a:extLst>
          </p:cNvPr>
          <p:cNvSpPr txBox="1"/>
          <p:nvPr/>
        </p:nvSpPr>
        <p:spPr>
          <a:xfrm>
            <a:off x="8374981" y="2530278"/>
            <a:ext cx="3461204" cy="369332"/>
          </a:xfrm>
          <a:prstGeom prst="rect">
            <a:avLst/>
          </a:prstGeom>
          <a:noFill/>
        </p:spPr>
        <p:txBody>
          <a:bodyPr wrap="none" rtlCol="0">
            <a:spAutoFit/>
          </a:bodyPr>
          <a:lstStyle/>
          <a:p>
            <a:r>
              <a:rPr lang="en-GB" b="1" dirty="0">
                <a:latin typeface="Century Gothic" panose="020B0502020202020204" pitchFamily="34" charset="0"/>
              </a:rPr>
              <a:t>comma to mark items in a list</a:t>
            </a:r>
          </a:p>
        </p:txBody>
      </p:sp>
      <p:cxnSp>
        <p:nvCxnSpPr>
          <p:cNvPr id="10" name="Straight Arrow Connector 9">
            <a:extLst>
              <a:ext uri="{FF2B5EF4-FFF2-40B4-BE49-F238E27FC236}">
                <a16:creationId xmlns:a16="http://schemas.microsoft.com/office/drawing/2014/main" id="{A245B2B5-2E23-4DDD-8F1D-60A12EFF1561}"/>
              </a:ext>
            </a:extLst>
          </p:cNvPr>
          <p:cNvCxnSpPr>
            <a:cxnSpLocks/>
          </p:cNvCxnSpPr>
          <p:nvPr/>
        </p:nvCxnSpPr>
        <p:spPr>
          <a:xfrm>
            <a:off x="5017679" y="2947976"/>
            <a:ext cx="0" cy="555135"/>
          </a:xfrm>
          <a:prstGeom prst="straightConnector1">
            <a:avLst/>
          </a:prstGeom>
          <a:ln w="57150">
            <a:solidFill>
              <a:srgbClr val="1D619C"/>
            </a:solidFill>
            <a:tailEnd type="triangle"/>
          </a:ln>
        </p:spPr>
        <p:style>
          <a:lnRef idx="1">
            <a:schemeClr val="accent1"/>
          </a:lnRef>
          <a:fillRef idx="0">
            <a:schemeClr val="accent1"/>
          </a:fillRef>
          <a:effectRef idx="0">
            <a:schemeClr val="accent1"/>
          </a:effectRef>
          <a:fontRef idx="minor">
            <a:schemeClr val="tx1"/>
          </a:fontRef>
        </p:style>
      </p:cxnSp>
      <p:sp>
        <p:nvSpPr>
          <p:cNvPr id="12" name="Rectangle: Rounded Corners 11">
            <a:extLst>
              <a:ext uri="{FF2B5EF4-FFF2-40B4-BE49-F238E27FC236}">
                <a16:creationId xmlns:a16="http://schemas.microsoft.com/office/drawing/2014/main" id="{F042E78E-31E6-47C5-8A28-9EC6638A5456}"/>
              </a:ext>
            </a:extLst>
          </p:cNvPr>
          <p:cNvSpPr/>
          <p:nvPr/>
        </p:nvSpPr>
        <p:spPr>
          <a:xfrm>
            <a:off x="1351280" y="2481912"/>
            <a:ext cx="3749039" cy="466064"/>
          </a:xfrm>
          <a:prstGeom prst="roundRect">
            <a:avLst/>
          </a:prstGeom>
          <a:noFill/>
          <a:ln w="28575">
            <a:solidFill>
              <a:srgbClr val="1D61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Rounded Corners 12">
            <a:extLst>
              <a:ext uri="{FF2B5EF4-FFF2-40B4-BE49-F238E27FC236}">
                <a16:creationId xmlns:a16="http://schemas.microsoft.com/office/drawing/2014/main" id="{62443175-28FF-4427-88BF-FFB924E5F059}"/>
              </a:ext>
            </a:extLst>
          </p:cNvPr>
          <p:cNvSpPr/>
          <p:nvPr/>
        </p:nvSpPr>
        <p:spPr>
          <a:xfrm>
            <a:off x="8360463" y="2481912"/>
            <a:ext cx="3461204" cy="466064"/>
          </a:xfrm>
          <a:prstGeom prst="roundRect">
            <a:avLst/>
          </a:prstGeom>
          <a:noFill/>
          <a:ln w="28575">
            <a:solidFill>
              <a:srgbClr val="C557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CFB0BD6F-88EB-493B-AADD-53FD3E34CDCB}"/>
              </a:ext>
            </a:extLst>
          </p:cNvPr>
          <p:cNvSpPr txBox="1"/>
          <p:nvPr/>
        </p:nvSpPr>
        <p:spPr>
          <a:xfrm>
            <a:off x="261938" y="289357"/>
            <a:ext cx="11712575" cy="1567609"/>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srgbClr val="000000"/>
                </a:solidFill>
                <a:effectLst/>
                <a:uLnTx/>
                <a:uFillTx/>
                <a:latin typeface="Century Gothic Bold" panose="020B0702020202020204" pitchFamily="34" charset="0"/>
                <a:ea typeface="+mn-ea"/>
                <a:cs typeface="+mn-cs"/>
              </a:rPr>
              <a:t>Lists can also be embedded within a sentence that already uses commas for parenthesis. </a:t>
            </a:r>
            <a:endParaRPr kumimoji="0" lang="en-GB" sz="2200" b="0" i="0" u="none" strike="noStrike" kern="1200" cap="none" spc="0" normalizeH="0" baseline="0" noProof="0">
              <a:ln>
                <a:noFill/>
              </a:ln>
              <a:solidFill>
                <a:srgbClr val="323232"/>
              </a:solidFill>
              <a:effectLst/>
              <a:uLnTx/>
              <a:uFillTx/>
              <a:latin typeface="H5PDroidSans"/>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srgbClr val="000000"/>
                </a:solidFill>
                <a:effectLst/>
                <a:uLnTx/>
                <a:uFillTx/>
                <a:latin typeface="Century Gothic Bold" panose="020B0702020202020204" pitchFamily="34" charset="0"/>
                <a:ea typeface="+mn-ea"/>
                <a:cs typeface="+mn-cs"/>
              </a:rPr>
              <a:t> </a:t>
            </a:r>
            <a:endParaRPr kumimoji="0" lang="en-GB" sz="2200" b="0" i="0" u="none" strike="noStrike" kern="1200" cap="none" spc="0" normalizeH="0" baseline="0" noProof="0">
              <a:ln>
                <a:noFill/>
              </a:ln>
              <a:solidFill>
                <a:srgbClr val="323232"/>
              </a:solidFill>
              <a:effectLst/>
              <a:uLnTx/>
              <a:uFillTx/>
              <a:latin typeface="H5PDroidSans"/>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9" name="TextBox 8">
            <a:extLst>
              <a:ext uri="{FF2B5EF4-FFF2-40B4-BE49-F238E27FC236}">
                <a16:creationId xmlns:a16="http://schemas.microsoft.com/office/drawing/2014/main" id="{1712D22E-6400-4251-A99A-473A03527EB7}"/>
              </a:ext>
            </a:extLst>
          </p:cNvPr>
          <p:cNvSpPr txBox="1"/>
          <p:nvPr/>
        </p:nvSpPr>
        <p:spPr>
          <a:xfrm>
            <a:off x="261938" y="1752597"/>
            <a:ext cx="11712574" cy="2267287"/>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srgbClr val="000000"/>
                </a:solidFill>
                <a:effectLst/>
                <a:uLnTx/>
                <a:uFillTx/>
                <a:latin typeface="Century Gothic Bold" panose="020B0702020202020204" pitchFamily="34" charset="0"/>
                <a:ea typeface="+mn-ea"/>
                <a:cs typeface="+mn-cs"/>
              </a:rPr>
              <a:t>For example:</a:t>
            </a:r>
            <a:endParaRPr kumimoji="0" lang="en-GB" sz="2000" b="0" i="0" u="none" strike="noStrike" kern="1200" cap="none" spc="0" normalizeH="0" baseline="0" noProof="0">
              <a:ln>
                <a:noFill/>
              </a:ln>
              <a:solidFill>
                <a:srgbClr val="323232"/>
              </a:solidFill>
              <a:effectLst/>
              <a:uLnTx/>
              <a:uFillTx/>
              <a:latin typeface="H5PDroidSans"/>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0" i="0" u="none" strike="noStrike" kern="1200" cap="none" spc="0" normalizeH="0" baseline="0" noProof="0">
                <a:ln>
                  <a:noFill/>
                </a:ln>
                <a:solidFill>
                  <a:srgbClr val="323232"/>
                </a:solidFill>
                <a:effectLst/>
                <a:uLnTx/>
                <a:uFillTx/>
                <a:latin typeface="H5PDroidSans"/>
                <a:ea typeface="+mn-ea"/>
                <a:cs typeface="+mn-cs"/>
              </a:rPr>
              <a: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0" i="0" u="none" strike="noStrike" kern="1200" cap="none" spc="0" normalizeH="0" baseline="0" noProof="0">
                <a:ln>
                  <a:noFill/>
                </a:ln>
                <a:solidFill>
                  <a:srgbClr val="323232"/>
                </a:solidFill>
                <a:effectLst/>
                <a:uLnTx/>
                <a:uFillTx/>
                <a:latin typeface="H5PDroidSans"/>
                <a:ea typeface="+mn-ea"/>
                <a:cs typeface="+mn-cs"/>
              </a:rPr>
              <a: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0" i="0" u="none" strike="noStrike" kern="1200" cap="none" spc="0" normalizeH="0" baseline="0" noProof="0">
              <a:ln>
                <a:noFill/>
              </a:ln>
              <a:solidFill>
                <a:srgbClr val="323232"/>
              </a:solidFill>
              <a:effectLst/>
              <a:uLnTx/>
              <a:uFillTx/>
              <a:latin typeface="H5PDroidSans"/>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srgbClr val="000000"/>
                </a:solidFill>
                <a:effectLst/>
                <a:uLnTx/>
                <a:uFillTx/>
                <a:latin typeface="Century Gothic Bold" panose="020B0702020202020204" pitchFamily="34" charset="0"/>
                <a:ea typeface="+mn-ea"/>
                <a:cs typeface="+mn-cs"/>
              </a:rPr>
              <a:t>The man</a:t>
            </a:r>
            <a:r>
              <a:rPr kumimoji="0" lang="en-GB" sz="2000" b="1" i="0" u="none" strike="noStrike" kern="1200" cap="none" spc="0" normalizeH="0" baseline="0" noProof="0">
                <a:ln>
                  <a:noFill/>
                </a:ln>
                <a:solidFill>
                  <a:srgbClr val="1D619C"/>
                </a:solidFill>
                <a:effectLst/>
                <a:uLnTx/>
                <a:uFillTx/>
                <a:latin typeface="Century Gothic Bold" panose="020B0702020202020204" pitchFamily="34" charset="0"/>
                <a:ea typeface="+mn-ea"/>
                <a:cs typeface="+mn-cs"/>
              </a:rPr>
              <a:t>,</a:t>
            </a:r>
            <a:r>
              <a:rPr kumimoji="0" lang="en-GB" sz="2000" b="1" i="0" u="none" strike="noStrike" kern="1200" cap="none" spc="0" normalizeH="0" baseline="0" noProof="0">
                <a:ln>
                  <a:noFill/>
                </a:ln>
                <a:solidFill>
                  <a:srgbClr val="000000"/>
                </a:solidFill>
                <a:effectLst/>
                <a:uLnTx/>
                <a:uFillTx/>
                <a:latin typeface="Century Gothic Bold" panose="020B0702020202020204" pitchFamily="34" charset="0"/>
                <a:ea typeface="+mn-ea"/>
                <a:cs typeface="+mn-cs"/>
              </a:rPr>
              <a:t> who was getting on in years</a:t>
            </a:r>
            <a:r>
              <a:rPr kumimoji="0" lang="en-GB" sz="2000" b="1" i="0" u="none" strike="noStrike" kern="1200" cap="none" spc="0" normalizeH="0" baseline="0" noProof="0">
                <a:ln>
                  <a:noFill/>
                </a:ln>
                <a:solidFill>
                  <a:srgbClr val="1D619C"/>
                </a:solidFill>
                <a:effectLst/>
                <a:uLnTx/>
                <a:uFillTx/>
                <a:latin typeface="Century Gothic Bold" panose="020B0702020202020204" pitchFamily="34" charset="0"/>
                <a:ea typeface="+mn-ea"/>
                <a:cs typeface="+mn-cs"/>
              </a:rPr>
              <a:t>,</a:t>
            </a:r>
            <a:r>
              <a:rPr kumimoji="0" lang="en-GB" sz="2000" b="1" i="0" u="none" strike="noStrike" kern="1200" cap="none" spc="0" normalizeH="0" baseline="0" noProof="0">
                <a:ln>
                  <a:noFill/>
                </a:ln>
                <a:solidFill>
                  <a:srgbClr val="000000"/>
                </a:solidFill>
                <a:effectLst/>
                <a:uLnTx/>
                <a:uFillTx/>
                <a:latin typeface="Century Gothic Bold" panose="020B0702020202020204" pitchFamily="34" charset="0"/>
                <a:ea typeface="+mn-ea"/>
                <a:cs typeface="+mn-cs"/>
              </a:rPr>
              <a:t> liked to grow vegetables in his allotment</a:t>
            </a:r>
            <a:r>
              <a:rPr kumimoji="0" lang="en-GB" sz="2000" b="1" i="0" u="none" strike="noStrike" kern="1200" cap="none" spc="0" normalizeH="0" baseline="0" noProof="0">
                <a:ln>
                  <a:noFill/>
                </a:ln>
                <a:solidFill>
                  <a:srgbClr val="C557A8"/>
                </a:solidFill>
                <a:effectLst/>
                <a:uLnTx/>
                <a:uFillTx/>
                <a:latin typeface="Century Gothic Bold" panose="020B0702020202020204" pitchFamily="34" charset="0"/>
                <a:ea typeface="+mn-ea"/>
                <a:cs typeface="+mn-cs"/>
              </a:rPr>
              <a:t>,</a:t>
            </a:r>
            <a:r>
              <a:rPr kumimoji="0" lang="en-GB" sz="2000" b="1" i="0" u="none" strike="noStrike" kern="1200" cap="none" spc="0" normalizeH="0" baseline="0" noProof="0">
                <a:ln>
                  <a:noFill/>
                </a:ln>
                <a:solidFill>
                  <a:srgbClr val="000000"/>
                </a:solidFill>
                <a:effectLst/>
                <a:uLnTx/>
                <a:uFillTx/>
                <a:latin typeface="Century Gothic Bold" panose="020B0702020202020204" pitchFamily="34" charset="0"/>
                <a:ea typeface="+mn-ea"/>
                <a:cs typeface="+mn-cs"/>
              </a:rPr>
              <a:t> read the morning newspaper and complete a daily crossword.</a:t>
            </a:r>
            <a:endParaRPr kumimoji="0" lang="en-GB" sz="2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179538066"/>
      </p:ext>
    </p:extLst>
  </p:cSld>
  <p:clrMapOvr>
    <a:masterClrMapping/>
  </p:clrMapOvr>
  <p:transition spd="slow">
    <p:cove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309864C-1EFF-4C5F-9661-B358195FA82F}"/>
              </a:ext>
            </a:extLst>
          </p:cNvPr>
          <p:cNvPicPr>
            <a:picLocks noChangeAspect="1"/>
          </p:cNvPicPr>
          <p:nvPr/>
        </p:nvPicPr>
        <p:blipFill>
          <a:blip r:embed="rId2"/>
          <a:stretch>
            <a:fillRect/>
          </a:stretch>
        </p:blipFill>
        <p:spPr>
          <a:xfrm>
            <a:off x="0" y="0"/>
            <a:ext cx="12192000" cy="6857999"/>
          </a:xfrm>
          <a:prstGeom prst="rect">
            <a:avLst/>
          </a:prstGeom>
        </p:spPr>
      </p:pic>
      <p:sp>
        <p:nvSpPr>
          <p:cNvPr id="5" name="TextBox 4">
            <a:extLst>
              <a:ext uri="{FF2B5EF4-FFF2-40B4-BE49-F238E27FC236}">
                <a16:creationId xmlns:a16="http://schemas.microsoft.com/office/drawing/2014/main" id="{BFD555F0-B0A3-4717-92A3-B4E65CEA7EC5}"/>
              </a:ext>
            </a:extLst>
          </p:cNvPr>
          <p:cNvSpPr txBox="1"/>
          <p:nvPr/>
        </p:nvSpPr>
        <p:spPr>
          <a:xfrm>
            <a:off x="261938" y="289357"/>
            <a:ext cx="11712575" cy="369332"/>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Circle the commas that separate the items in the lists.</a:t>
            </a:r>
            <a:endParaRPr kumimoji="0" lang="en-GB" sz="2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6" name="TextBox 5">
            <a:extLst>
              <a:ext uri="{FF2B5EF4-FFF2-40B4-BE49-F238E27FC236}">
                <a16:creationId xmlns:a16="http://schemas.microsoft.com/office/drawing/2014/main" id="{3BBA5E87-53DB-48C8-9742-9AAE2EDFBCF7}"/>
              </a:ext>
            </a:extLst>
          </p:cNvPr>
          <p:cNvSpPr txBox="1"/>
          <p:nvPr/>
        </p:nvSpPr>
        <p:spPr>
          <a:xfrm>
            <a:off x="261938" y="1733547"/>
            <a:ext cx="11615737" cy="3226524"/>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srgbClr val="000000"/>
                </a:solidFill>
                <a:effectLst/>
                <a:uLnTx/>
                <a:uFillTx/>
                <a:latin typeface="Century Gothic Bold" panose="020B0702020202020204" pitchFamily="34" charset="0"/>
                <a:ea typeface="+mn-ea"/>
                <a:cs typeface="+mn-cs"/>
              </a:rPr>
              <a:t>At the weekend, my brother took me to the cinema in town, the ice rink, my favourite Italian restaurant and the local park.</a:t>
            </a:r>
            <a:endParaRPr kumimoji="0" lang="en-GB" sz="2000" b="0" i="0" u="none" strike="noStrike" kern="1200" cap="none" spc="0" normalizeH="0" baseline="0" noProof="0">
              <a:ln>
                <a:noFill/>
              </a:ln>
              <a:solidFill>
                <a:srgbClr val="323232"/>
              </a:solidFill>
              <a:effectLst/>
              <a:uLnTx/>
              <a:uFillTx/>
              <a:latin typeface="H5PDroidSans"/>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0" i="0" u="none" strike="noStrike" kern="1200" cap="none" spc="0" normalizeH="0" baseline="0" noProof="0">
              <a:ln>
                <a:noFill/>
              </a:ln>
              <a:solidFill>
                <a:srgbClr val="323232"/>
              </a:solidFill>
              <a:effectLst/>
              <a:uLnTx/>
              <a:uFillTx/>
              <a:latin typeface="H5PDroidSans"/>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srgbClr val="000000"/>
                </a:solidFill>
                <a:effectLst/>
                <a:uLnTx/>
                <a:uFillTx/>
                <a:latin typeface="Century Gothic Bold" panose="020B0702020202020204" pitchFamily="34" charset="0"/>
                <a:ea typeface="+mn-ea"/>
                <a:cs typeface="+mn-cs"/>
              </a:rPr>
              <a:t>The local leisure centre, which has recently been refurbished, now offers trampoline lessons, a multi-sports gym, a yoga studio and a healthy juice bar.</a:t>
            </a:r>
            <a:endParaRPr kumimoji="0" lang="en-GB" sz="2000" b="0" i="0" u="none" strike="noStrike" kern="1200" cap="none" spc="0" normalizeH="0" baseline="0" noProof="0">
              <a:ln>
                <a:noFill/>
              </a:ln>
              <a:solidFill>
                <a:srgbClr val="323232"/>
              </a:solidFill>
              <a:effectLst/>
              <a:uLnTx/>
              <a:uFillTx/>
              <a:latin typeface="H5PDroidSans"/>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0" i="0" u="none" strike="noStrike" kern="1200" cap="none" spc="0" normalizeH="0" baseline="0" noProof="0">
              <a:ln>
                <a:noFill/>
              </a:ln>
              <a:solidFill>
                <a:srgbClr val="323232"/>
              </a:solidFill>
              <a:effectLst/>
              <a:uLnTx/>
              <a:uFillTx/>
              <a:latin typeface="H5PDroidSans"/>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srgbClr val="000000"/>
                </a:solidFill>
                <a:effectLst/>
                <a:uLnTx/>
                <a:uFillTx/>
                <a:latin typeface="Century Gothic Bold" panose="020B0702020202020204" pitchFamily="34" charset="0"/>
                <a:ea typeface="+mn-ea"/>
                <a:cs typeface="+mn-cs"/>
              </a:rPr>
              <a:t>Every Friday night, we light the Shabbat candles, have chicken soup for a starter, say the       blessing for the bread and wine and spend time as a family.</a:t>
            </a:r>
            <a:endParaRPr kumimoji="0" lang="en-GB" sz="2000" b="0" i="0" u="none" strike="noStrike" kern="1200" cap="none" spc="0" normalizeH="0" baseline="0" noProof="0">
              <a:ln>
                <a:noFill/>
              </a:ln>
              <a:solidFill>
                <a:srgbClr val="323232"/>
              </a:solidFill>
              <a:effectLst/>
              <a:uLnTx/>
              <a:uFillTx/>
              <a:latin typeface="H5PDroidSans"/>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3018120301"/>
      </p:ext>
    </p:extLst>
  </p:cSld>
  <p:clrMapOvr>
    <a:masterClrMapping/>
  </p:clrMapOvr>
  <p:transition spd="slow">
    <p:cove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A07B04F6-1312-44EE-A456-EC215B2FE986}"/>
              </a:ext>
            </a:extLst>
          </p:cNvPr>
          <p:cNvPicPr>
            <a:picLocks noChangeAspect="1"/>
          </p:cNvPicPr>
          <p:nvPr/>
        </p:nvPicPr>
        <p:blipFill>
          <a:blip r:embed="rId2"/>
          <a:stretch>
            <a:fillRect/>
          </a:stretch>
        </p:blipFill>
        <p:spPr>
          <a:xfrm>
            <a:off x="0" y="0"/>
            <a:ext cx="12192000" cy="6857999"/>
          </a:xfrm>
          <a:prstGeom prst="rect">
            <a:avLst/>
          </a:prstGeom>
        </p:spPr>
      </p:pic>
      <p:sp>
        <p:nvSpPr>
          <p:cNvPr id="4" name="Oval 3">
            <a:extLst>
              <a:ext uri="{FF2B5EF4-FFF2-40B4-BE49-F238E27FC236}">
                <a16:creationId xmlns:a16="http://schemas.microsoft.com/office/drawing/2014/main" id="{1D5F975D-374F-48E6-8B1B-DE05F34E2B5E}"/>
              </a:ext>
            </a:extLst>
          </p:cNvPr>
          <p:cNvSpPr>
            <a:spLocks noChangeAspect="1"/>
          </p:cNvSpPr>
          <p:nvPr/>
        </p:nvSpPr>
        <p:spPr>
          <a:xfrm>
            <a:off x="7528180" y="1879852"/>
            <a:ext cx="240790" cy="240790"/>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a:extLst>
              <a:ext uri="{FF2B5EF4-FFF2-40B4-BE49-F238E27FC236}">
                <a16:creationId xmlns:a16="http://schemas.microsoft.com/office/drawing/2014/main" id="{6F0632DA-A6F8-451C-AC65-D5BE9F041489}"/>
              </a:ext>
            </a:extLst>
          </p:cNvPr>
          <p:cNvSpPr>
            <a:spLocks noChangeAspect="1"/>
          </p:cNvSpPr>
          <p:nvPr/>
        </p:nvSpPr>
        <p:spPr>
          <a:xfrm>
            <a:off x="9061705" y="1879852"/>
            <a:ext cx="240790" cy="240790"/>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47753EF0-9252-4661-86DA-381AD8CD7244}"/>
              </a:ext>
            </a:extLst>
          </p:cNvPr>
          <p:cNvSpPr>
            <a:spLocks noChangeAspect="1"/>
          </p:cNvSpPr>
          <p:nvPr/>
        </p:nvSpPr>
        <p:spPr>
          <a:xfrm>
            <a:off x="11433430" y="2946652"/>
            <a:ext cx="240790" cy="240790"/>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88F30B5D-7251-43CB-89B1-DA2D1F392AFD}"/>
              </a:ext>
            </a:extLst>
          </p:cNvPr>
          <p:cNvSpPr>
            <a:spLocks noChangeAspect="1"/>
          </p:cNvSpPr>
          <p:nvPr/>
        </p:nvSpPr>
        <p:spPr>
          <a:xfrm>
            <a:off x="2527555" y="3216017"/>
            <a:ext cx="240790" cy="240790"/>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F22E3893-B7C6-420F-A82A-460BCDD042EE}"/>
              </a:ext>
            </a:extLst>
          </p:cNvPr>
          <p:cNvSpPr>
            <a:spLocks noChangeAspect="1"/>
          </p:cNvSpPr>
          <p:nvPr/>
        </p:nvSpPr>
        <p:spPr>
          <a:xfrm>
            <a:off x="6175630" y="4016117"/>
            <a:ext cx="240790" cy="240790"/>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7C487BD7-41A5-42CD-ABEF-BE776E345D12}"/>
              </a:ext>
            </a:extLst>
          </p:cNvPr>
          <p:cNvSpPr>
            <a:spLocks noChangeAspect="1"/>
          </p:cNvSpPr>
          <p:nvPr/>
        </p:nvSpPr>
        <p:spPr>
          <a:xfrm>
            <a:off x="10118980" y="4016117"/>
            <a:ext cx="240790" cy="240790"/>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64423540-F549-4FA1-92B6-6074C8BC21C1}"/>
              </a:ext>
            </a:extLst>
          </p:cNvPr>
          <p:cNvSpPr txBox="1"/>
          <p:nvPr/>
        </p:nvSpPr>
        <p:spPr>
          <a:xfrm>
            <a:off x="261938" y="289357"/>
            <a:ext cx="11712575" cy="369332"/>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Circle the commas that separate the items in the lists.</a:t>
            </a:r>
            <a:endParaRPr kumimoji="0" lang="en-GB" sz="2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12" name="TextBox 11">
            <a:extLst>
              <a:ext uri="{FF2B5EF4-FFF2-40B4-BE49-F238E27FC236}">
                <a16:creationId xmlns:a16="http://schemas.microsoft.com/office/drawing/2014/main" id="{29DA8056-2F9E-4F87-A019-70DDF6CF11CB}"/>
              </a:ext>
            </a:extLst>
          </p:cNvPr>
          <p:cNvSpPr txBox="1"/>
          <p:nvPr/>
        </p:nvSpPr>
        <p:spPr>
          <a:xfrm>
            <a:off x="261938" y="1733547"/>
            <a:ext cx="11615737" cy="3226524"/>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srgbClr val="000000"/>
                </a:solidFill>
                <a:effectLst/>
                <a:uLnTx/>
                <a:uFillTx/>
                <a:latin typeface="Century Gothic Bold" panose="020B0702020202020204" pitchFamily="34" charset="0"/>
                <a:ea typeface="+mn-ea"/>
                <a:cs typeface="+mn-cs"/>
              </a:rPr>
              <a:t>At the weekend, my brother took me to the cinema in town</a:t>
            </a:r>
            <a:r>
              <a:rPr kumimoji="0" lang="en-GB" sz="2000" b="1" i="0" u="none" strike="noStrike" kern="1200" cap="none" spc="0" normalizeH="0" baseline="0" noProof="0">
                <a:ln>
                  <a:noFill/>
                </a:ln>
                <a:solidFill>
                  <a:srgbClr val="F76756"/>
                </a:solidFill>
                <a:effectLst/>
                <a:uLnTx/>
                <a:uFillTx/>
                <a:latin typeface="Century Gothic Bold" panose="020B0702020202020204" pitchFamily="34" charset="0"/>
                <a:ea typeface="+mn-ea"/>
                <a:cs typeface="+mn-cs"/>
              </a:rPr>
              <a:t>,</a:t>
            </a:r>
            <a:r>
              <a:rPr kumimoji="0" lang="en-GB" sz="2000" b="1" i="0" u="none" strike="noStrike" kern="1200" cap="none" spc="0" normalizeH="0" baseline="0" noProof="0">
                <a:ln>
                  <a:noFill/>
                </a:ln>
                <a:solidFill>
                  <a:srgbClr val="000000"/>
                </a:solidFill>
                <a:effectLst/>
                <a:uLnTx/>
                <a:uFillTx/>
                <a:latin typeface="Century Gothic Bold" panose="020B0702020202020204" pitchFamily="34" charset="0"/>
                <a:ea typeface="+mn-ea"/>
                <a:cs typeface="+mn-cs"/>
              </a:rPr>
              <a:t> the ice rink</a:t>
            </a:r>
            <a:r>
              <a:rPr kumimoji="0" lang="en-GB" sz="2000" b="1" i="0" u="none" strike="noStrike" kern="1200" cap="none" spc="0" normalizeH="0" baseline="0" noProof="0">
                <a:ln>
                  <a:noFill/>
                </a:ln>
                <a:solidFill>
                  <a:srgbClr val="F76756"/>
                </a:solidFill>
                <a:effectLst/>
                <a:uLnTx/>
                <a:uFillTx/>
                <a:latin typeface="Century Gothic Bold" panose="020B0702020202020204" pitchFamily="34" charset="0"/>
                <a:ea typeface="+mn-ea"/>
                <a:cs typeface="+mn-cs"/>
              </a:rPr>
              <a:t>,</a:t>
            </a:r>
            <a:r>
              <a:rPr kumimoji="0" lang="en-GB" sz="2000" b="1" i="0" u="none" strike="noStrike" kern="1200" cap="none" spc="0" normalizeH="0" baseline="0" noProof="0">
                <a:ln>
                  <a:noFill/>
                </a:ln>
                <a:solidFill>
                  <a:srgbClr val="000000"/>
                </a:solidFill>
                <a:effectLst/>
                <a:uLnTx/>
                <a:uFillTx/>
                <a:latin typeface="Century Gothic Bold" panose="020B0702020202020204" pitchFamily="34" charset="0"/>
                <a:ea typeface="+mn-ea"/>
                <a:cs typeface="+mn-cs"/>
              </a:rPr>
              <a:t> my favourite Italian restaurant and the local park.</a:t>
            </a:r>
            <a:endParaRPr kumimoji="0" lang="en-GB" sz="2000" b="0" i="0" u="none" strike="noStrike" kern="1200" cap="none" spc="0" normalizeH="0" baseline="0" noProof="0">
              <a:ln>
                <a:noFill/>
              </a:ln>
              <a:solidFill>
                <a:srgbClr val="323232"/>
              </a:solidFill>
              <a:effectLst/>
              <a:uLnTx/>
              <a:uFillTx/>
              <a:latin typeface="H5PDroidSans"/>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0" i="0" u="none" strike="noStrike" kern="1200" cap="none" spc="0" normalizeH="0" baseline="0" noProof="0">
              <a:ln>
                <a:noFill/>
              </a:ln>
              <a:solidFill>
                <a:srgbClr val="323232"/>
              </a:solidFill>
              <a:effectLst/>
              <a:uLnTx/>
              <a:uFillTx/>
              <a:latin typeface="H5PDroidSans"/>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srgbClr val="000000"/>
                </a:solidFill>
                <a:effectLst/>
                <a:uLnTx/>
                <a:uFillTx/>
                <a:latin typeface="Century Gothic Bold" panose="020B0702020202020204" pitchFamily="34" charset="0"/>
                <a:ea typeface="+mn-ea"/>
                <a:cs typeface="+mn-cs"/>
              </a:rPr>
              <a:t>The local leisure centre, which has recently been refurbished, now offers trampoline lessons</a:t>
            </a:r>
            <a:r>
              <a:rPr kumimoji="0" lang="en-GB" sz="2000" b="1" i="0" u="none" strike="noStrike" kern="1200" cap="none" spc="0" normalizeH="0" baseline="0" noProof="0">
                <a:ln>
                  <a:noFill/>
                </a:ln>
                <a:solidFill>
                  <a:srgbClr val="F76756"/>
                </a:solidFill>
                <a:effectLst/>
                <a:uLnTx/>
                <a:uFillTx/>
                <a:latin typeface="Century Gothic Bold" panose="020B0702020202020204" pitchFamily="34" charset="0"/>
                <a:ea typeface="+mn-ea"/>
                <a:cs typeface="+mn-cs"/>
              </a:rPr>
              <a:t>,</a:t>
            </a:r>
            <a:r>
              <a:rPr kumimoji="0" lang="en-GB" sz="2000" b="1" i="0" u="none" strike="noStrike" kern="1200" cap="none" spc="0" normalizeH="0" baseline="0" noProof="0">
                <a:ln>
                  <a:noFill/>
                </a:ln>
                <a:solidFill>
                  <a:srgbClr val="000000"/>
                </a:solidFill>
                <a:effectLst/>
                <a:uLnTx/>
                <a:uFillTx/>
                <a:latin typeface="Century Gothic Bold" panose="020B0702020202020204" pitchFamily="34" charset="0"/>
                <a:ea typeface="+mn-ea"/>
                <a:cs typeface="+mn-cs"/>
              </a:rPr>
              <a:t> a multi-sports gym</a:t>
            </a:r>
            <a:r>
              <a:rPr kumimoji="0" lang="en-GB" sz="2000" b="1" i="0" u="none" strike="noStrike" kern="1200" cap="none" spc="0" normalizeH="0" baseline="0" noProof="0">
                <a:ln>
                  <a:noFill/>
                </a:ln>
                <a:solidFill>
                  <a:srgbClr val="F76756"/>
                </a:solidFill>
                <a:effectLst/>
                <a:uLnTx/>
                <a:uFillTx/>
                <a:latin typeface="Century Gothic Bold" panose="020B0702020202020204" pitchFamily="34" charset="0"/>
                <a:ea typeface="+mn-ea"/>
                <a:cs typeface="+mn-cs"/>
              </a:rPr>
              <a:t>,</a:t>
            </a:r>
            <a:r>
              <a:rPr kumimoji="0" lang="en-GB" sz="2000" b="1" i="0" u="none" strike="noStrike" kern="1200" cap="none" spc="0" normalizeH="0" baseline="0" noProof="0">
                <a:ln>
                  <a:noFill/>
                </a:ln>
                <a:solidFill>
                  <a:srgbClr val="000000"/>
                </a:solidFill>
                <a:effectLst/>
                <a:uLnTx/>
                <a:uFillTx/>
                <a:latin typeface="Century Gothic Bold" panose="020B0702020202020204" pitchFamily="34" charset="0"/>
                <a:ea typeface="+mn-ea"/>
                <a:cs typeface="+mn-cs"/>
              </a:rPr>
              <a:t> a yoga studio and a healthy juice bar.</a:t>
            </a:r>
            <a:endParaRPr kumimoji="0" lang="en-GB" sz="2000" b="0" i="0" u="none" strike="noStrike" kern="1200" cap="none" spc="0" normalizeH="0" baseline="0" noProof="0">
              <a:ln>
                <a:noFill/>
              </a:ln>
              <a:solidFill>
                <a:srgbClr val="323232"/>
              </a:solidFill>
              <a:effectLst/>
              <a:uLnTx/>
              <a:uFillTx/>
              <a:latin typeface="H5PDroidSans"/>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0" i="0" u="none" strike="noStrike" kern="1200" cap="none" spc="0" normalizeH="0" baseline="0" noProof="0">
              <a:ln>
                <a:noFill/>
              </a:ln>
              <a:solidFill>
                <a:srgbClr val="323232"/>
              </a:solidFill>
              <a:effectLst/>
              <a:uLnTx/>
              <a:uFillTx/>
              <a:latin typeface="H5PDroidSans"/>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srgbClr val="000000"/>
                </a:solidFill>
                <a:effectLst/>
                <a:uLnTx/>
                <a:uFillTx/>
                <a:latin typeface="Century Gothic Bold" panose="020B0702020202020204" pitchFamily="34" charset="0"/>
                <a:ea typeface="+mn-ea"/>
                <a:cs typeface="+mn-cs"/>
              </a:rPr>
              <a:t>Every Friday night, we light the Shabbat candles</a:t>
            </a:r>
            <a:r>
              <a:rPr kumimoji="0" lang="en-GB" sz="2000" b="1" i="0" u="none" strike="noStrike" kern="1200" cap="none" spc="0" normalizeH="0" baseline="0" noProof="0">
                <a:ln>
                  <a:noFill/>
                </a:ln>
                <a:solidFill>
                  <a:srgbClr val="F76756"/>
                </a:solidFill>
                <a:effectLst/>
                <a:uLnTx/>
                <a:uFillTx/>
                <a:latin typeface="Century Gothic Bold" panose="020B0702020202020204" pitchFamily="34" charset="0"/>
                <a:ea typeface="+mn-ea"/>
                <a:cs typeface="+mn-cs"/>
              </a:rPr>
              <a:t>,</a:t>
            </a:r>
            <a:r>
              <a:rPr kumimoji="0" lang="en-GB" sz="2000" b="1" i="0" u="none" strike="noStrike" kern="1200" cap="none" spc="0" normalizeH="0" baseline="0" noProof="0">
                <a:ln>
                  <a:noFill/>
                </a:ln>
                <a:solidFill>
                  <a:srgbClr val="000000"/>
                </a:solidFill>
                <a:effectLst/>
                <a:uLnTx/>
                <a:uFillTx/>
                <a:latin typeface="Century Gothic Bold" panose="020B0702020202020204" pitchFamily="34" charset="0"/>
                <a:ea typeface="+mn-ea"/>
                <a:cs typeface="+mn-cs"/>
              </a:rPr>
              <a:t> have chicken soup for a starter</a:t>
            </a:r>
            <a:r>
              <a:rPr kumimoji="0" lang="en-GB" sz="2000" b="1" i="0" u="none" strike="noStrike" kern="1200" cap="none" spc="0" normalizeH="0" baseline="0" noProof="0">
                <a:ln>
                  <a:noFill/>
                </a:ln>
                <a:solidFill>
                  <a:srgbClr val="F76756"/>
                </a:solidFill>
                <a:effectLst/>
                <a:uLnTx/>
                <a:uFillTx/>
                <a:latin typeface="Century Gothic Bold" panose="020B0702020202020204" pitchFamily="34" charset="0"/>
                <a:ea typeface="+mn-ea"/>
                <a:cs typeface="+mn-cs"/>
              </a:rPr>
              <a:t>,</a:t>
            </a:r>
            <a:r>
              <a:rPr kumimoji="0" lang="en-GB" sz="2000" b="1" i="0" u="none" strike="noStrike" kern="1200" cap="none" spc="0" normalizeH="0" baseline="0" noProof="0">
                <a:ln>
                  <a:noFill/>
                </a:ln>
                <a:solidFill>
                  <a:srgbClr val="000000"/>
                </a:solidFill>
                <a:effectLst/>
                <a:uLnTx/>
                <a:uFillTx/>
                <a:latin typeface="Century Gothic Bold" panose="020B0702020202020204" pitchFamily="34" charset="0"/>
                <a:ea typeface="+mn-ea"/>
                <a:cs typeface="+mn-cs"/>
              </a:rPr>
              <a:t> say the       blessing for the bread and wine and spend time as a family.</a:t>
            </a:r>
            <a:endParaRPr kumimoji="0" lang="en-GB" sz="2000" b="0" i="0" u="none" strike="noStrike" kern="1200" cap="none" spc="0" normalizeH="0" baseline="0" noProof="0">
              <a:ln>
                <a:noFill/>
              </a:ln>
              <a:solidFill>
                <a:srgbClr val="323232"/>
              </a:solidFill>
              <a:effectLst/>
              <a:uLnTx/>
              <a:uFillTx/>
              <a:latin typeface="H5PDroidSans"/>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879840454"/>
      </p:ext>
    </p:extLst>
  </p:cSld>
  <p:clrMapOvr>
    <a:masterClrMapping/>
  </p:clrMapOvr>
  <p:transition spd="slow">
    <p:cove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067B732-C192-4AD1-881E-DD2B982D4302}"/>
              </a:ext>
            </a:extLst>
          </p:cNvPr>
          <p:cNvPicPr>
            <a:picLocks noChangeAspect="1"/>
          </p:cNvPicPr>
          <p:nvPr/>
        </p:nvPicPr>
        <p:blipFill>
          <a:blip r:embed="rId2"/>
          <a:stretch>
            <a:fillRect/>
          </a:stretch>
        </p:blipFill>
        <p:spPr>
          <a:xfrm>
            <a:off x="0" y="0"/>
            <a:ext cx="12192000" cy="6857999"/>
          </a:xfrm>
          <a:prstGeom prst="rect">
            <a:avLst/>
          </a:prstGeom>
        </p:spPr>
      </p:pic>
      <p:sp>
        <p:nvSpPr>
          <p:cNvPr id="4" name="TextBox 3">
            <a:extLst>
              <a:ext uri="{FF2B5EF4-FFF2-40B4-BE49-F238E27FC236}">
                <a16:creationId xmlns:a16="http://schemas.microsoft.com/office/drawing/2014/main" id="{65831FE7-E3FE-4CC7-8677-092145C310A7}"/>
              </a:ext>
            </a:extLst>
          </p:cNvPr>
          <p:cNvSpPr txBox="1"/>
          <p:nvPr/>
        </p:nvSpPr>
        <p:spPr>
          <a:xfrm>
            <a:off x="1614467" y="2686017"/>
            <a:ext cx="8963066" cy="1089529"/>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1" i="0" u="none" strike="noStrike" kern="1200" cap="none" spc="0" normalizeH="0" baseline="0" noProof="0">
                <a:ln>
                  <a:noFill/>
                </a:ln>
                <a:solidFill>
                  <a:srgbClr val="000000"/>
                </a:solidFill>
                <a:effectLst/>
                <a:uLnTx/>
                <a:uFillTx/>
                <a:latin typeface="Century Gothic Bold" panose="020B0702020202020204" pitchFamily="34" charset="0"/>
                <a:ea typeface="+mn-ea"/>
                <a:cs typeface="+mn-cs"/>
              </a:rPr>
              <a:t>Now that we understand commas in a list, let’s apply our learning to some further application and reasoning questions.</a:t>
            </a:r>
            <a:endParaRPr kumimoji="0" lang="en-GB" sz="2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96752401"/>
      </p:ext>
    </p:extLst>
  </p:cSld>
  <p:clrMapOvr>
    <a:masterClrMapping/>
  </p:clrMapOvr>
  <p:transition spd="slow">
    <p:cove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F7DACB6-4B38-4EAF-86C0-97633169832D}"/>
              </a:ext>
            </a:extLst>
          </p:cNvPr>
          <p:cNvPicPr>
            <a:picLocks noChangeAspect="1"/>
          </p:cNvPicPr>
          <p:nvPr/>
        </p:nvPicPr>
        <p:blipFill>
          <a:blip r:embed="rId2"/>
          <a:stretch>
            <a:fillRect/>
          </a:stretch>
        </p:blipFill>
        <p:spPr>
          <a:xfrm>
            <a:off x="0" y="0"/>
            <a:ext cx="12192000" cy="6857999"/>
          </a:xfrm>
          <a:prstGeom prst="rect">
            <a:avLst/>
          </a:prstGeom>
        </p:spPr>
      </p:pic>
      <p:sp>
        <p:nvSpPr>
          <p:cNvPr id="6" name="Rectangle: Rounded Corners 5">
            <a:extLst>
              <a:ext uri="{FF2B5EF4-FFF2-40B4-BE49-F238E27FC236}">
                <a16:creationId xmlns:a16="http://schemas.microsoft.com/office/drawing/2014/main" id="{C9859E39-91A4-45C2-8BA9-BDAE08236029}"/>
              </a:ext>
            </a:extLst>
          </p:cNvPr>
          <p:cNvSpPr/>
          <p:nvPr/>
        </p:nvSpPr>
        <p:spPr>
          <a:xfrm>
            <a:off x="363453" y="944099"/>
            <a:ext cx="4582800" cy="2618252"/>
          </a:xfrm>
          <a:prstGeom prst="roundRect">
            <a:avLst/>
          </a:prstGeom>
          <a:solidFill>
            <a:srgbClr val="B7E1B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b="1" dirty="0">
                <a:solidFill>
                  <a:schemeClr val="tx1"/>
                </a:solidFill>
                <a:latin typeface="Century Gothic" panose="020B0502020202020204" pitchFamily="34" charset="0"/>
              </a:rPr>
              <a:t>Activity list:</a:t>
            </a: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Horse riding around the paddock</a:t>
            </a:r>
          </a:p>
          <a:p>
            <a:r>
              <a:rPr lang="en-GB" sz="2000" b="1" dirty="0">
                <a:solidFill>
                  <a:schemeClr val="tx1"/>
                </a:solidFill>
                <a:latin typeface="Century Gothic" panose="020B0502020202020204" pitchFamily="34" charset="0"/>
              </a:rPr>
              <a:t>Zip wiring through the forest </a:t>
            </a:r>
          </a:p>
          <a:p>
            <a:r>
              <a:rPr lang="en-GB" sz="2000" b="1" dirty="0">
                <a:solidFill>
                  <a:schemeClr val="tx1"/>
                </a:solidFill>
                <a:latin typeface="Century Gothic" panose="020B0502020202020204" pitchFamily="34" charset="0"/>
              </a:rPr>
              <a:t>Team building exercises </a:t>
            </a:r>
          </a:p>
          <a:p>
            <a:r>
              <a:rPr lang="en-GB" sz="2000" b="1" dirty="0">
                <a:solidFill>
                  <a:schemeClr val="tx1"/>
                </a:solidFill>
                <a:latin typeface="Century Gothic" panose="020B0502020202020204" pitchFamily="34" charset="0"/>
              </a:rPr>
              <a:t>Raft building on the lake </a:t>
            </a:r>
          </a:p>
          <a:p>
            <a:r>
              <a:rPr lang="en-GB" sz="2000" b="1" dirty="0">
                <a:solidFill>
                  <a:schemeClr val="tx1"/>
                </a:solidFill>
                <a:latin typeface="Century Gothic" panose="020B0502020202020204" pitchFamily="34" charset="0"/>
              </a:rPr>
              <a:t>Den building in the woods</a:t>
            </a:r>
          </a:p>
        </p:txBody>
      </p:sp>
      <p:sp>
        <p:nvSpPr>
          <p:cNvPr id="4" name="TextBox 3">
            <a:extLst>
              <a:ext uri="{FF2B5EF4-FFF2-40B4-BE49-F238E27FC236}">
                <a16:creationId xmlns:a16="http://schemas.microsoft.com/office/drawing/2014/main" id="{35247BDA-06CF-4211-BCF2-C2FFB9DD0FAF}"/>
              </a:ext>
            </a:extLst>
          </p:cNvPr>
          <p:cNvSpPr txBox="1"/>
          <p:nvPr/>
        </p:nvSpPr>
        <p:spPr>
          <a:xfrm>
            <a:off x="261938" y="289357"/>
            <a:ext cx="11712575" cy="397032"/>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srgbClr val="000000"/>
                </a:solidFill>
                <a:effectLst/>
                <a:uLnTx/>
                <a:uFillTx/>
                <a:latin typeface="Century Gothic Bold" panose="020B0702020202020204" pitchFamily="34" charset="0"/>
                <a:ea typeface="+mn-ea"/>
                <a:cs typeface="+mn-cs"/>
              </a:rPr>
              <a:t>Write a sentence that lists all of the information below.</a:t>
            </a:r>
            <a:endParaRPr kumimoji="0" lang="en-GB" sz="2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8" name="TextBox 7">
            <a:extLst>
              <a:ext uri="{FF2B5EF4-FFF2-40B4-BE49-F238E27FC236}">
                <a16:creationId xmlns:a16="http://schemas.microsoft.com/office/drawing/2014/main" id="{C3A1CDE2-40BF-4D96-BAB8-ED2D64C1C315}"/>
              </a:ext>
            </a:extLst>
          </p:cNvPr>
          <p:cNvSpPr txBox="1"/>
          <p:nvPr/>
        </p:nvSpPr>
        <p:spPr>
          <a:xfrm>
            <a:off x="261938" y="3819522"/>
            <a:ext cx="11712574" cy="1051570"/>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srgbClr val="000000"/>
                </a:solidFill>
                <a:effectLst/>
                <a:uLnTx/>
                <a:uFillTx/>
                <a:latin typeface="Century Gothic Bold" panose="020B0702020202020204" pitchFamily="34" charset="0"/>
                <a:ea typeface="+mn-ea"/>
                <a:cs typeface="+mn-cs"/>
              </a:rPr>
              <a:t>Remember to punctuate your sentence correctly and include a fronted adverbial or parenthesis.  </a:t>
            </a:r>
            <a:endParaRPr kumimoji="0" lang="en-GB" sz="2000" b="0" i="0" u="none" strike="noStrike" kern="1200" cap="none" spc="0" normalizeH="0" baseline="0" noProof="0">
              <a:ln>
                <a:noFill/>
              </a:ln>
              <a:solidFill>
                <a:srgbClr val="323232"/>
              </a:solidFill>
              <a:effectLst/>
              <a:uLnTx/>
              <a:uFillTx/>
              <a:latin typeface="H5PDroidSans"/>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270978546"/>
      </p:ext>
    </p:extLst>
  </p:cSld>
  <p:clrMapOvr>
    <a:masterClrMapping/>
  </p:clrMapOvr>
  <p:transition spd="slow">
    <p:cove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4A5E008-1D19-47FE-9A6B-9CAC0854CD27}"/>
              </a:ext>
            </a:extLst>
          </p:cNvPr>
          <p:cNvPicPr>
            <a:picLocks noChangeAspect="1"/>
          </p:cNvPicPr>
          <p:nvPr/>
        </p:nvPicPr>
        <p:blipFill>
          <a:blip r:embed="rId2"/>
          <a:stretch>
            <a:fillRect/>
          </a:stretch>
        </p:blipFill>
        <p:spPr>
          <a:xfrm>
            <a:off x="0" y="0"/>
            <a:ext cx="12192000" cy="6857999"/>
          </a:xfrm>
          <a:prstGeom prst="rect">
            <a:avLst/>
          </a:prstGeom>
        </p:spPr>
      </p:pic>
      <p:sp>
        <p:nvSpPr>
          <p:cNvPr id="6" name="Rectangle: Rounded Corners 5">
            <a:extLst>
              <a:ext uri="{FF2B5EF4-FFF2-40B4-BE49-F238E27FC236}">
                <a16:creationId xmlns:a16="http://schemas.microsoft.com/office/drawing/2014/main" id="{C9859E39-91A4-45C2-8BA9-BDAE08236029}"/>
              </a:ext>
            </a:extLst>
          </p:cNvPr>
          <p:cNvSpPr/>
          <p:nvPr/>
        </p:nvSpPr>
        <p:spPr>
          <a:xfrm>
            <a:off x="363453" y="944099"/>
            <a:ext cx="4581409" cy="2618252"/>
          </a:xfrm>
          <a:prstGeom prst="roundRect">
            <a:avLst/>
          </a:prstGeom>
          <a:solidFill>
            <a:srgbClr val="B7E1B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b="1" dirty="0">
                <a:solidFill>
                  <a:schemeClr val="tx1"/>
                </a:solidFill>
                <a:latin typeface="Century Gothic" panose="020B0502020202020204" pitchFamily="34" charset="0"/>
              </a:rPr>
              <a:t>Activity list:</a:t>
            </a: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Horse riding around the paddock</a:t>
            </a:r>
          </a:p>
          <a:p>
            <a:r>
              <a:rPr lang="en-GB" sz="2000" b="1" dirty="0">
                <a:solidFill>
                  <a:schemeClr val="tx1"/>
                </a:solidFill>
                <a:latin typeface="Century Gothic" panose="020B0502020202020204" pitchFamily="34" charset="0"/>
              </a:rPr>
              <a:t>Zip wiring through the forest </a:t>
            </a:r>
          </a:p>
          <a:p>
            <a:r>
              <a:rPr lang="en-GB" sz="2000" b="1" dirty="0">
                <a:solidFill>
                  <a:schemeClr val="tx1"/>
                </a:solidFill>
                <a:latin typeface="Century Gothic" panose="020B0502020202020204" pitchFamily="34" charset="0"/>
              </a:rPr>
              <a:t>Team building exercises </a:t>
            </a:r>
          </a:p>
          <a:p>
            <a:r>
              <a:rPr lang="en-GB" sz="2000" b="1" dirty="0">
                <a:solidFill>
                  <a:schemeClr val="tx1"/>
                </a:solidFill>
                <a:latin typeface="Century Gothic" panose="020B0502020202020204" pitchFamily="34" charset="0"/>
              </a:rPr>
              <a:t>Raft building on the lake </a:t>
            </a:r>
          </a:p>
          <a:p>
            <a:r>
              <a:rPr lang="en-GB" sz="2000" b="1" dirty="0">
                <a:solidFill>
                  <a:schemeClr val="tx1"/>
                </a:solidFill>
                <a:latin typeface="Century Gothic" panose="020B0502020202020204" pitchFamily="34" charset="0"/>
              </a:rPr>
              <a:t>Den building in the woods</a:t>
            </a:r>
          </a:p>
        </p:txBody>
      </p:sp>
      <p:sp>
        <p:nvSpPr>
          <p:cNvPr id="4" name="TextBox 3">
            <a:extLst>
              <a:ext uri="{FF2B5EF4-FFF2-40B4-BE49-F238E27FC236}">
                <a16:creationId xmlns:a16="http://schemas.microsoft.com/office/drawing/2014/main" id="{32B76C22-6C20-4D4F-892F-9A9E4032E724}"/>
              </a:ext>
            </a:extLst>
          </p:cNvPr>
          <p:cNvSpPr txBox="1"/>
          <p:nvPr/>
        </p:nvSpPr>
        <p:spPr>
          <a:xfrm>
            <a:off x="261938" y="289357"/>
            <a:ext cx="11712575" cy="397032"/>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srgbClr val="000000"/>
                </a:solidFill>
                <a:effectLst/>
                <a:uLnTx/>
                <a:uFillTx/>
                <a:latin typeface="Century Gothic Bold" panose="020B0702020202020204" pitchFamily="34" charset="0"/>
                <a:ea typeface="+mn-ea"/>
                <a:cs typeface="+mn-cs"/>
              </a:rPr>
              <a:t>Write a sentence that lists all of the information below.</a:t>
            </a:r>
            <a:endParaRPr kumimoji="0" lang="en-GB" sz="2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5" name="TextBox 4">
            <a:extLst>
              <a:ext uri="{FF2B5EF4-FFF2-40B4-BE49-F238E27FC236}">
                <a16:creationId xmlns:a16="http://schemas.microsoft.com/office/drawing/2014/main" id="{FAAEA45B-F208-4709-B182-884B730DAD80}"/>
              </a:ext>
            </a:extLst>
          </p:cNvPr>
          <p:cNvSpPr txBox="1"/>
          <p:nvPr/>
        </p:nvSpPr>
        <p:spPr>
          <a:xfrm>
            <a:off x="261938" y="3819522"/>
            <a:ext cx="11712574" cy="2287806"/>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srgbClr val="000000"/>
                </a:solidFill>
                <a:effectLst/>
                <a:uLnTx/>
                <a:uFillTx/>
                <a:latin typeface="Century Gothic Bold" panose="020B0702020202020204" pitchFamily="34" charset="0"/>
                <a:ea typeface="+mn-ea"/>
                <a:cs typeface="+mn-cs"/>
              </a:rPr>
              <a:t>Remember to punctuate your sentence correctly and include a fronted adverbial or parenthesis.  </a:t>
            </a:r>
            <a:endParaRPr kumimoji="0" lang="en-GB" sz="2000" b="0" i="0" u="none" strike="noStrike" kern="1200" cap="none" spc="0" normalizeH="0" baseline="0" noProof="0">
              <a:ln>
                <a:noFill/>
              </a:ln>
              <a:solidFill>
                <a:srgbClr val="323232"/>
              </a:solidFill>
              <a:effectLst/>
              <a:uLnTx/>
              <a:uFillTx/>
              <a:latin typeface="H5PDroidSans"/>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srgbClr val="F76756"/>
                </a:solidFill>
                <a:effectLst/>
                <a:uLnTx/>
                <a:uFillTx/>
                <a:latin typeface="Century Gothic Bold" panose="020B0702020202020204" pitchFamily="34" charset="0"/>
                <a:ea typeface="+mn-ea"/>
                <a:cs typeface="+mn-cs"/>
              </a:rPr>
              <a:t>Various answers, for example:</a:t>
            </a:r>
            <a:br>
              <a:rPr kumimoji="0" lang="en-GB" sz="2000" b="0" i="0" u="none" strike="noStrike" kern="1200" cap="none" spc="0" normalizeH="0" baseline="0" noProof="0">
                <a:ln>
                  <a:noFill/>
                </a:ln>
                <a:solidFill>
                  <a:srgbClr val="F76756"/>
                </a:solidFill>
                <a:effectLst/>
                <a:uLnTx/>
                <a:uFillTx/>
                <a:latin typeface="H5PDroidSans"/>
                <a:ea typeface="+mn-ea"/>
                <a:cs typeface="+mn-cs"/>
              </a:rPr>
            </a:br>
            <a:r>
              <a:rPr kumimoji="0" lang="en-GB" sz="2000" b="1" i="0" u="none" strike="noStrike" kern="1200" cap="none" spc="0" normalizeH="0" baseline="0" noProof="0">
                <a:ln>
                  <a:noFill/>
                </a:ln>
                <a:solidFill>
                  <a:srgbClr val="F76756"/>
                </a:solidFill>
                <a:effectLst/>
                <a:uLnTx/>
                <a:uFillTx/>
                <a:latin typeface="Century Gothic Bold" panose="020B0702020202020204" pitchFamily="34" charset="0"/>
                <a:ea typeface="+mn-ea"/>
                <a:cs typeface="+mn-cs"/>
              </a:rPr>
              <a:t>The school trip, which is next week, includes different activities such as horse riding around the paddock, zip wiring through the forest, team building exercises, raft building on the lake and den building in the woods. </a:t>
            </a:r>
            <a:endParaRPr kumimoji="0" lang="en-GB" sz="2000" b="0" i="0" u="none" strike="noStrike" kern="1200" cap="none" spc="0" normalizeH="0" baseline="0" noProof="0">
              <a:ln>
                <a:noFill/>
              </a:ln>
              <a:solidFill>
                <a:srgbClr val="323232"/>
              </a:solidFill>
              <a:effectLst/>
              <a:uLnTx/>
              <a:uFillTx/>
              <a:latin typeface="H5PDroidSans"/>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3176253801"/>
      </p:ext>
    </p:extLst>
  </p:cSld>
  <p:clrMapOvr>
    <a:masterClrMapping/>
  </p:clrMapOvr>
  <p:transition spd="slow">
    <p:cove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BC1400A-73CA-4EBD-B1E8-DE56A5F306E8}"/>
              </a:ext>
            </a:extLst>
          </p:cNvPr>
          <p:cNvPicPr>
            <a:picLocks noChangeAspect="1"/>
          </p:cNvPicPr>
          <p:nvPr/>
        </p:nvPicPr>
        <p:blipFill>
          <a:blip r:embed="rId2"/>
          <a:stretch>
            <a:fillRect/>
          </a:stretch>
        </p:blipFill>
        <p:spPr>
          <a:xfrm>
            <a:off x="0" y="0"/>
            <a:ext cx="12192000" cy="6857999"/>
          </a:xfrm>
          <a:prstGeom prst="rect">
            <a:avLst/>
          </a:prstGeom>
        </p:spPr>
      </p:pic>
      <p:sp>
        <p:nvSpPr>
          <p:cNvPr id="6" name="Rectangle: Rounded Corners 5">
            <a:extLst>
              <a:ext uri="{FF2B5EF4-FFF2-40B4-BE49-F238E27FC236}">
                <a16:creationId xmlns:a16="http://schemas.microsoft.com/office/drawing/2014/main" id="{5033FF05-7E75-4F2C-A187-EFD7BA52DC50}"/>
              </a:ext>
            </a:extLst>
          </p:cNvPr>
          <p:cNvSpPr/>
          <p:nvPr/>
        </p:nvSpPr>
        <p:spPr>
          <a:xfrm>
            <a:off x="358940" y="1425914"/>
            <a:ext cx="7851610" cy="1620251"/>
          </a:xfrm>
          <a:prstGeom prst="roundRect">
            <a:avLst/>
          </a:prstGeom>
          <a:solidFill>
            <a:srgbClr val="B7E1B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b="0" i="0" dirty="0">
                <a:solidFill>
                  <a:srgbClr val="000000"/>
                </a:solidFill>
                <a:effectLst/>
                <a:latin typeface="Century Gothic Bold" panose="020B0702020202020204" pitchFamily="34" charset="0"/>
              </a:rPr>
              <a:t>I have reading and English with Mrs Jones on Monday and maths and English with her on Tuesday, geography and science on Wednesday and maths and science on Thursday, so I see her a lot.</a:t>
            </a:r>
            <a:endParaRPr lang="en-GB" sz="2000" b="1" dirty="0">
              <a:solidFill>
                <a:schemeClr val="tx1"/>
              </a:solidFill>
              <a:latin typeface="Century Gothic" panose="020B0502020202020204" pitchFamily="34" charset="0"/>
            </a:endParaRPr>
          </a:p>
        </p:txBody>
      </p:sp>
      <p:sp>
        <p:nvSpPr>
          <p:cNvPr id="4" name="TextBox 3">
            <a:extLst>
              <a:ext uri="{FF2B5EF4-FFF2-40B4-BE49-F238E27FC236}">
                <a16:creationId xmlns:a16="http://schemas.microsoft.com/office/drawing/2014/main" id="{ECA54B2F-C5FE-43E5-827F-DD1254853D4F}"/>
              </a:ext>
            </a:extLst>
          </p:cNvPr>
          <p:cNvSpPr txBox="1"/>
          <p:nvPr/>
        </p:nvSpPr>
        <p:spPr>
          <a:xfrm>
            <a:off x="261938" y="289357"/>
            <a:ext cx="11712575" cy="397032"/>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srgbClr val="000000"/>
                </a:solidFill>
                <a:effectLst/>
                <a:uLnTx/>
                <a:uFillTx/>
                <a:latin typeface="Century Gothic Bold" panose="020B0702020202020204" pitchFamily="34" charset="0"/>
                <a:ea typeface="+mn-ea"/>
                <a:cs typeface="+mn-cs"/>
              </a:rPr>
              <a:t>Explain the mistake in the sentence below. </a:t>
            </a:r>
            <a:endParaRPr kumimoji="0" lang="en-GB" sz="2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5" name="TextBox 4">
            <a:extLst>
              <a:ext uri="{FF2B5EF4-FFF2-40B4-BE49-F238E27FC236}">
                <a16:creationId xmlns:a16="http://schemas.microsoft.com/office/drawing/2014/main" id="{F4A6F655-0A17-4B74-B705-F9354E16706E}"/>
              </a:ext>
            </a:extLst>
          </p:cNvPr>
          <p:cNvSpPr txBox="1"/>
          <p:nvPr/>
        </p:nvSpPr>
        <p:spPr>
          <a:xfrm>
            <a:off x="261938" y="3705222"/>
            <a:ext cx="11712574" cy="369332"/>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srgbClr val="000000"/>
                </a:solidFill>
                <a:effectLst/>
                <a:uLnTx/>
                <a:uFillTx/>
                <a:latin typeface="Century Gothic Bold" panose="020B0702020202020204" pitchFamily="34" charset="0"/>
                <a:ea typeface="+mn-ea"/>
                <a:cs typeface="+mn-cs"/>
              </a:rPr>
              <a:t>Rewrite the sentence correctly. </a:t>
            </a:r>
            <a:endParaRPr kumimoji="0" lang="en-GB" sz="2000" b="1" i="0" u="none" strike="noStrike" kern="1200" cap="none" spc="0" normalizeH="0" baseline="0" noProof="0" dirty="0">
              <a:ln>
                <a:noFill/>
              </a:ln>
              <a:solidFill>
                <a:srgbClr val="000000"/>
              </a:solidFill>
              <a:effectLst/>
              <a:uLnTx/>
              <a:uFillTx/>
              <a:latin typeface="Century Gothic Bold" panose="020B0702020202020204" pitchFamily="34" charset="0"/>
              <a:ea typeface="+mn-ea"/>
              <a:cs typeface="+mn-cs"/>
            </a:endParaRPr>
          </a:p>
        </p:txBody>
      </p:sp>
    </p:spTree>
    <p:extLst>
      <p:ext uri="{BB962C8B-B14F-4D97-AF65-F5344CB8AC3E}">
        <p14:creationId xmlns:p14="http://schemas.microsoft.com/office/powerpoint/2010/main" val="416393901"/>
      </p:ext>
    </p:extLst>
  </p:cSld>
  <p:clrMapOvr>
    <a:masterClrMapping/>
  </p:clrMapOvr>
  <p:transition spd="slow">
    <p:cove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9C2C85A-EC57-425D-A250-14F81247DF18}"/>
              </a:ext>
            </a:extLst>
          </p:cNvPr>
          <p:cNvPicPr>
            <a:picLocks noChangeAspect="1"/>
          </p:cNvPicPr>
          <p:nvPr/>
        </p:nvPicPr>
        <p:blipFill>
          <a:blip r:embed="rId2"/>
          <a:stretch>
            <a:fillRect/>
          </a:stretch>
        </p:blipFill>
        <p:spPr>
          <a:xfrm>
            <a:off x="0" y="0"/>
            <a:ext cx="12192000" cy="6857999"/>
          </a:xfrm>
          <a:prstGeom prst="rect">
            <a:avLst/>
          </a:prstGeom>
        </p:spPr>
      </p:pic>
      <p:sp>
        <p:nvSpPr>
          <p:cNvPr id="6" name="Rectangle: Rounded Corners 5">
            <a:extLst>
              <a:ext uri="{FF2B5EF4-FFF2-40B4-BE49-F238E27FC236}">
                <a16:creationId xmlns:a16="http://schemas.microsoft.com/office/drawing/2014/main" id="{5033FF05-7E75-4F2C-A187-EFD7BA52DC50}"/>
              </a:ext>
            </a:extLst>
          </p:cNvPr>
          <p:cNvSpPr/>
          <p:nvPr/>
        </p:nvSpPr>
        <p:spPr>
          <a:xfrm>
            <a:off x="358940" y="1425914"/>
            <a:ext cx="7851610" cy="1620251"/>
          </a:xfrm>
          <a:prstGeom prst="roundRect">
            <a:avLst/>
          </a:prstGeom>
          <a:solidFill>
            <a:srgbClr val="B7E1B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b="0" i="0" dirty="0">
                <a:solidFill>
                  <a:srgbClr val="000000"/>
                </a:solidFill>
                <a:effectLst/>
                <a:latin typeface="Century Gothic Bold" panose="020B0702020202020204" pitchFamily="34" charset="0"/>
              </a:rPr>
              <a:t>I have reading and English with Mrs Jones on Monday and maths and English with her on Tuesday, geography and science on Wednesday and maths and science on Thursday, so I see her a lot.</a:t>
            </a:r>
            <a:endParaRPr lang="en-GB" sz="2000" b="1" dirty="0">
              <a:solidFill>
                <a:schemeClr val="tx1"/>
              </a:solidFill>
              <a:latin typeface="Century Gothic" panose="020B0502020202020204" pitchFamily="34" charset="0"/>
            </a:endParaRPr>
          </a:p>
        </p:txBody>
      </p:sp>
      <p:sp>
        <p:nvSpPr>
          <p:cNvPr id="4" name="TextBox 3">
            <a:extLst>
              <a:ext uri="{FF2B5EF4-FFF2-40B4-BE49-F238E27FC236}">
                <a16:creationId xmlns:a16="http://schemas.microsoft.com/office/drawing/2014/main" id="{747E353D-337B-47D9-AD92-D06E35E55CD9}"/>
              </a:ext>
            </a:extLst>
          </p:cNvPr>
          <p:cNvSpPr txBox="1"/>
          <p:nvPr/>
        </p:nvSpPr>
        <p:spPr>
          <a:xfrm>
            <a:off x="261938" y="289357"/>
            <a:ext cx="11712575" cy="397032"/>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srgbClr val="000000"/>
                </a:solidFill>
                <a:effectLst/>
                <a:uLnTx/>
                <a:uFillTx/>
                <a:latin typeface="Century Gothic Bold" panose="020B0702020202020204" pitchFamily="34" charset="0"/>
                <a:ea typeface="+mn-ea"/>
                <a:cs typeface="+mn-cs"/>
              </a:rPr>
              <a:t>Explain the mistake in the sentence below. </a:t>
            </a:r>
            <a:endParaRPr kumimoji="0" lang="en-GB" sz="2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5" name="TextBox 4">
            <a:extLst>
              <a:ext uri="{FF2B5EF4-FFF2-40B4-BE49-F238E27FC236}">
                <a16:creationId xmlns:a16="http://schemas.microsoft.com/office/drawing/2014/main" id="{9A273D7E-53D6-40D7-BE2E-23D541F6A6B8}"/>
              </a:ext>
            </a:extLst>
          </p:cNvPr>
          <p:cNvSpPr txBox="1"/>
          <p:nvPr/>
        </p:nvSpPr>
        <p:spPr>
          <a:xfrm>
            <a:off x="261938" y="3705222"/>
            <a:ext cx="11712574" cy="2200278"/>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srgbClr val="000000"/>
                </a:solidFill>
                <a:effectLst/>
                <a:uLnTx/>
                <a:uFillTx/>
                <a:latin typeface="Century Gothic Bold" panose="020B0702020202020204" pitchFamily="34" charset="0"/>
                <a:ea typeface="+mn-ea"/>
                <a:cs typeface="+mn-cs"/>
              </a:rPr>
              <a:t>Rewrite the sentence correctly.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srgbClr val="F76756"/>
                </a:solidFill>
                <a:effectLst/>
                <a:uLnTx/>
                <a:uFillTx/>
                <a:latin typeface="Century Gothic Bold" panose="020B0702020202020204" pitchFamily="34" charset="0"/>
                <a:ea typeface="+mn-ea"/>
                <a:cs typeface="+mn-cs"/>
              </a:rPr>
              <a:t>There is an extra ‘and’ between Monday and maths. These are items in a list, so should be separated by a comma. </a:t>
            </a:r>
            <a:br>
              <a:rPr kumimoji="0" lang="en-GB" sz="2000" b="1" i="0" u="none" strike="noStrike" kern="1200" cap="none" spc="0" normalizeH="0" baseline="0" noProof="0">
                <a:ln>
                  <a:noFill/>
                </a:ln>
                <a:solidFill>
                  <a:srgbClr val="F76756"/>
                </a:solidFill>
                <a:effectLst/>
                <a:uLnTx/>
                <a:uFillTx/>
                <a:latin typeface="Century Gothic Bold" panose="020B0702020202020204" pitchFamily="34" charset="0"/>
                <a:ea typeface="+mn-ea"/>
                <a:cs typeface="+mn-cs"/>
              </a:rPr>
            </a:br>
            <a:r>
              <a:rPr kumimoji="0" lang="en-GB" sz="2000" b="1" i="0" u="none" strike="noStrike" kern="1200" cap="none" spc="0" normalizeH="0" baseline="0" noProof="0">
                <a:ln>
                  <a:noFill/>
                </a:ln>
                <a:solidFill>
                  <a:srgbClr val="F76756"/>
                </a:solidFill>
                <a:effectLst/>
                <a:uLnTx/>
                <a:uFillTx/>
                <a:latin typeface="Century Gothic Bold" panose="020B0702020202020204" pitchFamily="34" charset="0"/>
                <a:ea typeface="+mn-ea"/>
                <a:cs typeface="+mn-cs"/>
              </a:rPr>
              <a:t>The correct sentence is:</a:t>
            </a:r>
            <a:b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br>
            <a:r>
              <a:rPr kumimoji="0" lang="en-GB" sz="2000" b="0" i="0" u="none" strike="noStrike" kern="1200" cap="none" spc="0" normalizeH="0" baseline="0" noProof="0">
                <a:ln>
                  <a:noFill/>
                </a:ln>
                <a:solidFill>
                  <a:srgbClr val="F76756"/>
                </a:solidFill>
                <a:effectLst/>
                <a:uLnTx/>
                <a:uFillTx/>
                <a:latin typeface="Century Gothic Bold" panose="020B0702020202020204" pitchFamily="34" charset="0"/>
                <a:ea typeface="+mn-ea"/>
                <a:cs typeface="+mn-cs"/>
              </a:rPr>
              <a:t>I have reading and English with Mrs Jones on Monday, maths and English with her on Tuesday, geography and science on Wednesday and maths and science on Thursday, so I see her </a:t>
            </a:r>
            <a:br>
              <a:rPr kumimoji="0" lang="en-GB" sz="2000" b="0" i="0" u="none" strike="noStrike" kern="1200" cap="none" spc="0" normalizeH="0" baseline="0" noProof="0">
                <a:ln>
                  <a:noFill/>
                </a:ln>
                <a:solidFill>
                  <a:srgbClr val="F76756"/>
                </a:solidFill>
                <a:effectLst/>
                <a:uLnTx/>
                <a:uFillTx/>
                <a:latin typeface="Century Gothic Bold" panose="020B0702020202020204" pitchFamily="34" charset="0"/>
                <a:ea typeface="+mn-ea"/>
                <a:cs typeface="+mn-cs"/>
              </a:rPr>
            </a:br>
            <a:r>
              <a:rPr kumimoji="0" lang="en-GB" sz="2000" b="0" i="0" u="none" strike="noStrike" kern="1200" cap="none" spc="0" normalizeH="0" baseline="0" noProof="0">
                <a:ln>
                  <a:noFill/>
                </a:ln>
                <a:solidFill>
                  <a:srgbClr val="F76756"/>
                </a:solidFill>
                <a:effectLst/>
                <a:uLnTx/>
                <a:uFillTx/>
                <a:latin typeface="Century Gothic Bold" panose="020B0702020202020204" pitchFamily="34" charset="0"/>
                <a:ea typeface="+mn-ea"/>
                <a:cs typeface="+mn-cs"/>
              </a:rPr>
              <a:t>a lot.</a:t>
            </a:r>
            <a:endParaRPr kumimoji="0" lang="en-GB" sz="2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4131972625"/>
      </p:ext>
    </p:extLst>
  </p:cSld>
  <p:clrMapOvr>
    <a:masterClrMapping/>
  </p:clrMapOvr>
  <p:transition spd="slow">
    <p:cove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6FD00DD-C60F-41C6-8181-27C2863974A2}"/>
              </a:ext>
            </a:extLst>
          </p:cNvPr>
          <p:cNvPicPr>
            <a:picLocks noChangeAspect="1"/>
          </p:cNvPicPr>
          <p:nvPr/>
        </p:nvPicPr>
        <p:blipFill>
          <a:blip r:embed="rId2"/>
          <a:stretch>
            <a:fillRect/>
          </a:stretch>
        </p:blipFill>
        <p:spPr>
          <a:xfrm>
            <a:off x="0" y="0"/>
            <a:ext cx="12192000" cy="6857999"/>
          </a:xfrm>
          <a:prstGeom prst="rect">
            <a:avLst/>
          </a:prstGeom>
        </p:spPr>
      </p:pic>
      <p:sp>
        <p:nvSpPr>
          <p:cNvPr id="3" name="TextBox 2">
            <a:extLst>
              <a:ext uri="{FF2B5EF4-FFF2-40B4-BE49-F238E27FC236}">
                <a16:creationId xmlns:a16="http://schemas.microsoft.com/office/drawing/2014/main" id="{514A5FA7-740A-49BC-82A8-C28DBBF968DA}"/>
              </a:ext>
            </a:extLst>
          </p:cNvPr>
          <p:cNvSpPr txBox="1"/>
          <p:nvPr/>
        </p:nvSpPr>
        <p:spPr>
          <a:xfrm>
            <a:off x="415636" y="2068945"/>
            <a:ext cx="7804728" cy="2308324"/>
          </a:xfrm>
          <a:prstGeom prst="rect">
            <a:avLst/>
          </a:prstGeom>
          <a:noFill/>
        </p:spPr>
        <p:txBody>
          <a:bodyPr wrap="square" rtlCol="0">
            <a:spAutoFit/>
          </a:bodyPr>
          <a:lstStyle/>
          <a:p>
            <a:r>
              <a:rPr lang="en-GB" sz="4800" b="1" dirty="0">
                <a:solidFill>
                  <a:schemeClr val="bg1"/>
                </a:solidFill>
                <a:latin typeface="Century Gothic" panose="020B0502020202020204" pitchFamily="34" charset="0"/>
              </a:rPr>
              <a:t>You’re ready to progress!</a:t>
            </a:r>
          </a:p>
          <a:p>
            <a:r>
              <a:rPr lang="en-GB" sz="4800" b="1" dirty="0">
                <a:solidFill>
                  <a:schemeClr val="bg1"/>
                </a:solidFill>
                <a:latin typeface="Century Gothic" panose="020B0502020202020204" pitchFamily="34" charset="0"/>
              </a:rPr>
              <a:t>Now apply your learning by trying some questions.</a:t>
            </a:r>
          </a:p>
        </p:txBody>
      </p:sp>
    </p:spTree>
    <p:extLst>
      <p:ext uri="{BB962C8B-B14F-4D97-AF65-F5344CB8AC3E}">
        <p14:creationId xmlns:p14="http://schemas.microsoft.com/office/powerpoint/2010/main" val="1106636286"/>
      </p:ext>
    </p:extLst>
  </p:cSld>
  <p:clrMapOvr>
    <a:masterClrMapping/>
  </p:clrMapOvr>
  <p:transition spd="slow">
    <p:cove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EFFFFD7-93D1-4156-A2F1-77C24D68B11B}"/>
              </a:ext>
            </a:extLst>
          </p:cNvPr>
          <p:cNvPicPr>
            <a:picLocks noChangeAspect="1"/>
          </p:cNvPicPr>
          <p:nvPr/>
        </p:nvPicPr>
        <p:blipFill>
          <a:blip r:embed="rId2"/>
          <a:stretch>
            <a:fillRect/>
          </a:stretch>
        </p:blipFill>
        <p:spPr>
          <a:xfrm>
            <a:off x="0" y="0"/>
            <a:ext cx="12192000" cy="6857999"/>
          </a:xfrm>
          <a:prstGeom prst="rect">
            <a:avLst/>
          </a:prstGeom>
        </p:spPr>
      </p:pic>
      <p:sp>
        <p:nvSpPr>
          <p:cNvPr id="4" name="TextBox 3">
            <a:extLst>
              <a:ext uri="{FF2B5EF4-FFF2-40B4-BE49-F238E27FC236}">
                <a16:creationId xmlns:a16="http://schemas.microsoft.com/office/drawing/2014/main" id="{71D2662A-EF00-4A6B-9BF7-2D5BEFF59484}"/>
              </a:ext>
            </a:extLst>
          </p:cNvPr>
          <p:cNvSpPr txBox="1"/>
          <p:nvPr/>
        </p:nvSpPr>
        <p:spPr>
          <a:xfrm>
            <a:off x="261257" y="272141"/>
            <a:ext cx="11669486" cy="523220"/>
          </a:xfrm>
          <a:prstGeom prst="rect">
            <a:avLst/>
          </a:prstGeom>
          <a:noFill/>
        </p:spPr>
        <p:txBody>
          <a:bodyPr wrap="square" rtlCol="0">
            <a:spAutoFit/>
          </a:bodyPr>
          <a:lstStyle/>
          <a:p>
            <a:pPr algn="ctr"/>
            <a:r>
              <a:rPr lang="en-GB" sz="2800" b="1" dirty="0">
                <a:effectLst/>
                <a:latin typeface="Century Gothic" panose="020B0502020202020204" pitchFamily="34" charset="0"/>
              </a:rPr>
              <a:t>Key Information</a:t>
            </a:r>
            <a:endParaRPr lang="en-GB" sz="2800" dirty="0">
              <a:latin typeface="Century Gothic" panose="020B0502020202020204" pitchFamily="34" charset="0"/>
            </a:endParaRPr>
          </a:p>
        </p:txBody>
      </p:sp>
      <p:sp>
        <p:nvSpPr>
          <p:cNvPr id="5" name="TextBox 4">
            <a:extLst>
              <a:ext uri="{FF2B5EF4-FFF2-40B4-BE49-F238E27FC236}">
                <a16:creationId xmlns:a16="http://schemas.microsoft.com/office/drawing/2014/main" id="{CB1BAF67-4081-48FC-8A81-4C0595E9B5A8}"/>
              </a:ext>
            </a:extLst>
          </p:cNvPr>
          <p:cNvSpPr txBox="1"/>
          <p:nvPr/>
        </p:nvSpPr>
        <p:spPr>
          <a:xfrm>
            <a:off x="854529" y="2125450"/>
            <a:ext cx="10482943" cy="3375283"/>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srgbClr val="000000"/>
                </a:solidFill>
                <a:effectLst/>
                <a:uLnTx/>
                <a:uFillTx/>
                <a:latin typeface="Century Gothic Bold" panose="020B0702020202020204" pitchFamily="34" charset="0"/>
                <a:ea typeface="+mn-ea"/>
                <a:cs typeface="+mn-cs"/>
              </a:rPr>
              <a:t>A </a:t>
            </a:r>
            <a:r>
              <a:rPr kumimoji="0" lang="en-GB" sz="2000" b="1" i="0" u="none" strike="noStrike" kern="1200" cap="none" spc="0" normalizeH="0" baseline="0" noProof="0">
                <a:ln>
                  <a:noFill/>
                </a:ln>
                <a:solidFill>
                  <a:srgbClr val="1D619C"/>
                </a:solidFill>
                <a:effectLst/>
                <a:uLnTx/>
                <a:uFillTx/>
                <a:latin typeface="Century Gothic Bold" panose="020B0702020202020204" pitchFamily="34" charset="0"/>
                <a:ea typeface="+mn-ea"/>
                <a:cs typeface="+mn-cs"/>
              </a:rPr>
              <a:t>list </a:t>
            </a:r>
            <a:r>
              <a:rPr kumimoji="0" lang="en-GB" sz="2000" b="1" i="0" u="none" strike="noStrike" kern="1200" cap="none" spc="0" normalizeH="0" baseline="0" noProof="0">
                <a:ln>
                  <a:noFill/>
                </a:ln>
                <a:solidFill>
                  <a:srgbClr val="000000"/>
                </a:solidFill>
                <a:effectLst/>
                <a:uLnTx/>
                <a:uFillTx/>
                <a:latin typeface="Century Gothic Bold" panose="020B0702020202020204" pitchFamily="34" charset="0"/>
                <a:ea typeface="+mn-ea"/>
                <a:cs typeface="+mn-cs"/>
              </a:rPr>
              <a:t>is a series of words written one after the other. </a:t>
            </a:r>
            <a:endParaRPr kumimoji="0" lang="en-GB" sz="2000" b="0" i="0" u="none" strike="noStrike" kern="1200" cap="none" spc="0" normalizeH="0" baseline="0" noProof="0">
              <a:ln>
                <a:noFill/>
              </a:ln>
              <a:solidFill>
                <a:srgbClr val="323232"/>
              </a:solidFill>
              <a:effectLst/>
              <a:uLnTx/>
              <a:uFillTx/>
              <a:latin typeface="H5PDroidSans"/>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srgbClr val="000000"/>
                </a:solidFill>
                <a:effectLst/>
                <a:uLnTx/>
                <a:uFillTx/>
                <a:latin typeface="Century Gothic Bold" panose="020B0702020202020204" pitchFamily="34" charset="0"/>
                <a:ea typeface="+mn-ea"/>
                <a:cs typeface="+mn-cs"/>
              </a:rPr>
              <a:t>A </a:t>
            </a:r>
            <a:r>
              <a:rPr kumimoji="0" lang="en-GB" sz="2000" b="1" i="0" u="none" strike="noStrike" kern="1200" cap="none" spc="0" normalizeH="0" baseline="0" noProof="0">
                <a:ln>
                  <a:noFill/>
                </a:ln>
                <a:solidFill>
                  <a:srgbClr val="1D619C"/>
                </a:solidFill>
                <a:effectLst/>
                <a:uLnTx/>
                <a:uFillTx/>
                <a:latin typeface="Century Gothic Bold" panose="020B0702020202020204" pitchFamily="34" charset="0"/>
                <a:ea typeface="+mn-ea"/>
                <a:cs typeface="+mn-cs"/>
              </a:rPr>
              <a:t>comma </a:t>
            </a:r>
            <a:r>
              <a:rPr kumimoji="0" lang="en-GB" sz="2000" b="1" i="0" u="none" strike="noStrike" kern="1200" cap="none" spc="0" normalizeH="0" baseline="0" noProof="0">
                <a:ln>
                  <a:noFill/>
                </a:ln>
                <a:solidFill>
                  <a:srgbClr val="000000"/>
                </a:solidFill>
                <a:effectLst/>
                <a:uLnTx/>
                <a:uFillTx/>
                <a:latin typeface="Century Gothic Bold" panose="020B0702020202020204" pitchFamily="34" charset="0"/>
                <a:ea typeface="+mn-ea"/>
                <a:cs typeface="+mn-cs"/>
              </a:rPr>
              <a:t>(,) is a punctuation mark that is used to separate words in a list.</a:t>
            </a:r>
            <a:br>
              <a:rPr kumimoji="0" lang="en-GB" sz="2000" b="1" i="0" u="none" strike="noStrike" kern="1200" cap="none" spc="0" normalizeH="0" baseline="0" noProof="0">
                <a:ln>
                  <a:noFill/>
                </a:ln>
                <a:solidFill>
                  <a:srgbClr val="000000"/>
                </a:solidFill>
                <a:effectLst/>
                <a:uLnTx/>
                <a:uFillTx/>
                <a:latin typeface="Century Gothic Bold" panose="020B0702020202020204" pitchFamily="34" charset="0"/>
                <a:ea typeface="+mn-ea"/>
                <a:cs typeface="+mn-cs"/>
              </a:rPr>
            </a:br>
            <a:r>
              <a:rPr kumimoji="0" lang="en-GB" sz="2000" b="1" i="0" u="none" strike="noStrike" kern="1200" cap="none" spc="0" normalizeH="0" baseline="0" noProof="0">
                <a:ln>
                  <a:noFill/>
                </a:ln>
                <a:solidFill>
                  <a:srgbClr val="000000"/>
                </a:solidFill>
                <a:effectLst/>
                <a:uLnTx/>
                <a:uFillTx/>
                <a:latin typeface="Century Gothic Bold" panose="020B0702020202020204" pitchFamily="34" charset="0"/>
                <a:ea typeface="+mn-ea"/>
                <a:cs typeface="+mn-cs"/>
              </a:rPr>
              <a:t>For example: I bought apples, bananas and oranges.</a:t>
            </a:r>
            <a:endParaRPr kumimoji="0" lang="en-GB" sz="2000" b="0" i="0" u="none" strike="noStrike" kern="1200" cap="none" spc="0" normalizeH="0" baseline="0" noProof="0">
              <a:ln>
                <a:noFill/>
              </a:ln>
              <a:solidFill>
                <a:srgbClr val="323232"/>
              </a:solidFill>
              <a:effectLst/>
              <a:uLnTx/>
              <a:uFillTx/>
              <a:latin typeface="H5PDroidSans"/>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srgbClr val="000000"/>
                </a:solidFill>
                <a:effectLst/>
                <a:uLnTx/>
                <a:uFillTx/>
                <a:latin typeface="Century Gothic Bold" panose="020B0702020202020204" pitchFamily="34" charset="0"/>
                <a:ea typeface="+mn-ea"/>
                <a:cs typeface="+mn-cs"/>
              </a:rPr>
              <a:t>A </a:t>
            </a:r>
            <a:r>
              <a:rPr kumimoji="0" lang="en-GB" sz="2000" b="1" i="0" u="none" strike="noStrike" kern="1200" cap="none" spc="0" normalizeH="0" baseline="0" noProof="0">
                <a:ln>
                  <a:noFill/>
                </a:ln>
                <a:solidFill>
                  <a:srgbClr val="1D619C"/>
                </a:solidFill>
                <a:effectLst/>
                <a:uLnTx/>
                <a:uFillTx/>
                <a:latin typeface="Century Gothic Bold" panose="020B0702020202020204" pitchFamily="34" charset="0"/>
                <a:ea typeface="+mn-ea"/>
                <a:cs typeface="+mn-cs"/>
              </a:rPr>
              <a:t>comma</a:t>
            </a:r>
            <a:r>
              <a:rPr kumimoji="0" lang="en-GB" sz="2000" b="1" i="0" u="none" strike="noStrike" kern="1200" cap="none" spc="0" normalizeH="0" baseline="0" noProof="0">
                <a:ln>
                  <a:noFill/>
                </a:ln>
                <a:solidFill>
                  <a:srgbClr val="000000"/>
                </a:solidFill>
                <a:effectLst/>
                <a:uLnTx/>
                <a:uFillTx/>
                <a:latin typeface="Century Gothic Bold" panose="020B0702020202020204" pitchFamily="34" charset="0"/>
                <a:ea typeface="+mn-ea"/>
                <a:cs typeface="+mn-cs"/>
              </a:rPr>
              <a:t> is a punctuation mark. One of the uses of a comma is to the mark the end of a fronted adverbial.</a:t>
            </a:r>
            <a:br>
              <a:rPr kumimoji="0" lang="en-GB" sz="2000" b="1" i="0" u="none" strike="noStrike" kern="1200" cap="none" spc="0" normalizeH="0" baseline="0" noProof="0">
                <a:ln>
                  <a:noFill/>
                </a:ln>
                <a:solidFill>
                  <a:srgbClr val="000000"/>
                </a:solidFill>
                <a:effectLst/>
                <a:uLnTx/>
                <a:uFillTx/>
                <a:latin typeface="Century Gothic Bold" panose="020B0702020202020204" pitchFamily="34" charset="0"/>
                <a:ea typeface="+mn-ea"/>
                <a:cs typeface="+mn-cs"/>
              </a:rPr>
            </a:br>
            <a:r>
              <a:rPr kumimoji="0" lang="en-GB" sz="2000" b="1" i="0" u="none" strike="noStrike" kern="1200" cap="none" spc="0" normalizeH="0" baseline="0" noProof="0">
                <a:ln>
                  <a:noFill/>
                </a:ln>
                <a:solidFill>
                  <a:srgbClr val="000000"/>
                </a:solidFill>
                <a:effectLst/>
                <a:uLnTx/>
                <a:uFillTx/>
                <a:latin typeface="Century Gothic Bold" panose="020B0702020202020204" pitchFamily="34" charset="0"/>
                <a:ea typeface="+mn-ea"/>
                <a:cs typeface="+mn-cs"/>
              </a:rPr>
              <a:t>For example: Before bedtime, she read her book.</a:t>
            </a:r>
            <a:endParaRPr kumimoji="0" lang="en-GB" sz="2000" b="0" i="0" u="none" strike="noStrike" kern="1200" cap="none" spc="0" normalizeH="0" baseline="0" noProof="0">
              <a:ln>
                <a:noFill/>
              </a:ln>
              <a:solidFill>
                <a:srgbClr val="323232"/>
              </a:solidFill>
              <a:effectLst/>
              <a:uLnTx/>
              <a:uFillTx/>
              <a:latin typeface="H5PDroidSans"/>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srgbClr val="1D619C"/>
                </a:solidFill>
                <a:effectLst/>
                <a:uLnTx/>
                <a:uFillTx/>
                <a:latin typeface="Century Gothic Bold" panose="020B0702020202020204" pitchFamily="34" charset="0"/>
                <a:ea typeface="+mn-ea"/>
                <a:cs typeface="+mn-cs"/>
              </a:rPr>
              <a:t>Commas </a:t>
            </a:r>
            <a:r>
              <a:rPr kumimoji="0" lang="en-GB" sz="2000" b="1" i="0" u="none" strike="noStrike" kern="1200" cap="none" spc="0" normalizeH="0" baseline="0" noProof="0">
                <a:ln>
                  <a:noFill/>
                </a:ln>
                <a:solidFill>
                  <a:srgbClr val="000000"/>
                </a:solidFill>
                <a:effectLst/>
                <a:uLnTx/>
                <a:uFillTx/>
                <a:latin typeface="Century Gothic Bold" panose="020B0702020202020204" pitchFamily="34" charset="0"/>
                <a:ea typeface="+mn-ea"/>
                <a:cs typeface="+mn-cs"/>
              </a:rPr>
              <a:t>can be used to indicate a word, phrase or clause which gives further information within the sentence.</a:t>
            </a:r>
            <a:br>
              <a:rPr kumimoji="0" lang="en-GB" sz="2000" b="1" i="0" u="none" strike="noStrike" kern="1200" cap="none" spc="0" normalizeH="0" baseline="0" noProof="0">
                <a:ln>
                  <a:noFill/>
                </a:ln>
                <a:solidFill>
                  <a:srgbClr val="000000"/>
                </a:solidFill>
                <a:effectLst/>
                <a:uLnTx/>
                <a:uFillTx/>
                <a:latin typeface="Century Gothic Bold" panose="020B0702020202020204" pitchFamily="34" charset="0"/>
                <a:ea typeface="+mn-ea"/>
                <a:cs typeface="+mn-cs"/>
              </a:rPr>
            </a:br>
            <a:r>
              <a:rPr kumimoji="0" lang="en-GB" sz="2000" b="1" i="0" u="none" strike="noStrike" kern="1200" cap="none" spc="0" normalizeH="0" baseline="0" noProof="0">
                <a:ln>
                  <a:noFill/>
                </a:ln>
                <a:solidFill>
                  <a:srgbClr val="000000"/>
                </a:solidFill>
                <a:effectLst/>
                <a:uLnTx/>
                <a:uFillTx/>
                <a:latin typeface="Century Gothic Bold" panose="020B0702020202020204" pitchFamily="34" charset="0"/>
                <a:ea typeface="+mn-ea"/>
                <a:cs typeface="+mn-cs"/>
              </a:rPr>
              <a:t>For example: Lucy put on her shoes, the red ones, before going outside.</a:t>
            </a:r>
            <a:endParaRPr kumimoji="0" lang="en-GB" sz="2000" b="0" i="0" u="none" strike="noStrike" kern="1200" cap="none" spc="0" normalizeH="0" baseline="0" noProof="0">
              <a:ln>
                <a:noFill/>
              </a:ln>
              <a:solidFill>
                <a:srgbClr val="323232"/>
              </a:solidFill>
              <a:effectLst/>
              <a:uLnTx/>
              <a:uFillTx/>
              <a:latin typeface="H5PDroidSans"/>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170022997"/>
      </p:ext>
    </p:extLst>
  </p:cSld>
  <p:clrMapOvr>
    <a:masterClrMapping/>
  </p:clrMapOvr>
  <p:transition spd="slow">
    <p:cove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005DECE-6B42-49FA-8957-BFEC19F3BCFB}"/>
              </a:ext>
            </a:extLst>
          </p:cNvPr>
          <p:cNvPicPr>
            <a:picLocks noChangeAspect="1"/>
          </p:cNvPicPr>
          <p:nvPr/>
        </p:nvPicPr>
        <p:blipFill>
          <a:blip r:embed="rId2"/>
          <a:stretch>
            <a:fillRect/>
          </a:stretch>
        </p:blipFill>
        <p:spPr>
          <a:xfrm>
            <a:off x="0" y="0"/>
            <a:ext cx="12192000" cy="6857999"/>
          </a:xfrm>
          <a:prstGeom prst="rect">
            <a:avLst/>
          </a:prstGeom>
        </p:spPr>
      </p:pic>
      <p:sp>
        <p:nvSpPr>
          <p:cNvPr id="5" name="TextBox 4">
            <a:extLst>
              <a:ext uri="{FF2B5EF4-FFF2-40B4-BE49-F238E27FC236}">
                <a16:creationId xmlns:a16="http://schemas.microsoft.com/office/drawing/2014/main" id="{37835CBC-79AA-4CB9-9770-8E8FB40A2177}"/>
              </a:ext>
            </a:extLst>
          </p:cNvPr>
          <p:cNvSpPr txBox="1"/>
          <p:nvPr/>
        </p:nvSpPr>
        <p:spPr>
          <a:xfrm>
            <a:off x="196621" y="6274285"/>
            <a:ext cx="7221216" cy="369332"/>
          </a:xfrm>
          <a:prstGeom prst="rect">
            <a:avLst/>
          </a:prstGeom>
          <a:noFill/>
        </p:spPr>
        <p:txBody>
          <a:bodyPr wrap="square" rtlCol="0">
            <a:spAutoFit/>
          </a:bodyPr>
          <a:lstStyle/>
          <a:p>
            <a:r>
              <a:rPr lang="en-GB" b="1" dirty="0">
                <a:solidFill>
                  <a:schemeClr val="bg2">
                    <a:lumMod val="50000"/>
                  </a:schemeClr>
                </a:solidFill>
                <a:effectLst/>
                <a:latin typeface="Century Gothic" panose="020B0502020202020204" pitchFamily="34" charset="0"/>
              </a:rPr>
              <a:t>Varied Fluency 1</a:t>
            </a:r>
          </a:p>
        </p:txBody>
      </p:sp>
      <p:sp>
        <p:nvSpPr>
          <p:cNvPr id="4" name="TextBox 3">
            <a:extLst>
              <a:ext uri="{FF2B5EF4-FFF2-40B4-BE49-F238E27FC236}">
                <a16:creationId xmlns:a16="http://schemas.microsoft.com/office/drawing/2014/main" id="{95912166-156A-473E-A487-1370C3DFA738}"/>
              </a:ext>
            </a:extLst>
          </p:cNvPr>
          <p:cNvSpPr txBox="1"/>
          <p:nvPr/>
        </p:nvSpPr>
        <p:spPr>
          <a:xfrm>
            <a:off x="261938" y="289357"/>
            <a:ext cx="11712575" cy="829971"/>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Add the missing commas to the sentences below.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7" name="TextBox 6">
            <a:extLst>
              <a:ext uri="{FF2B5EF4-FFF2-40B4-BE49-F238E27FC236}">
                <a16:creationId xmlns:a16="http://schemas.microsoft.com/office/drawing/2014/main" id="{0E624431-98A5-4833-A561-457316D43E7D}"/>
              </a:ext>
            </a:extLst>
          </p:cNvPr>
          <p:cNvSpPr txBox="1"/>
          <p:nvPr/>
        </p:nvSpPr>
        <p:spPr>
          <a:xfrm>
            <a:off x="261938" y="1876422"/>
            <a:ext cx="11712574" cy="3077766"/>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I need an A4 canvas acrylic paint a set of paintbrushes and a pallet for my art course.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AutoNum type="alphaUcPeriod"/>
              <a:tabLst/>
              <a:defRPr/>
            </a:pPr>
            <a:endPar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AutoNum type="alphaUcPeriod"/>
              <a:tabLst/>
              <a:defRPr/>
            </a:pPr>
            <a:endPar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I need to bake a cake make the sandwiches blow up the balloons and put up a banner for the party.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3231546452"/>
      </p:ext>
    </p:extLst>
  </p:cSld>
  <p:clrMapOvr>
    <a:masterClrMapping/>
  </p:clrMapOvr>
  <p:transition spd="slow">
    <p:cove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5FBF414-87E7-45B2-9DF6-4027AB6855D2}"/>
              </a:ext>
            </a:extLst>
          </p:cNvPr>
          <p:cNvPicPr>
            <a:picLocks noChangeAspect="1"/>
          </p:cNvPicPr>
          <p:nvPr/>
        </p:nvPicPr>
        <p:blipFill>
          <a:blip r:embed="rId2"/>
          <a:stretch>
            <a:fillRect/>
          </a:stretch>
        </p:blipFill>
        <p:spPr>
          <a:xfrm>
            <a:off x="0" y="0"/>
            <a:ext cx="12192000" cy="6857999"/>
          </a:xfrm>
          <a:prstGeom prst="rect">
            <a:avLst/>
          </a:prstGeom>
        </p:spPr>
      </p:pic>
      <p:sp>
        <p:nvSpPr>
          <p:cNvPr id="4" name="TextBox 3">
            <a:extLst>
              <a:ext uri="{FF2B5EF4-FFF2-40B4-BE49-F238E27FC236}">
                <a16:creationId xmlns:a16="http://schemas.microsoft.com/office/drawing/2014/main" id="{526CDBFE-97F8-4107-87EE-F830741C51E2}"/>
              </a:ext>
            </a:extLst>
          </p:cNvPr>
          <p:cNvSpPr txBox="1"/>
          <p:nvPr/>
        </p:nvSpPr>
        <p:spPr>
          <a:xfrm>
            <a:off x="196621" y="6274285"/>
            <a:ext cx="7221216" cy="369332"/>
          </a:xfrm>
          <a:prstGeom prst="rect">
            <a:avLst/>
          </a:prstGeom>
          <a:noFill/>
        </p:spPr>
        <p:txBody>
          <a:bodyPr wrap="square" rtlCol="0">
            <a:spAutoFit/>
          </a:bodyPr>
          <a:lstStyle/>
          <a:p>
            <a:r>
              <a:rPr lang="en-GB" b="1" dirty="0">
                <a:solidFill>
                  <a:schemeClr val="bg2">
                    <a:lumMod val="50000"/>
                  </a:schemeClr>
                </a:solidFill>
                <a:effectLst/>
                <a:latin typeface="Century Gothic" panose="020B0502020202020204" pitchFamily="34" charset="0"/>
              </a:rPr>
              <a:t>Varied Fluency 1</a:t>
            </a:r>
          </a:p>
        </p:txBody>
      </p:sp>
      <p:sp>
        <p:nvSpPr>
          <p:cNvPr id="6" name="TextBox 5">
            <a:extLst>
              <a:ext uri="{FF2B5EF4-FFF2-40B4-BE49-F238E27FC236}">
                <a16:creationId xmlns:a16="http://schemas.microsoft.com/office/drawing/2014/main" id="{C12C5C4B-30BF-47CE-9B64-BD5244A7C034}"/>
              </a:ext>
            </a:extLst>
          </p:cNvPr>
          <p:cNvSpPr txBox="1"/>
          <p:nvPr/>
        </p:nvSpPr>
        <p:spPr>
          <a:xfrm>
            <a:off x="261938" y="289357"/>
            <a:ext cx="11712575" cy="829971"/>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Add the missing commas to the sentences below.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7" name="TextBox 6">
            <a:extLst>
              <a:ext uri="{FF2B5EF4-FFF2-40B4-BE49-F238E27FC236}">
                <a16:creationId xmlns:a16="http://schemas.microsoft.com/office/drawing/2014/main" id="{3094501A-FC76-4568-92F7-00661368905E}"/>
              </a:ext>
            </a:extLst>
          </p:cNvPr>
          <p:cNvSpPr txBox="1"/>
          <p:nvPr/>
        </p:nvSpPr>
        <p:spPr>
          <a:xfrm>
            <a:off x="261938" y="1876422"/>
            <a:ext cx="11712574" cy="4570482"/>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I need an A4 canvas acrylic paint a set of paintbrushes and a pallet for my art course.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AutoNum type="alphaUcPeriod"/>
              <a:tabLst/>
              <a:defRPr/>
            </a:pPr>
            <a:endPar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srgbClr val="F76756"/>
                </a:solidFill>
                <a:effectLst/>
                <a:uLnTx/>
                <a:uFillTx/>
                <a:latin typeface="Century Gothic" panose="020B0502020202020204" pitchFamily="34" charset="0"/>
                <a:ea typeface="+mn-ea"/>
                <a:cs typeface="+mn-cs"/>
              </a:rPr>
              <a:t>I need an A4 canvas, acrylic paint, a set of paintbrushes and a pallet for my art course.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AutoNum type="alphaUcPeriod"/>
              <a:tabLst/>
              <a:defRPr/>
            </a:pPr>
            <a:endPar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I need to bake a cake make the sandwiches blow up the balloons and put up a banner for the party.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srgbClr val="F76756"/>
                </a:solidFill>
                <a:effectLst/>
                <a:uLnTx/>
                <a:uFillTx/>
                <a:latin typeface="Century Gothic" panose="020B0502020202020204" pitchFamily="34" charset="0"/>
                <a:ea typeface="+mn-ea"/>
                <a:cs typeface="+mn-cs"/>
              </a:rPr>
              <a:t>I need to bake a cake, make the sandwiches, blow up the balloons and put up a banner for the party.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035732133"/>
      </p:ext>
    </p:extLst>
  </p:cSld>
  <p:clrMapOvr>
    <a:masterClrMapping/>
  </p:clrMapOvr>
  <p:transition spd="slow">
    <p:cove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9DAEECE-2B37-4A4D-839B-CB7DD89766C9}"/>
              </a:ext>
            </a:extLst>
          </p:cNvPr>
          <p:cNvPicPr>
            <a:picLocks noChangeAspect="1"/>
          </p:cNvPicPr>
          <p:nvPr/>
        </p:nvPicPr>
        <p:blipFill>
          <a:blip r:embed="rId2"/>
          <a:stretch>
            <a:fillRect/>
          </a:stretch>
        </p:blipFill>
        <p:spPr>
          <a:xfrm>
            <a:off x="0" y="0"/>
            <a:ext cx="12192000" cy="6857999"/>
          </a:xfrm>
          <a:prstGeom prst="rect">
            <a:avLst/>
          </a:prstGeom>
        </p:spPr>
      </p:pic>
      <p:sp>
        <p:nvSpPr>
          <p:cNvPr id="4" name="TextBox 3">
            <a:extLst>
              <a:ext uri="{FF2B5EF4-FFF2-40B4-BE49-F238E27FC236}">
                <a16:creationId xmlns:a16="http://schemas.microsoft.com/office/drawing/2014/main" id="{526CDBFE-97F8-4107-87EE-F830741C51E2}"/>
              </a:ext>
            </a:extLst>
          </p:cNvPr>
          <p:cNvSpPr txBox="1"/>
          <p:nvPr/>
        </p:nvSpPr>
        <p:spPr>
          <a:xfrm>
            <a:off x="196621" y="6274285"/>
            <a:ext cx="7221216" cy="369332"/>
          </a:xfrm>
          <a:prstGeom prst="rect">
            <a:avLst/>
          </a:prstGeom>
          <a:noFill/>
        </p:spPr>
        <p:txBody>
          <a:bodyPr wrap="square" rtlCol="0">
            <a:spAutoFit/>
          </a:bodyPr>
          <a:lstStyle/>
          <a:p>
            <a:r>
              <a:rPr lang="en-GB" b="1" dirty="0">
                <a:solidFill>
                  <a:schemeClr val="bg2">
                    <a:lumMod val="50000"/>
                  </a:schemeClr>
                </a:solidFill>
                <a:effectLst/>
                <a:latin typeface="Century Gothic" panose="020B0502020202020204" pitchFamily="34" charset="0"/>
              </a:rPr>
              <a:t>Varied Fluency 2</a:t>
            </a:r>
          </a:p>
        </p:txBody>
      </p:sp>
      <p:sp>
        <p:nvSpPr>
          <p:cNvPr id="6" name="TextBox 5">
            <a:extLst>
              <a:ext uri="{FF2B5EF4-FFF2-40B4-BE49-F238E27FC236}">
                <a16:creationId xmlns:a16="http://schemas.microsoft.com/office/drawing/2014/main" id="{3FA52BD1-96FE-42DC-B201-705754B0702C}"/>
              </a:ext>
            </a:extLst>
          </p:cNvPr>
          <p:cNvSpPr txBox="1"/>
          <p:nvPr/>
        </p:nvSpPr>
        <p:spPr>
          <a:xfrm>
            <a:off x="261938" y="289357"/>
            <a:ext cx="11712575" cy="892898"/>
          </a:xfrm>
          <a:prstGeom prst="rect">
            <a:avLst/>
          </a:prstGeom>
          <a:noFill/>
        </p:spPr>
        <p:txBody>
          <a:bodyPr vert="horz"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Rewrite the sentence below, adding commas in the correct place.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7" name="TextBox 6">
            <a:extLst>
              <a:ext uri="{FF2B5EF4-FFF2-40B4-BE49-F238E27FC236}">
                <a16:creationId xmlns:a16="http://schemas.microsoft.com/office/drawing/2014/main" id="{63960360-5F7B-49A8-A35D-0FF25B5D2A84}"/>
              </a:ext>
            </a:extLst>
          </p:cNvPr>
          <p:cNvSpPr txBox="1"/>
          <p:nvPr/>
        </p:nvSpPr>
        <p:spPr>
          <a:xfrm>
            <a:off x="261938" y="1876422"/>
            <a:ext cx="11712574" cy="1826141"/>
          </a:xfrm>
          <a:prstGeom prst="rect">
            <a:avLst/>
          </a:prstGeom>
          <a:noFill/>
        </p:spPr>
        <p:txBody>
          <a:bodyPr vert="horz"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The different foods we are getting for the party include some ready salted crips and margarita pizza and garlic bread and a bottle of fizzy drink and a huge birthday cake for everyone to share.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022174641"/>
      </p:ext>
    </p:extLst>
  </p:cSld>
  <p:clrMapOvr>
    <a:masterClrMapping/>
  </p:clrMapOvr>
  <p:transition spd="slow">
    <p:cove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9CB9D72-8B3E-49AC-8509-6496FA7E99D5}"/>
              </a:ext>
            </a:extLst>
          </p:cNvPr>
          <p:cNvPicPr>
            <a:picLocks noChangeAspect="1"/>
          </p:cNvPicPr>
          <p:nvPr/>
        </p:nvPicPr>
        <p:blipFill>
          <a:blip r:embed="rId2"/>
          <a:stretch>
            <a:fillRect/>
          </a:stretch>
        </p:blipFill>
        <p:spPr>
          <a:xfrm>
            <a:off x="0" y="0"/>
            <a:ext cx="12192000" cy="6857999"/>
          </a:xfrm>
          <a:prstGeom prst="rect">
            <a:avLst/>
          </a:prstGeom>
        </p:spPr>
      </p:pic>
      <p:sp>
        <p:nvSpPr>
          <p:cNvPr id="4" name="TextBox 3">
            <a:extLst>
              <a:ext uri="{FF2B5EF4-FFF2-40B4-BE49-F238E27FC236}">
                <a16:creationId xmlns:a16="http://schemas.microsoft.com/office/drawing/2014/main" id="{526CDBFE-97F8-4107-87EE-F830741C51E2}"/>
              </a:ext>
            </a:extLst>
          </p:cNvPr>
          <p:cNvSpPr txBox="1"/>
          <p:nvPr/>
        </p:nvSpPr>
        <p:spPr>
          <a:xfrm>
            <a:off x="196621" y="6274285"/>
            <a:ext cx="7221216" cy="369332"/>
          </a:xfrm>
          <a:prstGeom prst="rect">
            <a:avLst/>
          </a:prstGeom>
          <a:noFill/>
        </p:spPr>
        <p:txBody>
          <a:bodyPr wrap="square" rtlCol="0">
            <a:spAutoFit/>
          </a:bodyPr>
          <a:lstStyle/>
          <a:p>
            <a:r>
              <a:rPr lang="en-GB" b="1" dirty="0">
                <a:solidFill>
                  <a:schemeClr val="bg2">
                    <a:lumMod val="50000"/>
                  </a:schemeClr>
                </a:solidFill>
                <a:effectLst/>
                <a:latin typeface="Century Gothic" panose="020B0502020202020204" pitchFamily="34" charset="0"/>
              </a:rPr>
              <a:t>Varied Fluency 2</a:t>
            </a:r>
          </a:p>
        </p:txBody>
      </p:sp>
      <p:sp>
        <p:nvSpPr>
          <p:cNvPr id="6" name="TextBox 5">
            <a:extLst>
              <a:ext uri="{FF2B5EF4-FFF2-40B4-BE49-F238E27FC236}">
                <a16:creationId xmlns:a16="http://schemas.microsoft.com/office/drawing/2014/main" id="{EA51EF98-1C38-4DF9-8CB4-C3C53C9ED2FF}"/>
              </a:ext>
            </a:extLst>
          </p:cNvPr>
          <p:cNvSpPr txBox="1"/>
          <p:nvPr/>
        </p:nvSpPr>
        <p:spPr>
          <a:xfrm>
            <a:off x="261938" y="289357"/>
            <a:ext cx="11712575" cy="892898"/>
          </a:xfrm>
          <a:prstGeom prst="rect">
            <a:avLst/>
          </a:prstGeom>
          <a:noFill/>
        </p:spPr>
        <p:txBody>
          <a:bodyPr vert="horz"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Rewrite the sentence below, adding commas in the correct place.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7" name="TextBox 6">
            <a:extLst>
              <a:ext uri="{FF2B5EF4-FFF2-40B4-BE49-F238E27FC236}">
                <a16:creationId xmlns:a16="http://schemas.microsoft.com/office/drawing/2014/main" id="{69EB242F-8BE3-4FC3-A48E-6024B7A83539}"/>
              </a:ext>
            </a:extLst>
          </p:cNvPr>
          <p:cNvSpPr txBox="1"/>
          <p:nvPr/>
        </p:nvSpPr>
        <p:spPr>
          <a:xfrm>
            <a:off x="261938" y="1876422"/>
            <a:ext cx="11712574" cy="2508379"/>
          </a:xfrm>
          <a:prstGeom prst="rect">
            <a:avLst/>
          </a:prstGeom>
          <a:noFill/>
        </p:spPr>
        <p:txBody>
          <a:bodyPr vert="horz"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The different foods we are getting for the party include some ready salted crips and margarita pizza and garlic bread and a bottle of fizzy drink and a huge birthday cake for everyone to share.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srgbClr val="F76756"/>
                </a:solidFill>
                <a:effectLst/>
                <a:uLnTx/>
                <a:uFillTx/>
                <a:latin typeface="Century Gothic" panose="020B0502020202020204" pitchFamily="34" charset="0"/>
                <a:ea typeface="+mn-ea"/>
                <a:cs typeface="+mn-cs"/>
              </a:rPr>
              <a:t>The different foods we are getting for the party include some ready salted crips, margarita pizza, garlic bread, a bottle of fizzy drink and a huge birthday cake for everyone to share.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3370769720"/>
      </p:ext>
    </p:extLst>
  </p:cSld>
  <p:clrMapOvr>
    <a:masterClrMapping/>
  </p:clrMapOvr>
  <p:transition spd="slow">
    <p:cove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A9A387-3171-43E7-B801-D2D9BE7F879A}"/>
              </a:ext>
            </a:extLst>
          </p:cNvPr>
          <p:cNvPicPr>
            <a:picLocks noChangeAspect="1"/>
          </p:cNvPicPr>
          <p:nvPr/>
        </p:nvPicPr>
        <p:blipFill>
          <a:blip r:embed="rId2"/>
          <a:stretch>
            <a:fillRect/>
          </a:stretch>
        </p:blipFill>
        <p:spPr>
          <a:xfrm>
            <a:off x="0" y="0"/>
            <a:ext cx="12192000" cy="6857999"/>
          </a:xfrm>
          <a:prstGeom prst="rect">
            <a:avLst/>
          </a:prstGeom>
        </p:spPr>
      </p:pic>
      <p:sp>
        <p:nvSpPr>
          <p:cNvPr id="6" name="TextBox 5">
            <a:extLst>
              <a:ext uri="{FF2B5EF4-FFF2-40B4-BE49-F238E27FC236}">
                <a16:creationId xmlns:a16="http://schemas.microsoft.com/office/drawing/2014/main" id="{071C6040-8B74-455E-8756-2E4635364F6A}"/>
              </a:ext>
            </a:extLst>
          </p:cNvPr>
          <p:cNvSpPr txBox="1"/>
          <p:nvPr/>
        </p:nvSpPr>
        <p:spPr>
          <a:xfrm>
            <a:off x="196621" y="6274285"/>
            <a:ext cx="7221216" cy="369332"/>
          </a:xfrm>
          <a:prstGeom prst="rect">
            <a:avLst/>
          </a:prstGeom>
          <a:noFill/>
        </p:spPr>
        <p:txBody>
          <a:bodyPr wrap="square" rtlCol="0">
            <a:spAutoFit/>
          </a:bodyPr>
          <a:lstStyle/>
          <a:p>
            <a:r>
              <a:rPr lang="en-GB" b="1" dirty="0">
                <a:solidFill>
                  <a:schemeClr val="bg2">
                    <a:lumMod val="50000"/>
                  </a:schemeClr>
                </a:solidFill>
                <a:effectLst/>
                <a:latin typeface="Century Gothic" panose="020B0502020202020204" pitchFamily="34" charset="0"/>
              </a:rPr>
              <a:t>Varied Fluency 3</a:t>
            </a:r>
          </a:p>
        </p:txBody>
      </p:sp>
      <p:sp>
        <p:nvSpPr>
          <p:cNvPr id="9" name="Rectangle 8">
            <a:extLst>
              <a:ext uri="{FF2B5EF4-FFF2-40B4-BE49-F238E27FC236}">
                <a16:creationId xmlns:a16="http://schemas.microsoft.com/office/drawing/2014/main" id="{108C8637-02A9-4EF3-B7B3-ABEDA41D48CA}"/>
              </a:ext>
            </a:extLst>
          </p:cNvPr>
          <p:cNvSpPr/>
          <p:nvPr/>
        </p:nvSpPr>
        <p:spPr>
          <a:xfrm>
            <a:off x="10511161" y="1993240"/>
            <a:ext cx="720000" cy="7200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0B09F9D4-C6D2-4089-B610-4A4E7316D96C}"/>
              </a:ext>
            </a:extLst>
          </p:cNvPr>
          <p:cNvSpPr/>
          <p:nvPr/>
        </p:nvSpPr>
        <p:spPr>
          <a:xfrm>
            <a:off x="10511161" y="3058840"/>
            <a:ext cx="720000" cy="7200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b="1" dirty="0">
              <a:solidFill>
                <a:srgbClr val="F76756"/>
              </a:solidFill>
            </a:endParaRPr>
          </a:p>
        </p:txBody>
      </p:sp>
      <p:sp>
        <p:nvSpPr>
          <p:cNvPr id="11" name="TextBox 10">
            <a:extLst>
              <a:ext uri="{FF2B5EF4-FFF2-40B4-BE49-F238E27FC236}">
                <a16:creationId xmlns:a16="http://schemas.microsoft.com/office/drawing/2014/main" id="{08534171-57E5-44FC-981B-7A0FA8C39D38}"/>
              </a:ext>
            </a:extLst>
          </p:cNvPr>
          <p:cNvSpPr txBox="1"/>
          <p:nvPr/>
        </p:nvSpPr>
        <p:spPr>
          <a:xfrm>
            <a:off x="261938" y="2013560"/>
            <a:ext cx="9725342" cy="2139047"/>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dirty="0">
                <a:ln>
                  <a:noFill/>
                </a:ln>
                <a:effectLst/>
                <a:uLnTx/>
                <a:uFillTx/>
                <a:latin typeface="Century Gothic" panose="020B0502020202020204" pitchFamily="34" charset="0"/>
                <a:ea typeface="+mn-ea"/>
                <a:cs typeface="+mn-cs"/>
              </a:rPr>
              <a:t>I had an apple, a cheese sandwich, a yoghurt, and a packet of crisps for my lunch.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dirty="0">
              <a:ln>
                <a:noFill/>
              </a:ln>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dirty="0">
                <a:ln>
                  <a:noFill/>
                </a:ln>
                <a:effectLst/>
                <a:uLnTx/>
                <a:uFillTx/>
                <a:latin typeface="Century Gothic" panose="020B0502020202020204" pitchFamily="34" charset="0"/>
                <a:ea typeface="+mn-ea"/>
                <a:cs typeface="+mn-cs"/>
              </a:rPr>
              <a:t>I bought a bar of chocolate, a pint of milk, a bag of sugar and some teabags from the shop.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dirty="0">
              <a:ln>
                <a:noFill/>
              </a:ln>
              <a:effectLst/>
              <a:uLnTx/>
              <a:uFillTx/>
              <a:latin typeface="Century Gothic" panose="020B0502020202020204" pitchFamily="34" charset="0"/>
              <a:ea typeface="+mn-ea"/>
              <a:cs typeface="+mn-cs"/>
            </a:endParaRPr>
          </a:p>
        </p:txBody>
      </p:sp>
      <p:sp>
        <p:nvSpPr>
          <p:cNvPr id="3" name="TextBox 2">
            <a:extLst>
              <a:ext uri="{FF2B5EF4-FFF2-40B4-BE49-F238E27FC236}">
                <a16:creationId xmlns:a16="http://schemas.microsoft.com/office/drawing/2014/main" id="{65461A79-9CC2-4ABF-BFC7-EEADC2E49AB2}"/>
              </a:ext>
            </a:extLst>
          </p:cNvPr>
          <p:cNvSpPr txBox="1"/>
          <p:nvPr/>
        </p:nvSpPr>
        <p:spPr>
          <a:xfrm>
            <a:off x="261938" y="289357"/>
            <a:ext cx="11712575" cy="829971"/>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Which sentence has used a comma in a list correctly?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700430958"/>
      </p:ext>
    </p:extLst>
  </p:cSld>
  <p:clrMapOvr>
    <a:masterClrMapping/>
  </p:clrMapOvr>
  <p:transition spd="slow">
    <p:cove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A04FC67-D9E4-4820-8D2C-AE100233CBB8}"/>
              </a:ext>
            </a:extLst>
          </p:cNvPr>
          <p:cNvPicPr>
            <a:picLocks noChangeAspect="1"/>
          </p:cNvPicPr>
          <p:nvPr/>
        </p:nvPicPr>
        <p:blipFill>
          <a:blip r:embed="rId2"/>
          <a:stretch>
            <a:fillRect/>
          </a:stretch>
        </p:blipFill>
        <p:spPr>
          <a:xfrm>
            <a:off x="0" y="0"/>
            <a:ext cx="12192000" cy="6857999"/>
          </a:xfrm>
          <a:prstGeom prst="rect">
            <a:avLst/>
          </a:prstGeom>
        </p:spPr>
      </p:pic>
      <p:sp>
        <p:nvSpPr>
          <p:cNvPr id="6" name="TextBox 5">
            <a:extLst>
              <a:ext uri="{FF2B5EF4-FFF2-40B4-BE49-F238E27FC236}">
                <a16:creationId xmlns:a16="http://schemas.microsoft.com/office/drawing/2014/main" id="{F7C31E03-48FE-4196-A3C9-6BD4E3C9CF56}"/>
              </a:ext>
            </a:extLst>
          </p:cNvPr>
          <p:cNvSpPr txBox="1"/>
          <p:nvPr/>
        </p:nvSpPr>
        <p:spPr>
          <a:xfrm>
            <a:off x="196621" y="6274285"/>
            <a:ext cx="7221216" cy="369332"/>
          </a:xfrm>
          <a:prstGeom prst="rect">
            <a:avLst/>
          </a:prstGeom>
          <a:noFill/>
        </p:spPr>
        <p:txBody>
          <a:bodyPr wrap="square" rtlCol="0">
            <a:spAutoFit/>
          </a:bodyPr>
          <a:lstStyle/>
          <a:p>
            <a:r>
              <a:rPr lang="en-GB" b="1" dirty="0">
                <a:solidFill>
                  <a:schemeClr val="bg2">
                    <a:lumMod val="50000"/>
                  </a:schemeClr>
                </a:solidFill>
                <a:effectLst/>
                <a:latin typeface="Century Gothic" panose="020B0502020202020204" pitchFamily="34" charset="0"/>
              </a:rPr>
              <a:t>Varied Fluency 3</a:t>
            </a:r>
          </a:p>
        </p:txBody>
      </p:sp>
      <p:sp>
        <p:nvSpPr>
          <p:cNvPr id="10" name="Rectangle 9">
            <a:extLst>
              <a:ext uri="{FF2B5EF4-FFF2-40B4-BE49-F238E27FC236}">
                <a16:creationId xmlns:a16="http://schemas.microsoft.com/office/drawing/2014/main" id="{D06F9AFA-15C3-4829-BF1C-FC06DD4FE202}"/>
              </a:ext>
            </a:extLst>
          </p:cNvPr>
          <p:cNvSpPr/>
          <p:nvPr/>
        </p:nvSpPr>
        <p:spPr>
          <a:xfrm>
            <a:off x="10511161" y="1993240"/>
            <a:ext cx="720000" cy="7200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05A56FCA-CF01-4A18-BD56-F5ED036CC7C7}"/>
              </a:ext>
            </a:extLst>
          </p:cNvPr>
          <p:cNvSpPr/>
          <p:nvPr/>
        </p:nvSpPr>
        <p:spPr>
          <a:xfrm>
            <a:off x="10511161" y="3058840"/>
            <a:ext cx="720000" cy="7200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F76756"/>
                </a:solidFill>
                <a:sym typeface="Wingdings 2" panose="05020102010507070707" pitchFamily="18" charset="2"/>
              </a:rPr>
              <a:t></a:t>
            </a:r>
            <a:endParaRPr lang="en-GB" sz="2400" b="1" dirty="0">
              <a:solidFill>
                <a:srgbClr val="F76756"/>
              </a:solidFill>
            </a:endParaRPr>
          </a:p>
        </p:txBody>
      </p:sp>
      <p:sp>
        <p:nvSpPr>
          <p:cNvPr id="12" name="TextBox 11">
            <a:extLst>
              <a:ext uri="{FF2B5EF4-FFF2-40B4-BE49-F238E27FC236}">
                <a16:creationId xmlns:a16="http://schemas.microsoft.com/office/drawing/2014/main" id="{B26DC650-B52A-4F3D-8F88-51C9781D6E99}"/>
              </a:ext>
            </a:extLst>
          </p:cNvPr>
          <p:cNvSpPr txBox="1"/>
          <p:nvPr/>
        </p:nvSpPr>
        <p:spPr>
          <a:xfrm>
            <a:off x="261938" y="2013560"/>
            <a:ext cx="9725342" cy="2139047"/>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I had an apple, a cheese sandwich, a yoghurt, and a packet of crisps for my lunch.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dirty="0">
                <a:ln>
                  <a:noFill/>
                </a:ln>
                <a:solidFill>
                  <a:srgbClr val="F76756"/>
                </a:solidFill>
                <a:effectLst/>
                <a:uLnTx/>
                <a:uFillTx/>
                <a:latin typeface="Century Gothic" panose="020B0502020202020204" pitchFamily="34" charset="0"/>
                <a:ea typeface="+mn-ea"/>
                <a:cs typeface="+mn-cs"/>
              </a:rPr>
              <a:t>I bought a bar of chocolate, a pint of milk, a bag of sugar and some teabags from the shop.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2" name="TextBox 1">
            <a:extLst>
              <a:ext uri="{FF2B5EF4-FFF2-40B4-BE49-F238E27FC236}">
                <a16:creationId xmlns:a16="http://schemas.microsoft.com/office/drawing/2014/main" id="{A5FA6947-5AC8-40B7-8796-E3402CECF291}"/>
              </a:ext>
            </a:extLst>
          </p:cNvPr>
          <p:cNvSpPr txBox="1"/>
          <p:nvPr/>
        </p:nvSpPr>
        <p:spPr>
          <a:xfrm>
            <a:off x="261938" y="289357"/>
            <a:ext cx="11712575" cy="829971"/>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Which sentence has used a comma in a list correctly?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3259938"/>
      </p:ext>
    </p:extLst>
  </p:cSld>
  <p:clrMapOvr>
    <a:masterClrMapping/>
  </p:clrMapOvr>
  <p:transition spd="slow">
    <p:cove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78A3378-E4B1-4C95-B89D-111E96FCCDFC}"/>
              </a:ext>
            </a:extLst>
          </p:cNvPr>
          <p:cNvPicPr>
            <a:picLocks noChangeAspect="1"/>
          </p:cNvPicPr>
          <p:nvPr/>
        </p:nvPicPr>
        <p:blipFill>
          <a:blip r:embed="rId2"/>
          <a:stretch>
            <a:fillRect/>
          </a:stretch>
        </p:blipFill>
        <p:spPr>
          <a:xfrm>
            <a:off x="0" y="0"/>
            <a:ext cx="12192000" cy="6857999"/>
          </a:xfrm>
          <a:prstGeom prst="rect">
            <a:avLst/>
          </a:prstGeom>
        </p:spPr>
      </p:pic>
      <p:sp>
        <p:nvSpPr>
          <p:cNvPr id="5" name="TextBox 4">
            <a:extLst>
              <a:ext uri="{FF2B5EF4-FFF2-40B4-BE49-F238E27FC236}">
                <a16:creationId xmlns:a16="http://schemas.microsoft.com/office/drawing/2014/main" id="{10E1CB62-8FC0-4649-83F7-5D094D66F3DB}"/>
              </a:ext>
            </a:extLst>
          </p:cNvPr>
          <p:cNvSpPr txBox="1"/>
          <p:nvPr/>
        </p:nvSpPr>
        <p:spPr>
          <a:xfrm>
            <a:off x="196621" y="6274285"/>
            <a:ext cx="7221216" cy="369332"/>
          </a:xfrm>
          <a:prstGeom prst="rect">
            <a:avLst/>
          </a:prstGeom>
          <a:noFill/>
        </p:spPr>
        <p:txBody>
          <a:bodyPr wrap="square" rtlCol="0">
            <a:spAutoFit/>
          </a:bodyPr>
          <a:lstStyle/>
          <a:p>
            <a:r>
              <a:rPr lang="en-GB" b="1" dirty="0">
                <a:solidFill>
                  <a:schemeClr val="bg2">
                    <a:lumMod val="50000"/>
                  </a:schemeClr>
                </a:solidFill>
                <a:effectLst/>
                <a:latin typeface="Century Gothic" panose="020B0502020202020204" pitchFamily="34" charset="0"/>
              </a:rPr>
              <a:t>Varied Fluency 4</a:t>
            </a:r>
          </a:p>
        </p:txBody>
      </p:sp>
      <p:sp>
        <p:nvSpPr>
          <p:cNvPr id="4" name="TextBox 3">
            <a:extLst>
              <a:ext uri="{FF2B5EF4-FFF2-40B4-BE49-F238E27FC236}">
                <a16:creationId xmlns:a16="http://schemas.microsoft.com/office/drawing/2014/main" id="{E88AF6F7-8322-481B-A798-69AA3525C2FC}"/>
              </a:ext>
            </a:extLst>
          </p:cNvPr>
          <p:cNvSpPr txBox="1"/>
          <p:nvPr/>
        </p:nvSpPr>
        <p:spPr>
          <a:xfrm>
            <a:off x="261938" y="289357"/>
            <a:ext cx="11712575" cy="829971"/>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Circle the incorrect use of a comma in the sentence below.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7" name="TextBox 6">
            <a:extLst>
              <a:ext uri="{FF2B5EF4-FFF2-40B4-BE49-F238E27FC236}">
                <a16:creationId xmlns:a16="http://schemas.microsoft.com/office/drawing/2014/main" id="{60DC55A6-A3CD-4949-BDAF-F24D773C3D8D}"/>
              </a:ext>
            </a:extLst>
          </p:cNvPr>
          <p:cNvSpPr txBox="1"/>
          <p:nvPr/>
        </p:nvSpPr>
        <p:spPr>
          <a:xfrm>
            <a:off x="261938" y="2510597"/>
            <a:ext cx="11712574" cy="1862048"/>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We fed the animals, went on a boat ride, walked round the lake, and played in the playground.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971434718"/>
      </p:ext>
    </p:extLst>
  </p:cSld>
  <p:clrMapOvr>
    <a:masterClrMapping/>
  </p:clrMapOvr>
  <p:transition spd="slow">
    <p:cove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7FA6E85-5B17-4A3E-A86A-EE1EC8AAC3AC}"/>
              </a:ext>
            </a:extLst>
          </p:cNvPr>
          <p:cNvPicPr>
            <a:picLocks noChangeAspect="1"/>
          </p:cNvPicPr>
          <p:nvPr/>
        </p:nvPicPr>
        <p:blipFill>
          <a:blip r:embed="rId2"/>
          <a:stretch>
            <a:fillRect/>
          </a:stretch>
        </p:blipFill>
        <p:spPr>
          <a:xfrm>
            <a:off x="0" y="0"/>
            <a:ext cx="12192000" cy="6857999"/>
          </a:xfrm>
          <a:prstGeom prst="rect">
            <a:avLst/>
          </a:prstGeom>
        </p:spPr>
      </p:pic>
      <p:sp>
        <p:nvSpPr>
          <p:cNvPr id="4" name="Oval 3">
            <a:extLst>
              <a:ext uri="{FF2B5EF4-FFF2-40B4-BE49-F238E27FC236}">
                <a16:creationId xmlns:a16="http://schemas.microsoft.com/office/drawing/2014/main" id="{AACAF855-6280-482B-8C64-107500B9FFBD}"/>
              </a:ext>
            </a:extLst>
          </p:cNvPr>
          <p:cNvSpPr>
            <a:spLocks noChangeAspect="1"/>
          </p:cNvSpPr>
          <p:nvPr/>
        </p:nvSpPr>
        <p:spPr>
          <a:xfrm>
            <a:off x="8102338" y="2656020"/>
            <a:ext cx="240790" cy="240790"/>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8EABCCBA-FB2E-4CDB-B24D-8AD05C2D88B2}"/>
              </a:ext>
            </a:extLst>
          </p:cNvPr>
          <p:cNvSpPr txBox="1"/>
          <p:nvPr/>
        </p:nvSpPr>
        <p:spPr>
          <a:xfrm>
            <a:off x="196621" y="6274285"/>
            <a:ext cx="7221216" cy="369332"/>
          </a:xfrm>
          <a:prstGeom prst="rect">
            <a:avLst/>
          </a:prstGeom>
          <a:noFill/>
        </p:spPr>
        <p:txBody>
          <a:bodyPr wrap="square" rtlCol="0">
            <a:spAutoFit/>
          </a:bodyPr>
          <a:lstStyle/>
          <a:p>
            <a:r>
              <a:rPr lang="en-GB" b="1" dirty="0">
                <a:solidFill>
                  <a:schemeClr val="bg2">
                    <a:lumMod val="50000"/>
                  </a:schemeClr>
                </a:solidFill>
                <a:effectLst/>
                <a:latin typeface="Century Gothic" panose="020B0502020202020204" pitchFamily="34" charset="0"/>
              </a:rPr>
              <a:t>Varied Fluency 4</a:t>
            </a:r>
          </a:p>
        </p:txBody>
      </p:sp>
      <p:sp>
        <p:nvSpPr>
          <p:cNvPr id="7" name="TextBox 6">
            <a:extLst>
              <a:ext uri="{FF2B5EF4-FFF2-40B4-BE49-F238E27FC236}">
                <a16:creationId xmlns:a16="http://schemas.microsoft.com/office/drawing/2014/main" id="{ED6BC24C-6258-4DB5-8671-224F5C4A6F2C}"/>
              </a:ext>
            </a:extLst>
          </p:cNvPr>
          <p:cNvSpPr txBox="1"/>
          <p:nvPr/>
        </p:nvSpPr>
        <p:spPr>
          <a:xfrm>
            <a:off x="261938" y="289357"/>
            <a:ext cx="11712575" cy="829971"/>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Circle the incorrect use of a comma in the sentence below.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8" name="TextBox 7">
            <a:extLst>
              <a:ext uri="{FF2B5EF4-FFF2-40B4-BE49-F238E27FC236}">
                <a16:creationId xmlns:a16="http://schemas.microsoft.com/office/drawing/2014/main" id="{F39FF97F-5CF5-4658-9AEE-F06D1020D6A6}"/>
              </a:ext>
            </a:extLst>
          </p:cNvPr>
          <p:cNvSpPr txBox="1"/>
          <p:nvPr/>
        </p:nvSpPr>
        <p:spPr>
          <a:xfrm>
            <a:off x="261938" y="2510597"/>
            <a:ext cx="11712574" cy="2544286"/>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We fed the animals, went on a boat ride, walked round the lake</a:t>
            </a:r>
            <a:r>
              <a:rPr kumimoji="0" lang="en-GB" sz="2000" b="1" i="0" u="none" strike="noStrike" kern="1200" cap="none" spc="0" normalizeH="0" baseline="0" noProof="0">
                <a:ln>
                  <a:noFill/>
                </a:ln>
                <a:solidFill>
                  <a:srgbClr val="F76756"/>
                </a:solidFill>
                <a:effectLst/>
                <a:uLnTx/>
                <a:uFillTx/>
                <a:latin typeface="Century Gothic" panose="020B0502020202020204" pitchFamily="34" charset="0"/>
                <a:ea typeface="+mn-ea"/>
                <a:cs typeface="+mn-cs"/>
              </a:rPr>
              <a:t>,</a:t>
            </a: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and played in the playground.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srgbClr val="F76756"/>
                </a:solidFill>
                <a:effectLst/>
                <a:uLnTx/>
                <a:uFillTx/>
                <a:latin typeface="Century Gothic" panose="020B0502020202020204" pitchFamily="34" charset="0"/>
                <a:ea typeface="+mn-ea"/>
                <a:cs typeface="+mn-cs"/>
              </a:rPr>
              <a:t>We fed the animals, went on a boat ride, walked round the lake and played in the playground.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662879714"/>
      </p:ext>
    </p:extLst>
  </p:cSld>
  <p:clrMapOvr>
    <a:masterClrMapping/>
  </p:clrMapOvr>
  <p:transition spd="slow">
    <p:cove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11217F2-7320-4C7A-97EC-19FE87A8CEC1}"/>
              </a:ext>
            </a:extLst>
          </p:cNvPr>
          <p:cNvPicPr>
            <a:picLocks noChangeAspect="1"/>
          </p:cNvPicPr>
          <p:nvPr/>
        </p:nvPicPr>
        <p:blipFill>
          <a:blip r:embed="rId2"/>
          <a:stretch>
            <a:fillRect/>
          </a:stretch>
        </p:blipFill>
        <p:spPr>
          <a:xfrm>
            <a:off x="0" y="0"/>
            <a:ext cx="12192000" cy="6857999"/>
          </a:xfrm>
          <a:prstGeom prst="rect">
            <a:avLst/>
          </a:prstGeom>
        </p:spPr>
      </p:pic>
      <p:sp>
        <p:nvSpPr>
          <p:cNvPr id="12" name="TextBox 11">
            <a:extLst>
              <a:ext uri="{FF2B5EF4-FFF2-40B4-BE49-F238E27FC236}">
                <a16:creationId xmlns:a16="http://schemas.microsoft.com/office/drawing/2014/main" id="{E3149203-1973-45BD-80DD-25F55919840B}"/>
              </a:ext>
            </a:extLst>
          </p:cNvPr>
          <p:cNvSpPr txBox="1"/>
          <p:nvPr/>
        </p:nvSpPr>
        <p:spPr>
          <a:xfrm>
            <a:off x="196621" y="6274285"/>
            <a:ext cx="7221216" cy="369332"/>
          </a:xfrm>
          <a:prstGeom prst="rect">
            <a:avLst/>
          </a:prstGeom>
          <a:noFill/>
        </p:spPr>
        <p:txBody>
          <a:bodyPr wrap="square" rtlCol="0">
            <a:spAutoFit/>
          </a:bodyPr>
          <a:lstStyle/>
          <a:p>
            <a:r>
              <a:rPr lang="en-GB" b="1" dirty="0">
                <a:solidFill>
                  <a:schemeClr val="bg2">
                    <a:lumMod val="50000"/>
                  </a:schemeClr>
                </a:solidFill>
                <a:effectLst/>
                <a:latin typeface="Century Gothic" panose="020B0502020202020204" pitchFamily="34" charset="0"/>
              </a:rPr>
              <a:t>Application 1</a:t>
            </a:r>
          </a:p>
        </p:txBody>
      </p:sp>
      <p:sp>
        <p:nvSpPr>
          <p:cNvPr id="13" name="Rectangle: Rounded Corners 12">
            <a:extLst>
              <a:ext uri="{FF2B5EF4-FFF2-40B4-BE49-F238E27FC236}">
                <a16:creationId xmlns:a16="http://schemas.microsoft.com/office/drawing/2014/main" id="{7A4E87C0-5D4D-4698-A94F-BC354A783D94}"/>
              </a:ext>
            </a:extLst>
          </p:cNvPr>
          <p:cNvSpPr/>
          <p:nvPr/>
        </p:nvSpPr>
        <p:spPr>
          <a:xfrm>
            <a:off x="764233" y="1749135"/>
            <a:ext cx="2198407" cy="696925"/>
          </a:xfrm>
          <a:prstGeom prst="roundRect">
            <a:avLst/>
          </a:prstGeom>
          <a:solidFill>
            <a:srgbClr val="B7E1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mj-lt"/>
              </a:rPr>
              <a:t>door</a:t>
            </a:r>
          </a:p>
        </p:txBody>
      </p:sp>
      <p:sp>
        <p:nvSpPr>
          <p:cNvPr id="14" name="Rectangle: Rounded Corners 13">
            <a:extLst>
              <a:ext uri="{FF2B5EF4-FFF2-40B4-BE49-F238E27FC236}">
                <a16:creationId xmlns:a16="http://schemas.microsoft.com/office/drawing/2014/main" id="{B95D42B2-B17C-4A09-B751-1F3DBA7259B2}"/>
              </a:ext>
            </a:extLst>
          </p:cNvPr>
          <p:cNvSpPr/>
          <p:nvPr/>
        </p:nvSpPr>
        <p:spPr>
          <a:xfrm>
            <a:off x="3585942" y="1749135"/>
            <a:ext cx="2198407" cy="696925"/>
          </a:xfrm>
          <a:prstGeom prst="roundRect">
            <a:avLst/>
          </a:prstGeom>
          <a:solidFill>
            <a:srgbClr val="B7E1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mj-lt"/>
              </a:rPr>
              <a:t>turrets</a:t>
            </a:r>
          </a:p>
        </p:txBody>
      </p:sp>
      <p:sp>
        <p:nvSpPr>
          <p:cNvPr id="15" name="Rectangle: Rounded Corners 14">
            <a:extLst>
              <a:ext uri="{FF2B5EF4-FFF2-40B4-BE49-F238E27FC236}">
                <a16:creationId xmlns:a16="http://schemas.microsoft.com/office/drawing/2014/main" id="{225DC846-2E40-4268-AAB5-F4C8A9BC1DDD}"/>
              </a:ext>
            </a:extLst>
          </p:cNvPr>
          <p:cNvSpPr/>
          <p:nvPr/>
        </p:nvSpPr>
        <p:spPr>
          <a:xfrm>
            <a:off x="6407651" y="1749135"/>
            <a:ext cx="2198407" cy="696925"/>
          </a:xfrm>
          <a:prstGeom prst="roundRect">
            <a:avLst/>
          </a:prstGeom>
          <a:solidFill>
            <a:srgbClr val="B7E1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mj-lt"/>
              </a:rPr>
              <a:t>windows</a:t>
            </a:r>
          </a:p>
        </p:txBody>
      </p:sp>
      <p:sp>
        <p:nvSpPr>
          <p:cNvPr id="16" name="Rectangle: Rounded Corners 15">
            <a:extLst>
              <a:ext uri="{FF2B5EF4-FFF2-40B4-BE49-F238E27FC236}">
                <a16:creationId xmlns:a16="http://schemas.microsoft.com/office/drawing/2014/main" id="{4679E96E-7760-444C-9E5E-ECC624F88224}"/>
              </a:ext>
            </a:extLst>
          </p:cNvPr>
          <p:cNvSpPr/>
          <p:nvPr/>
        </p:nvSpPr>
        <p:spPr>
          <a:xfrm>
            <a:off x="9229360" y="1749135"/>
            <a:ext cx="2198407" cy="696925"/>
          </a:xfrm>
          <a:prstGeom prst="roundRect">
            <a:avLst/>
          </a:prstGeom>
          <a:solidFill>
            <a:srgbClr val="B7E1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mj-lt"/>
              </a:rPr>
              <a:t>wall</a:t>
            </a:r>
          </a:p>
        </p:txBody>
      </p:sp>
      <p:sp>
        <p:nvSpPr>
          <p:cNvPr id="4" name="TextBox 3">
            <a:extLst>
              <a:ext uri="{FF2B5EF4-FFF2-40B4-BE49-F238E27FC236}">
                <a16:creationId xmlns:a16="http://schemas.microsoft.com/office/drawing/2014/main" id="{8B71F457-4D71-4941-9D6A-97A41A85D181}"/>
              </a:ext>
            </a:extLst>
          </p:cNvPr>
          <p:cNvSpPr txBox="1"/>
          <p:nvPr/>
        </p:nvSpPr>
        <p:spPr>
          <a:xfrm>
            <a:off x="261938" y="289357"/>
            <a:ext cx="11712575" cy="1134670"/>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Use the words below to write a sentence describing a haunted castle using commas to separate items in a list.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5" name="TextBox 4">
            <a:extLst>
              <a:ext uri="{FF2B5EF4-FFF2-40B4-BE49-F238E27FC236}">
                <a16:creationId xmlns:a16="http://schemas.microsoft.com/office/drawing/2014/main" id="{0D84CC8D-00EE-407C-8121-55B6F81997BF}"/>
              </a:ext>
            </a:extLst>
          </p:cNvPr>
          <p:cNvSpPr txBox="1"/>
          <p:nvPr/>
        </p:nvSpPr>
        <p:spPr>
          <a:xfrm>
            <a:off x="261938" y="1468611"/>
            <a:ext cx="11712574" cy="2800767"/>
          </a:xfrm>
          <a:prstGeom prst="rect">
            <a:avLst/>
          </a:prstGeom>
          <a:noFill/>
        </p:spPr>
        <p:txBody>
          <a:bodyPr vert="horz" rtlCol="0">
            <a:spAutoFit/>
          </a:bodyPr>
          <a:lstStyle/>
          <a:p>
            <a:pPr marL="0" marR="0" lvl="0" indent="0" algn="l" defTabSz="51435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51435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51435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51435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51435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51435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Remember to punctuate your sentence correctly.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282801126"/>
      </p:ext>
    </p:extLst>
  </p:cSld>
  <p:clrMapOvr>
    <a:masterClrMapping/>
  </p:clrMapOvr>
  <p:transition spd="slow">
    <p:cove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B5ABD4-8E4A-4E03-A570-FA85896B6334}"/>
              </a:ext>
            </a:extLst>
          </p:cNvPr>
          <p:cNvPicPr>
            <a:picLocks noChangeAspect="1"/>
          </p:cNvPicPr>
          <p:nvPr/>
        </p:nvPicPr>
        <p:blipFill>
          <a:blip r:embed="rId2"/>
          <a:stretch>
            <a:fillRect/>
          </a:stretch>
        </p:blipFill>
        <p:spPr>
          <a:xfrm>
            <a:off x="0" y="0"/>
            <a:ext cx="12192000" cy="6857999"/>
          </a:xfrm>
          <a:prstGeom prst="rect">
            <a:avLst/>
          </a:prstGeom>
        </p:spPr>
      </p:pic>
      <p:sp>
        <p:nvSpPr>
          <p:cNvPr id="12" name="TextBox 11">
            <a:extLst>
              <a:ext uri="{FF2B5EF4-FFF2-40B4-BE49-F238E27FC236}">
                <a16:creationId xmlns:a16="http://schemas.microsoft.com/office/drawing/2014/main" id="{E3149203-1973-45BD-80DD-25F55919840B}"/>
              </a:ext>
            </a:extLst>
          </p:cNvPr>
          <p:cNvSpPr txBox="1"/>
          <p:nvPr/>
        </p:nvSpPr>
        <p:spPr>
          <a:xfrm>
            <a:off x="196621" y="6274285"/>
            <a:ext cx="7221216" cy="369332"/>
          </a:xfrm>
          <a:prstGeom prst="rect">
            <a:avLst/>
          </a:prstGeom>
          <a:noFill/>
        </p:spPr>
        <p:txBody>
          <a:bodyPr wrap="square" rtlCol="0">
            <a:spAutoFit/>
          </a:bodyPr>
          <a:lstStyle/>
          <a:p>
            <a:r>
              <a:rPr lang="en-GB" b="1" dirty="0">
                <a:solidFill>
                  <a:schemeClr val="bg2">
                    <a:lumMod val="50000"/>
                  </a:schemeClr>
                </a:solidFill>
                <a:effectLst/>
                <a:latin typeface="Century Gothic" panose="020B0502020202020204" pitchFamily="34" charset="0"/>
              </a:rPr>
              <a:t>Application 1</a:t>
            </a:r>
          </a:p>
        </p:txBody>
      </p:sp>
      <p:sp>
        <p:nvSpPr>
          <p:cNvPr id="13" name="Rectangle: Rounded Corners 12">
            <a:extLst>
              <a:ext uri="{FF2B5EF4-FFF2-40B4-BE49-F238E27FC236}">
                <a16:creationId xmlns:a16="http://schemas.microsoft.com/office/drawing/2014/main" id="{7A4E87C0-5D4D-4698-A94F-BC354A783D94}"/>
              </a:ext>
            </a:extLst>
          </p:cNvPr>
          <p:cNvSpPr/>
          <p:nvPr/>
        </p:nvSpPr>
        <p:spPr>
          <a:xfrm>
            <a:off x="764233" y="1749135"/>
            <a:ext cx="2198407" cy="696925"/>
          </a:xfrm>
          <a:prstGeom prst="roundRect">
            <a:avLst/>
          </a:prstGeom>
          <a:solidFill>
            <a:srgbClr val="B7E1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mj-lt"/>
              </a:rPr>
              <a:t>door</a:t>
            </a:r>
          </a:p>
        </p:txBody>
      </p:sp>
      <p:sp>
        <p:nvSpPr>
          <p:cNvPr id="14" name="Rectangle: Rounded Corners 13">
            <a:extLst>
              <a:ext uri="{FF2B5EF4-FFF2-40B4-BE49-F238E27FC236}">
                <a16:creationId xmlns:a16="http://schemas.microsoft.com/office/drawing/2014/main" id="{B95D42B2-B17C-4A09-B751-1F3DBA7259B2}"/>
              </a:ext>
            </a:extLst>
          </p:cNvPr>
          <p:cNvSpPr/>
          <p:nvPr/>
        </p:nvSpPr>
        <p:spPr>
          <a:xfrm>
            <a:off x="3585942" y="1749135"/>
            <a:ext cx="2198407" cy="696925"/>
          </a:xfrm>
          <a:prstGeom prst="roundRect">
            <a:avLst/>
          </a:prstGeom>
          <a:solidFill>
            <a:srgbClr val="B7E1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mj-lt"/>
              </a:rPr>
              <a:t>turrets</a:t>
            </a:r>
          </a:p>
        </p:txBody>
      </p:sp>
      <p:sp>
        <p:nvSpPr>
          <p:cNvPr id="15" name="Rectangle: Rounded Corners 14">
            <a:extLst>
              <a:ext uri="{FF2B5EF4-FFF2-40B4-BE49-F238E27FC236}">
                <a16:creationId xmlns:a16="http://schemas.microsoft.com/office/drawing/2014/main" id="{225DC846-2E40-4268-AAB5-F4C8A9BC1DDD}"/>
              </a:ext>
            </a:extLst>
          </p:cNvPr>
          <p:cNvSpPr/>
          <p:nvPr/>
        </p:nvSpPr>
        <p:spPr>
          <a:xfrm>
            <a:off x="6407651" y="1749135"/>
            <a:ext cx="2198407" cy="696925"/>
          </a:xfrm>
          <a:prstGeom prst="roundRect">
            <a:avLst/>
          </a:prstGeom>
          <a:solidFill>
            <a:srgbClr val="B7E1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mj-lt"/>
              </a:rPr>
              <a:t>windows</a:t>
            </a:r>
          </a:p>
        </p:txBody>
      </p:sp>
      <p:sp>
        <p:nvSpPr>
          <p:cNvPr id="16" name="Rectangle: Rounded Corners 15">
            <a:extLst>
              <a:ext uri="{FF2B5EF4-FFF2-40B4-BE49-F238E27FC236}">
                <a16:creationId xmlns:a16="http://schemas.microsoft.com/office/drawing/2014/main" id="{4679E96E-7760-444C-9E5E-ECC624F88224}"/>
              </a:ext>
            </a:extLst>
          </p:cNvPr>
          <p:cNvSpPr/>
          <p:nvPr/>
        </p:nvSpPr>
        <p:spPr>
          <a:xfrm>
            <a:off x="9229360" y="1749135"/>
            <a:ext cx="2198407" cy="696925"/>
          </a:xfrm>
          <a:prstGeom prst="roundRect">
            <a:avLst/>
          </a:prstGeom>
          <a:solidFill>
            <a:srgbClr val="B7E1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mj-lt"/>
              </a:rPr>
              <a:t>wall</a:t>
            </a:r>
          </a:p>
        </p:txBody>
      </p:sp>
      <p:sp>
        <p:nvSpPr>
          <p:cNvPr id="4" name="TextBox 3">
            <a:extLst>
              <a:ext uri="{FF2B5EF4-FFF2-40B4-BE49-F238E27FC236}">
                <a16:creationId xmlns:a16="http://schemas.microsoft.com/office/drawing/2014/main" id="{CD351684-B031-4C89-8D0F-06A45AF49704}"/>
              </a:ext>
            </a:extLst>
          </p:cNvPr>
          <p:cNvSpPr txBox="1"/>
          <p:nvPr/>
        </p:nvSpPr>
        <p:spPr>
          <a:xfrm>
            <a:off x="261938" y="289357"/>
            <a:ext cx="11712575" cy="1134670"/>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Use the words below to write a sentence describing a haunted castle using commas to separate items in a list.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5" name="TextBox 4">
            <a:extLst>
              <a:ext uri="{FF2B5EF4-FFF2-40B4-BE49-F238E27FC236}">
                <a16:creationId xmlns:a16="http://schemas.microsoft.com/office/drawing/2014/main" id="{D6DCADA8-7CC0-44A1-926A-5F35A936EEAE}"/>
              </a:ext>
            </a:extLst>
          </p:cNvPr>
          <p:cNvSpPr txBox="1"/>
          <p:nvPr/>
        </p:nvSpPr>
        <p:spPr>
          <a:xfrm>
            <a:off x="261938" y="1468611"/>
            <a:ext cx="11712574" cy="4347398"/>
          </a:xfrm>
          <a:prstGeom prst="rect">
            <a:avLst/>
          </a:prstGeom>
          <a:noFill/>
        </p:spPr>
        <p:txBody>
          <a:bodyPr vert="horz" rtlCol="0">
            <a:spAutoFit/>
          </a:bodyPr>
          <a:lstStyle/>
          <a:p>
            <a:pPr marL="0" marR="0" lvl="0" indent="0" algn="l" defTabSz="51435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51435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51435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51435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51435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51435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Remember to punctuate your sentence correctly.</a:t>
            </a:r>
          </a:p>
          <a:p>
            <a:pPr marL="0" marR="0" lvl="0" indent="0" algn="l" defTabSz="51435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51435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srgbClr val="F76756"/>
                </a:solidFill>
                <a:effectLst/>
                <a:uLnTx/>
                <a:uFillTx/>
                <a:latin typeface="Century Gothic" panose="020B0502020202020204" pitchFamily="34" charset="0"/>
                <a:ea typeface="+mn-ea"/>
                <a:cs typeface="+mn-cs"/>
              </a:rPr>
              <a:t>Various answers, for example: The haunted castle had an oak door, broken windows, a stone wall and towering turrets. </a:t>
            </a:r>
          </a:p>
          <a:p>
            <a:pPr marL="0" marR="0" lvl="0" indent="0" algn="l" defTabSz="51435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3149338922"/>
      </p:ext>
    </p:extLst>
  </p:cSld>
  <p:clrMapOvr>
    <a:masterClrMapping/>
  </p:clrMapOvr>
  <p:transition spd="slow">
    <p:cove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9474C20-8167-4751-B88B-870D96BFF015}"/>
              </a:ext>
            </a:extLst>
          </p:cNvPr>
          <p:cNvPicPr>
            <a:picLocks noChangeAspect="1"/>
          </p:cNvPicPr>
          <p:nvPr/>
        </p:nvPicPr>
        <p:blipFill>
          <a:blip r:embed="rId2"/>
          <a:stretch>
            <a:fillRect/>
          </a:stretch>
        </p:blipFill>
        <p:spPr>
          <a:xfrm>
            <a:off x="0" y="0"/>
            <a:ext cx="12192000" cy="6857999"/>
          </a:xfrm>
          <a:prstGeom prst="rect">
            <a:avLst/>
          </a:prstGeom>
        </p:spPr>
      </p:pic>
      <p:sp>
        <p:nvSpPr>
          <p:cNvPr id="4" name="TextBox 3">
            <a:extLst>
              <a:ext uri="{FF2B5EF4-FFF2-40B4-BE49-F238E27FC236}">
                <a16:creationId xmlns:a16="http://schemas.microsoft.com/office/drawing/2014/main" id="{D3F86087-F47E-470C-8F17-EB8A64F0DCD6}"/>
              </a:ext>
            </a:extLst>
          </p:cNvPr>
          <p:cNvSpPr txBox="1"/>
          <p:nvPr/>
        </p:nvSpPr>
        <p:spPr>
          <a:xfrm>
            <a:off x="1614467" y="2686017"/>
            <a:ext cx="8963066" cy="757130"/>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1" i="0" u="none" strike="noStrike" kern="1200" cap="none" spc="0" normalizeH="0" baseline="0" noProof="0">
                <a:ln>
                  <a:noFill/>
                </a:ln>
                <a:solidFill>
                  <a:srgbClr val="000000"/>
                </a:solidFill>
                <a:effectLst/>
                <a:uLnTx/>
                <a:uFillTx/>
                <a:latin typeface="Century Gothic Bold" panose="020B0702020202020204" pitchFamily="34" charset="0"/>
                <a:ea typeface="+mn-ea"/>
                <a:cs typeface="+mn-cs"/>
              </a:rPr>
              <a:t>Let’s start with a question recapping commas in lists, which is linked to the learning later in this lesson.</a:t>
            </a:r>
            <a:endParaRPr kumimoji="0" lang="en-GB" sz="2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4081626607"/>
      </p:ext>
    </p:extLst>
  </p:cSld>
  <p:clrMapOvr>
    <a:masterClrMapping/>
  </p:clrMapOvr>
  <p:transition spd="slow">
    <p:cove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D60C6A4-6523-475B-99FC-4A2D16054E91}"/>
              </a:ext>
            </a:extLst>
          </p:cNvPr>
          <p:cNvPicPr>
            <a:picLocks noChangeAspect="1"/>
          </p:cNvPicPr>
          <p:nvPr/>
        </p:nvPicPr>
        <p:blipFill>
          <a:blip r:embed="rId2"/>
          <a:stretch>
            <a:fillRect/>
          </a:stretch>
        </p:blipFill>
        <p:spPr>
          <a:xfrm>
            <a:off x="0" y="0"/>
            <a:ext cx="12192000" cy="6857999"/>
          </a:xfrm>
          <a:prstGeom prst="rect">
            <a:avLst/>
          </a:prstGeom>
        </p:spPr>
      </p:pic>
      <p:sp>
        <p:nvSpPr>
          <p:cNvPr id="4" name="Rectangle: Rounded Corners 3">
            <a:extLst>
              <a:ext uri="{FF2B5EF4-FFF2-40B4-BE49-F238E27FC236}">
                <a16:creationId xmlns:a16="http://schemas.microsoft.com/office/drawing/2014/main" id="{9265CC3E-6BA7-40F1-B9BD-3DE41A1ADDA5}"/>
              </a:ext>
            </a:extLst>
          </p:cNvPr>
          <p:cNvSpPr/>
          <p:nvPr/>
        </p:nvSpPr>
        <p:spPr>
          <a:xfrm>
            <a:off x="616692" y="1086560"/>
            <a:ext cx="4479092" cy="2773057"/>
          </a:xfrm>
          <a:prstGeom prst="roundRect">
            <a:avLst/>
          </a:prstGeom>
          <a:solidFill>
            <a:srgbClr val="B7E1B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2000" b="1"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Chocolate Brownie Ingredients</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three large eggs</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self raising flour</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cocoa powder</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butter</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milk chocolate chips</a:t>
            </a:r>
          </a:p>
        </p:txBody>
      </p:sp>
      <p:sp>
        <p:nvSpPr>
          <p:cNvPr id="5" name="TextBox 4">
            <a:extLst>
              <a:ext uri="{FF2B5EF4-FFF2-40B4-BE49-F238E27FC236}">
                <a16:creationId xmlns:a16="http://schemas.microsoft.com/office/drawing/2014/main" id="{8E9820B5-8B85-4869-A746-17DDC72F302D}"/>
              </a:ext>
            </a:extLst>
          </p:cNvPr>
          <p:cNvSpPr txBox="1"/>
          <p:nvPr/>
        </p:nvSpPr>
        <p:spPr>
          <a:xfrm>
            <a:off x="196621" y="6274285"/>
            <a:ext cx="7221216" cy="369332"/>
          </a:xfrm>
          <a:prstGeom prst="rect">
            <a:avLst/>
          </a:prstGeom>
          <a:noFill/>
        </p:spPr>
        <p:txBody>
          <a:bodyPr wrap="square" rtlCol="0">
            <a:spAutoFit/>
          </a:bodyPr>
          <a:lstStyle/>
          <a:p>
            <a:r>
              <a:rPr lang="en-GB" b="1" dirty="0">
                <a:solidFill>
                  <a:schemeClr val="bg2">
                    <a:lumMod val="50000"/>
                  </a:schemeClr>
                </a:solidFill>
                <a:effectLst/>
                <a:latin typeface="Century Gothic" panose="020B0502020202020204" pitchFamily="34" charset="0"/>
              </a:rPr>
              <a:t>Application 2</a:t>
            </a:r>
          </a:p>
        </p:txBody>
      </p:sp>
      <p:sp>
        <p:nvSpPr>
          <p:cNvPr id="7" name="TextBox 6">
            <a:extLst>
              <a:ext uri="{FF2B5EF4-FFF2-40B4-BE49-F238E27FC236}">
                <a16:creationId xmlns:a16="http://schemas.microsoft.com/office/drawing/2014/main" id="{8F943CBB-6C5F-494E-944F-AEE9EFB26AD2}"/>
              </a:ext>
            </a:extLst>
          </p:cNvPr>
          <p:cNvSpPr txBox="1"/>
          <p:nvPr/>
        </p:nvSpPr>
        <p:spPr>
          <a:xfrm>
            <a:off x="261938" y="289357"/>
            <a:ext cx="11712575" cy="829971"/>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Write a sentence that lists all the information in the list below.</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8" name="TextBox 7">
            <a:extLst>
              <a:ext uri="{FF2B5EF4-FFF2-40B4-BE49-F238E27FC236}">
                <a16:creationId xmlns:a16="http://schemas.microsoft.com/office/drawing/2014/main" id="{63B256BF-0B49-4D78-8D0E-FF4A04BCE730}"/>
              </a:ext>
            </a:extLst>
          </p:cNvPr>
          <p:cNvSpPr txBox="1"/>
          <p:nvPr/>
        </p:nvSpPr>
        <p:spPr>
          <a:xfrm>
            <a:off x="261938" y="4286247"/>
            <a:ext cx="11712574" cy="774571"/>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Remember to punctuate your sentence correctly.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056117017"/>
      </p:ext>
    </p:extLst>
  </p:cSld>
  <p:clrMapOvr>
    <a:masterClrMapping/>
  </p:clrMapOvr>
  <p:transition spd="slow">
    <p:cove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45FB70A-3E6E-486D-B031-C9EB8EE002EA}"/>
              </a:ext>
            </a:extLst>
          </p:cNvPr>
          <p:cNvPicPr>
            <a:picLocks noChangeAspect="1"/>
          </p:cNvPicPr>
          <p:nvPr/>
        </p:nvPicPr>
        <p:blipFill>
          <a:blip r:embed="rId2"/>
          <a:stretch>
            <a:fillRect/>
          </a:stretch>
        </p:blipFill>
        <p:spPr>
          <a:xfrm>
            <a:off x="0" y="0"/>
            <a:ext cx="12192000" cy="6857999"/>
          </a:xfrm>
          <a:prstGeom prst="rect">
            <a:avLst/>
          </a:prstGeom>
        </p:spPr>
      </p:pic>
      <p:sp>
        <p:nvSpPr>
          <p:cNvPr id="5" name="TextBox 4">
            <a:extLst>
              <a:ext uri="{FF2B5EF4-FFF2-40B4-BE49-F238E27FC236}">
                <a16:creationId xmlns:a16="http://schemas.microsoft.com/office/drawing/2014/main" id="{4F0FAF2E-3132-46AD-A47F-8FBA1298009F}"/>
              </a:ext>
            </a:extLst>
          </p:cNvPr>
          <p:cNvSpPr txBox="1"/>
          <p:nvPr/>
        </p:nvSpPr>
        <p:spPr>
          <a:xfrm>
            <a:off x="196621" y="6274285"/>
            <a:ext cx="7221216" cy="369332"/>
          </a:xfrm>
          <a:prstGeom prst="rect">
            <a:avLst/>
          </a:prstGeom>
          <a:noFill/>
        </p:spPr>
        <p:txBody>
          <a:bodyPr wrap="square" rtlCol="0">
            <a:spAutoFit/>
          </a:bodyPr>
          <a:lstStyle/>
          <a:p>
            <a:r>
              <a:rPr lang="en-GB" b="1" dirty="0">
                <a:solidFill>
                  <a:schemeClr val="bg2">
                    <a:lumMod val="50000"/>
                  </a:schemeClr>
                </a:solidFill>
                <a:effectLst/>
                <a:latin typeface="Century Gothic" panose="020B0502020202020204" pitchFamily="34" charset="0"/>
              </a:rPr>
              <a:t>Application 2</a:t>
            </a:r>
          </a:p>
        </p:txBody>
      </p:sp>
      <p:sp>
        <p:nvSpPr>
          <p:cNvPr id="6" name="Rectangle: Rounded Corners 5">
            <a:extLst>
              <a:ext uri="{FF2B5EF4-FFF2-40B4-BE49-F238E27FC236}">
                <a16:creationId xmlns:a16="http://schemas.microsoft.com/office/drawing/2014/main" id="{5DCE834A-D037-41A2-B23C-B4A459969548}"/>
              </a:ext>
            </a:extLst>
          </p:cNvPr>
          <p:cNvSpPr/>
          <p:nvPr/>
        </p:nvSpPr>
        <p:spPr>
          <a:xfrm>
            <a:off x="616692" y="1086560"/>
            <a:ext cx="4479092" cy="2773057"/>
          </a:xfrm>
          <a:prstGeom prst="roundRect">
            <a:avLst/>
          </a:prstGeom>
          <a:solidFill>
            <a:srgbClr val="B7E1B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2000" b="1"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Chocolate Brownie Ingredients</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three large eggs</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self raising flour</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cocoa powder</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butter</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milk chocolate chips</a:t>
            </a:r>
          </a:p>
        </p:txBody>
      </p:sp>
      <p:sp>
        <p:nvSpPr>
          <p:cNvPr id="4" name="TextBox 3">
            <a:extLst>
              <a:ext uri="{FF2B5EF4-FFF2-40B4-BE49-F238E27FC236}">
                <a16:creationId xmlns:a16="http://schemas.microsoft.com/office/drawing/2014/main" id="{FD476C19-4BBB-4CA0-A1D9-A7B26A732E1B}"/>
              </a:ext>
            </a:extLst>
          </p:cNvPr>
          <p:cNvSpPr txBox="1"/>
          <p:nvPr/>
        </p:nvSpPr>
        <p:spPr>
          <a:xfrm>
            <a:off x="261938" y="289357"/>
            <a:ext cx="11712575" cy="829971"/>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Write a sentence that lists all the information in the list below.</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8" name="TextBox 7">
            <a:extLst>
              <a:ext uri="{FF2B5EF4-FFF2-40B4-BE49-F238E27FC236}">
                <a16:creationId xmlns:a16="http://schemas.microsoft.com/office/drawing/2014/main" id="{CE8F233F-ACF5-4058-AC77-183321987110}"/>
              </a:ext>
            </a:extLst>
          </p:cNvPr>
          <p:cNvSpPr txBox="1"/>
          <p:nvPr/>
        </p:nvSpPr>
        <p:spPr>
          <a:xfrm>
            <a:off x="261938" y="4286247"/>
            <a:ext cx="11712574" cy="2267287"/>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Remember to punctuate your sentence correctly.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srgbClr val="F76756"/>
                </a:solidFill>
                <a:effectLst/>
                <a:uLnTx/>
                <a:uFillTx/>
                <a:latin typeface="Century Gothic" panose="020B0502020202020204" pitchFamily="34" charset="0"/>
                <a:ea typeface="+mn-ea"/>
                <a:cs typeface="+mn-cs"/>
              </a:rPr>
              <a:t>Various answers, for example: You will need three large eggs, self raising flour, cocoa powder, butter and milk chocolate chips to make chocolate brownies.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046188501"/>
      </p:ext>
    </p:extLst>
  </p:cSld>
  <p:clrMapOvr>
    <a:masterClrMapping/>
  </p:clrMapOvr>
  <p:transition spd="slow">
    <p:cove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C999935-16A0-4005-BA5A-C71BAFF7B45C}"/>
              </a:ext>
            </a:extLst>
          </p:cNvPr>
          <p:cNvPicPr>
            <a:picLocks noChangeAspect="1"/>
          </p:cNvPicPr>
          <p:nvPr/>
        </p:nvPicPr>
        <p:blipFill>
          <a:blip r:embed="rId2"/>
          <a:stretch>
            <a:fillRect/>
          </a:stretch>
        </p:blipFill>
        <p:spPr>
          <a:xfrm>
            <a:off x="0" y="0"/>
            <a:ext cx="12192000" cy="6857999"/>
          </a:xfrm>
          <a:prstGeom prst="rect">
            <a:avLst/>
          </a:prstGeom>
        </p:spPr>
      </p:pic>
      <p:sp>
        <p:nvSpPr>
          <p:cNvPr id="4" name="Rectangle: Rounded Corners 3">
            <a:extLst>
              <a:ext uri="{FF2B5EF4-FFF2-40B4-BE49-F238E27FC236}">
                <a16:creationId xmlns:a16="http://schemas.microsoft.com/office/drawing/2014/main" id="{819ACC56-137C-42D5-984F-A4A502E2E234}"/>
              </a:ext>
            </a:extLst>
          </p:cNvPr>
          <p:cNvSpPr/>
          <p:nvPr/>
        </p:nvSpPr>
        <p:spPr>
          <a:xfrm>
            <a:off x="896681" y="1464226"/>
            <a:ext cx="10398639" cy="1244658"/>
          </a:xfrm>
          <a:prstGeom prst="roundRect">
            <a:avLst/>
          </a:prstGeom>
          <a:solidFill>
            <a:srgbClr val="B7E1B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b="1" dirty="0">
                <a:solidFill>
                  <a:schemeClr val="tx1"/>
                </a:solidFill>
                <a:latin typeface="Century Gothic" panose="020B0502020202020204" pitchFamily="34" charset="0"/>
              </a:rPr>
              <a:t>I have a netball competition and a dance lesson, gymnastics club and football training this week. </a:t>
            </a:r>
          </a:p>
        </p:txBody>
      </p:sp>
      <p:sp>
        <p:nvSpPr>
          <p:cNvPr id="5" name="TextBox 4">
            <a:extLst>
              <a:ext uri="{FF2B5EF4-FFF2-40B4-BE49-F238E27FC236}">
                <a16:creationId xmlns:a16="http://schemas.microsoft.com/office/drawing/2014/main" id="{FB1BAA24-FAE9-409E-AE04-E0B3E56BF61C}"/>
              </a:ext>
            </a:extLst>
          </p:cNvPr>
          <p:cNvSpPr txBox="1"/>
          <p:nvPr/>
        </p:nvSpPr>
        <p:spPr>
          <a:xfrm>
            <a:off x="196621" y="6274285"/>
            <a:ext cx="7221216" cy="369332"/>
          </a:xfrm>
          <a:prstGeom prst="rect">
            <a:avLst/>
          </a:prstGeom>
          <a:noFill/>
        </p:spPr>
        <p:txBody>
          <a:bodyPr wrap="square" rtlCol="0">
            <a:spAutoFit/>
          </a:bodyPr>
          <a:lstStyle/>
          <a:p>
            <a:r>
              <a:rPr lang="en-GB" b="1" dirty="0">
                <a:solidFill>
                  <a:schemeClr val="bg2">
                    <a:lumMod val="50000"/>
                  </a:schemeClr>
                </a:solidFill>
                <a:effectLst/>
                <a:latin typeface="Century Gothic" panose="020B0502020202020204" pitchFamily="34" charset="0"/>
              </a:rPr>
              <a:t>Reasoning </a:t>
            </a:r>
            <a:r>
              <a:rPr lang="en-GB" b="1" dirty="0">
                <a:solidFill>
                  <a:schemeClr val="bg2">
                    <a:lumMod val="50000"/>
                  </a:schemeClr>
                </a:solidFill>
                <a:latin typeface="Century Gothic" panose="020B0502020202020204" pitchFamily="34" charset="0"/>
              </a:rPr>
              <a:t>1</a:t>
            </a:r>
            <a:endParaRPr lang="en-GB" b="1" dirty="0">
              <a:solidFill>
                <a:schemeClr val="bg2">
                  <a:lumMod val="50000"/>
                </a:schemeClr>
              </a:solidFill>
              <a:effectLst/>
              <a:latin typeface="Century Gothic" panose="020B0502020202020204" pitchFamily="34" charset="0"/>
            </a:endParaRPr>
          </a:p>
        </p:txBody>
      </p:sp>
      <p:sp>
        <p:nvSpPr>
          <p:cNvPr id="3" name="TextBox 2">
            <a:extLst>
              <a:ext uri="{FF2B5EF4-FFF2-40B4-BE49-F238E27FC236}">
                <a16:creationId xmlns:a16="http://schemas.microsoft.com/office/drawing/2014/main" id="{037999C3-B167-4F05-9486-5A3D934756B1}"/>
              </a:ext>
            </a:extLst>
          </p:cNvPr>
          <p:cNvSpPr txBox="1"/>
          <p:nvPr/>
        </p:nvSpPr>
        <p:spPr>
          <a:xfrm>
            <a:off x="261938" y="289357"/>
            <a:ext cx="11712575" cy="829971"/>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Explain the mistake in the sentence below.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7" name="TextBox 6">
            <a:extLst>
              <a:ext uri="{FF2B5EF4-FFF2-40B4-BE49-F238E27FC236}">
                <a16:creationId xmlns:a16="http://schemas.microsoft.com/office/drawing/2014/main" id="{87255B85-5E2B-4D7F-AA7E-8C8D74C59449}"/>
              </a:ext>
            </a:extLst>
          </p:cNvPr>
          <p:cNvSpPr txBox="1"/>
          <p:nvPr/>
        </p:nvSpPr>
        <p:spPr>
          <a:xfrm>
            <a:off x="261938" y="3374733"/>
            <a:ext cx="11712574" cy="774571"/>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Rewrite the sentences correctly. Remember to punctuate your sentence. </a:t>
            </a:r>
            <a:endParaRPr kumimoji="0" lang="en-GB" sz="2000" b="1" i="0" u="none" strike="noStrike" kern="1200" cap="none" spc="0" normalizeH="0" baseline="0" noProof="0">
              <a:ln>
                <a:noFill/>
              </a:ln>
              <a:solidFill>
                <a:srgbClr val="F76756"/>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305194442"/>
      </p:ext>
    </p:extLst>
  </p:cSld>
  <p:clrMapOvr>
    <a:masterClrMapping/>
  </p:clrMapOvr>
  <p:transition spd="slow">
    <p:cove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2F37762-7BB6-4F94-A655-CA9506C4DEC0}"/>
              </a:ext>
            </a:extLst>
          </p:cNvPr>
          <p:cNvPicPr>
            <a:picLocks noChangeAspect="1"/>
          </p:cNvPicPr>
          <p:nvPr/>
        </p:nvPicPr>
        <p:blipFill>
          <a:blip r:embed="rId2"/>
          <a:stretch>
            <a:fillRect/>
          </a:stretch>
        </p:blipFill>
        <p:spPr>
          <a:xfrm>
            <a:off x="0" y="0"/>
            <a:ext cx="12192000" cy="6857999"/>
          </a:xfrm>
          <a:prstGeom prst="rect">
            <a:avLst/>
          </a:prstGeom>
        </p:spPr>
      </p:pic>
      <p:sp>
        <p:nvSpPr>
          <p:cNvPr id="5" name="TextBox 4">
            <a:extLst>
              <a:ext uri="{FF2B5EF4-FFF2-40B4-BE49-F238E27FC236}">
                <a16:creationId xmlns:a16="http://schemas.microsoft.com/office/drawing/2014/main" id="{DA3890E4-E3AD-4B12-8A78-E316707C8F85}"/>
              </a:ext>
            </a:extLst>
          </p:cNvPr>
          <p:cNvSpPr txBox="1"/>
          <p:nvPr/>
        </p:nvSpPr>
        <p:spPr>
          <a:xfrm>
            <a:off x="196621" y="6274285"/>
            <a:ext cx="7221216" cy="369332"/>
          </a:xfrm>
          <a:prstGeom prst="rect">
            <a:avLst/>
          </a:prstGeom>
          <a:noFill/>
        </p:spPr>
        <p:txBody>
          <a:bodyPr wrap="square" rtlCol="0">
            <a:spAutoFit/>
          </a:bodyPr>
          <a:lstStyle/>
          <a:p>
            <a:r>
              <a:rPr lang="en-GB" b="1" dirty="0">
                <a:solidFill>
                  <a:schemeClr val="bg2">
                    <a:lumMod val="50000"/>
                  </a:schemeClr>
                </a:solidFill>
                <a:effectLst/>
                <a:latin typeface="Century Gothic" panose="020B0502020202020204" pitchFamily="34" charset="0"/>
              </a:rPr>
              <a:t>Reasoning </a:t>
            </a:r>
            <a:r>
              <a:rPr lang="en-GB" b="1" dirty="0">
                <a:solidFill>
                  <a:schemeClr val="bg2">
                    <a:lumMod val="50000"/>
                  </a:schemeClr>
                </a:solidFill>
                <a:latin typeface="Century Gothic" panose="020B0502020202020204" pitchFamily="34" charset="0"/>
              </a:rPr>
              <a:t>1</a:t>
            </a:r>
            <a:endParaRPr lang="en-GB" b="1" dirty="0">
              <a:solidFill>
                <a:schemeClr val="bg2">
                  <a:lumMod val="50000"/>
                </a:schemeClr>
              </a:solidFill>
              <a:effectLst/>
              <a:latin typeface="Century Gothic" panose="020B0502020202020204" pitchFamily="34" charset="0"/>
            </a:endParaRPr>
          </a:p>
        </p:txBody>
      </p:sp>
      <p:sp>
        <p:nvSpPr>
          <p:cNvPr id="6" name="Rectangle: Rounded Corners 5">
            <a:extLst>
              <a:ext uri="{FF2B5EF4-FFF2-40B4-BE49-F238E27FC236}">
                <a16:creationId xmlns:a16="http://schemas.microsoft.com/office/drawing/2014/main" id="{982537FB-E383-42D0-AF54-1F8190495EAB}"/>
              </a:ext>
            </a:extLst>
          </p:cNvPr>
          <p:cNvSpPr/>
          <p:nvPr/>
        </p:nvSpPr>
        <p:spPr>
          <a:xfrm>
            <a:off x="896681" y="1464226"/>
            <a:ext cx="10398639" cy="1244658"/>
          </a:xfrm>
          <a:prstGeom prst="roundRect">
            <a:avLst/>
          </a:prstGeom>
          <a:solidFill>
            <a:srgbClr val="B7E1B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b="1" dirty="0">
                <a:solidFill>
                  <a:schemeClr val="tx1"/>
                </a:solidFill>
                <a:latin typeface="Century Gothic" panose="020B0502020202020204" pitchFamily="34" charset="0"/>
              </a:rPr>
              <a:t>I have a netball competition and a dance lesson, gymnastics club and football training this week. </a:t>
            </a:r>
          </a:p>
        </p:txBody>
      </p:sp>
      <p:sp>
        <p:nvSpPr>
          <p:cNvPr id="4" name="TextBox 3">
            <a:extLst>
              <a:ext uri="{FF2B5EF4-FFF2-40B4-BE49-F238E27FC236}">
                <a16:creationId xmlns:a16="http://schemas.microsoft.com/office/drawing/2014/main" id="{70967966-1227-4C93-81E1-AC345560D09A}"/>
              </a:ext>
            </a:extLst>
          </p:cNvPr>
          <p:cNvSpPr txBox="1"/>
          <p:nvPr/>
        </p:nvSpPr>
        <p:spPr>
          <a:xfrm>
            <a:off x="261938" y="289357"/>
            <a:ext cx="11712575" cy="829971"/>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Explain the mistake in the sentence below.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8" name="TextBox 7">
            <a:extLst>
              <a:ext uri="{FF2B5EF4-FFF2-40B4-BE49-F238E27FC236}">
                <a16:creationId xmlns:a16="http://schemas.microsoft.com/office/drawing/2014/main" id="{CD2EE7FF-0C53-4AA8-83F9-6F8DC9215E94}"/>
              </a:ext>
            </a:extLst>
          </p:cNvPr>
          <p:cNvSpPr txBox="1"/>
          <p:nvPr/>
        </p:nvSpPr>
        <p:spPr>
          <a:xfrm>
            <a:off x="261938" y="3374733"/>
            <a:ext cx="11712574" cy="1912534"/>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Rewrite the sentences correctly. Remember to punctuate your sentence. </a:t>
            </a:r>
            <a:b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br>
            <a:endPar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There should be…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srgbClr val="F76756"/>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676874482"/>
      </p:ext>
    </p:extLst>
  </p:cSld>
  <p:clrMapOvr>
    <a:masterClrMapping/>
  </p:clrMapOvr>
  <p:transition spd="slow">
    <p:cove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1EF11A7-6E4B-4202-B3BF-E685EE2B9D2D}"/>
              </a:ext>
            </a:extLst>
          </p:cNvPr>
          <p:cNvPicPr>
            <a:picLocks noChangeAspect="1"/>
          </p:cNvPicPr>
          <p:nvPr/>
        </p:nvPicPr>
        <p:blipFill>
          <a:blip r:embed="rId2"/>
          <a:stretch>
            <a:fillRect/>
          </a:stretch>
        </p:blipFill>
        <p:spPr>
          <a:xfrm>
            <a:off x="0" y="0"/>
            <a:ext cx="12192000" cy="6857999"/>
          </a:xfrm>
          <a:prstGeom prst="rect">
            <a:avLst/>
          </a:prstGeom>
        </p:spPr>
      </p:pic>
      <p:sp>
        <p:nvSpPr>
          <p:cNvPr id="5" name="TextBox 4">
            <a:extLst>
              <a:ext uri="{FF2B5EF4-FFF2-40B4-BE49-F238E27FC236}">
                <a16:creationId xmlns:a16="http://schemas.microsoft.com/office/drawing/2014/main" id="{DA3890E4-E3AD-4B12-8A78-E316707C8F85}"/>
              </a:ext>
            </a:extLst>
          </p:cNvPr>
          <p:cNvSpPr txBox="1"/>
          <p:nvPr/>
        </p:nvSpPr>
        <p:spPr>
          <a:xfrm>
            <a:off x="196621" y="6274285"/>
            <a:ext cx="7221216" cy="369332"/>
          </a:xfrm>
          <a:prstGeom prst="rect">
            <a:avLst/>
          </a:prstGeom>
          <a:noFill/>
        </p:spPr>
        <p:txBody>
          <a:bodyPr wrap="square" rtlCol="0">
            <a:spAutoFit/>
          </a:bodyPr>
          <a:lstStyle/>
          <a:p>
            <a:r>
              <a:rPr lang="en-GB" b="1" dirty="0">
                <a:solidFill>
                  <a:schemeClr val="bg2">
                    <a:lumMod val="50000"/>
                  </a:schemeClr>
                </a:solidFill>
                <a:effectLst/>
                <a:latin typeface="Century Gothic" panose="020B0502020202020204" pitchFamily="34" charset="0"/>
              </a:rPr>
              <a:t>Reasoning </a:t>
            </a:r>
            <a:r>
              <a:rPr lang="en-GB" b="1" dirty="0">
                <a:solidFill>
                  <a:schemeClr val="bg2">
                    <a:lumMod val="50000"/>
                  </a:schemeClr>
                </a:solidFill>
                <a:latin typeface="Century Gothic" panose="020B0502020202020204" pitchFamily="34" charset="0"/>
              </a:rPr>
              <a:t>1</a:t>
            </a:r>
            <a:endParaRPr lang="en-GB" b="1" dirty="0">
              <a:solidFill>
                <a:schemeClr val="bg2">
                  <a:lumMod val="50000"/>
                </a:schemeClr>
              </a:solidFill>
              <a:effectLst/>
              <a:latin typeface="Century Gothic" panose="020B0502020202020204" pitchFamily="34" charset="0"/>
            </a:endParaRPr>
          </a:p>
        </p:txBody>
      </p:sp>
      <p:sp>
        <p:nvSpPr>
          <p:cNvPr id="6" name="Rectangle: Rounded Corners 5">
            <a:extLst>
              <a:ext uri="{FF2B5EF4-FFF2-40B4-BE49-F238E27FC236}">
                <a16:creationId xmlns:a16="http://schemas.microsoft.com/office/drawing/2014/main" id="{982537FB-E383-42D0-AF54-1F8190495EAB}"/>
              </a:ext>
            </a:extLst>
          </p:cNvPr>
          <p:cNvSpPr/>
          <p:nvPr/>
        </p:nvSpPr>
        <p:spPr>
          <a:xfrm>
            <a:off x="896681" y="1464226"/>
            <a:ext cx="10398639" cy="1244658"/>
          </a:xfrm>
          <a:prstGeom prst="roundRect">
            <a:avLst/>
          </a:prstGeom>
          <a:solidFill>
            <a:srgbClr val="B7E1B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b="1" dirty="0">
                <a:solidFill>
                  <a:schemeClr val="tx1"/>
                </a:solidFill>
                <a:latin typeface="Century Gothic" panose="020B0502020202020204" pitchFamily="34" charset="0"/>
              </a:rPr>
              <a:t>I have a netball competition and a dance lesson, gymnastics club and football training this week. </a:t>
            </a:r>
          </a:p>
        </p:txBody>
      </p:sp>
      <p:sp>
        <p:nvSpPr>
          <p:cNvPr id="4" name="TextBox 3">
            <a:extLst>
              <a:ext uri="{FF2B5EF4-FFF2-40B4-BE49-F238E27FC236}">
                <a16:creationId xmlns:a16="http://schemas.microsoft.com/office/drawing/2014/main" id="{731A33AA-82EC-4D9D-BBA1-DC57BB6B0AB1}"/>
              </a:ext>
            </a:extLst>
          </p:cNvPr>
          <p:cNvSpPr txBox="1"/>
          <p:nvPr/>
        </p:nvSpPr>
        <p:spPr>
          <a:xfrm>
            <a:off x="261938" y="289357"/>
            <a:ext cx="11712575" cy="829971"/>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Explain the mistake in the sentence below.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8" name="TextBox 7">
            <a:extLst>
              <a:ext uri="{FF2B5EF4-FFF2-40B4-BE49-F238E27FC236}">
                <a16:creationId xmlns:a16="http://schemas.microsoft.com/office/drawing/2014/main" id="{32BEBFCE-708B-4C35-AC5E-E688A269DF77}"/>
              </a:ext>
            </a:extLst>
          </p:cNvPr>
          <p:cNvSpPr txBox="1"/>
          <p:nvPr/>
        </p:nvSpPr>
        <p:spPr>
          <a:xfrm>
            <a:off x="261938" y="3374733"/>
            <a:ext cx="11712574" cy="2693045"/>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Rewrite the sentences correctly. Remember to punctuate your sentence. </a:t>
            </a:r>
            <a:b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br>
            <a:endPar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srgbClr val="F76756"/>
                </a:solidFill>
                <a:effectLst/>
                <a:uLnTx/>
                <a:uFillTx/>
                <a:latin typeface="Century Gothic" panose="020B0502020202020204" pitchFamily="34" charset="0"/>
                <a:ea typeface="+mn-ea"/>
                <a:cs typeface="+mn-cs"/>
              </a:rPr>
              <a:t>There should be a comma instead of ‘and’ between ‘a netball competition’ and ‘a dance lesson’.</a:t>
            </a:r>
            <a:br>
              <a:rPr kumimoji="0" lang="en-GB" sz="2000" b="1" i="0" u="none" strike="noStrike" kern="1200" cap="none" spc="0" normalizeH="0" baseline="0" noProof="0">
                <a:ln>
                  <a:noFill/>
                </a:ln>
                <a:solidFill>
                  <a:srgbClr val="F76756"/>
                </a:solidFill>
                <a:effectLst/>
                <a:uLnTx/>
                <a:uFillTx/>
                <a:latin typeface="Century Gothic" panose="020B0502020202020204" pitchFamily="34" charset="0"/>
                <a:ea typeface="+mn-ea"/>
                <a:cs typeface="+mn-cs"/>
              </a:rPr>
            </a:br>
            <a:br>
              <a:rPr kumimoji="0" lang="en-GB" sz="2000" b="1" i="0" u="none" strike="noStrike" kern="1200" cap="none" spc="0" normalizeH="0" baseline="0" noProof="0">
                <a:ln>
                  <a:noFill/>
                </a:ln>
                <a:solidFill>
                  <a:srgbClr val="F76756"/>
                </a:solidFill>
                <a:effectLst/>
                <a:uLnTx/>
                <a:uFillTx/>
                <a:latin typeface="Century Gothic" panose="020B0502020202020204" pitchFamily="34" charset="0"/>
                <a:ea typeface="+mn-ea"/>
                <a:cs typeface="+mn-cs"/>
              </a:rPr>
            </a:br>
            <a:r>
              <a:rPr kumimoji="0" lang="en-GB" sz="2000" b="1" i="0" u="none" strike="noStrike" kern="1200" cap="none" spc="0" normalizeH="0" baseline="0" noProof="0">
                <a:ln>
                  <a:noFill/>
                </a:ln>
                <a:solidFill>
                  <a:srgbClr val="F76756"/>
                </a:solidFill>
                <a:effectLst/>
                <a:uLnTx/>
                <a:uFillTx/>
                <a:latin typeface="Century Gothic" panose="020B0502020202020204" pitchFamily="34" charset="0"/>
                <a:ea typeface="+mn-ea"/>
                <a:cs typeface="+mn-cs"/>
              </a:rPr>
              <a:t>I have a netball competition, a dance lesson, gymnastics club and football training this week.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srgbClr val="F76756"/>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789275528"/>
      </p:ext>
    </p:extLst>
  </p:cSld>
  <p:clrMapOvr>
    <a:masterClrMapping/>
  </p:clrMapOvr>
  <p:transition spd="slow">
    <p:cove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6126ED6-C55B-4844-9E5E-8184725C51C9}"/>
              </a:ext>
            </a:extLst>
          </p:cNvPr>
          <p:cNvPicPr>
            <a:picLocks noChangeAspect="1"/>
          </p:cNvPicPr>
          <p:nvPr/>
        </p:nvPicPr>
        <p:blipFill>
          <a:blip r:embed="rId2"/>
          <a:stretch>
            <a:fillRect/>
          </a:stretch>
        </p:blipFill>
        <p:spPr>
          <a:xfrm>
            <a:off x="0" y="0"/>
            <a:ext cx="12192000" cy="6857999"/>
          </a:xfrm>
          <a:prstGeom prst="rect">
            <a:avLst/>
          </a:prstGeom>
        </p:spPr>
      </p:pic>
      <p:sp>
        <p:nvSpPr>
          <p:cNvPr id="4" name="TextBox 3">
            <a:extLst>
              <a:ext uri="{FF2B5EF4-FFF2-40B4-BE49-F238E27FC236}">
                <a16:creationId xmlns:a16="http://schemas.microsoft.com/office/drawing/2014/main" id="{C574F679-7996-4E1A-91A5-D2CA47B5ECC1}"/>
              </a:ext>
            </a:extLst>
          </p:cNvPr>
          <p:cNvSpPr txBox="1"/>
          <p:nvPr/>
        </p:nvSpPr>
        <p:spPr>
          <a:xfrm>
            <a:off x="261938" y="289357"/>
            <a:ext cx="11712575" cy="397032"/>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srgbClr val="000000"/>
                </a:solidFill>
                <a:effectLst/>
                <a:uLnTx/>
                <a:uFillTx/>
                <a:latin typeface="Century Gothic Bold" panose="020B0702020202020204" pitchFamily="34" charset="0"/>
                <a:ea typeface="+mn-ea"/>
                <a:cs typeface="+mn-cs"/>
              </a:rPr>
              <a:t>Which sentences use commas correctly?</a:t>
            </a:r>
            <a:endParaRPr kumimoji="0" lang="en-GB" sz="2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6" name="TextBox 5">
            <a:extLst>
              <a:ext uri="{FF2B5EF4-FFF2-40B4-BE49-F238E27FC236}">
                <a16:creationId xmlns:a16="http://schemas.microsoft.com/office/drawing/2014/main" id="{FE3C282F-6846-4AAD-ADDB-3B4B5B662621}"/>
              </a:ext>
            </a:extLst>
          </p:cNvPr>
          <p:cNvSpPr txBox="1"/>
          <p:nvPr/>
        </p:nvSpPr>
        <p:spPr>
          <a:xfrm>
            <a:off x="261938" y="1457322"/>
            <a:ext cx="11712574" cy="3206006"/>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srgbClr val="000000"/>
                </a:solidFill>
                <a:effectLst/>
                <a:uLnTx/>
                <a:uFillTx/>
                <a:latin typeface="Century Gothic Bold" panose="020B0702020202020204" pitchFamily="34" charset="0"/>
                <a:ea typeface="+mn-ea"/>
                <a:cs typeface="+mn-cs"/>
              </a:rPr>
              <a:t>The shop sold, chocolate, sweets, magazines and fizzy drinks.</a:t>
            </a:r>
            <a:endParaRPr kumimoji="0" lang="en-GB" sz="2000" b="0" i="0" u="none" strike="noStrike" kern="1200" cap="none" spc="0" normalizeH="0" baseline="0" noProof="0">
              <a:ln>
                <a:noFill/>
              </a:ln>
              <a:solidFill>
                <a:srgbClr val="323232"/>
              </a:solidFill>
              <a:effectLst/>
              <a:uLnTx/>
              <a:uFillTx/>
              <a:latin typeface="H5PDroidSans"/>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0" i="0" u="none" strike="noStrike" kern="1200" cap="none" spc="0" normalizeH="0" baseline="0" noProof="0">
                <a:ln>
                  <a:noFill/>
                </a:ln>
                <a:solidFill>
                  <a:srgbClr val="323232"/>
                </a:solidFill>
                <a:effectLst/>
                <a:uLnTx/>
                <a:uFillTx/>
                <a:latin typeface="H5PDroidSans"/>
                <a:ea typeface="+mn-ea"/>
                <a:cs typeface="+mn-cs"/>
              </a:rPr>
              <a: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srgbClr val="000000"/>
                </a:solidFill>
                <a:effectLst/>
                <a:uLnTx/>
                <a:uFillTx/>
                <a:latin typeface="Century Gothic Bold" panose="020B0702020202020204" pitchFamily="34" charset="0"/>
                <a:ea typeface="+mn-ea"/>
                <a:cs typeface="+mn-cs"/>
              </a:rPr>
              <a:t>The swings, slide and roundabout are the best things to do at the park.</a:t>
            </a:r>
            <a:endParaRPr kumimoji="0" lang="en-GB" sz="2000" b="0" i="0" u="none" strike="noStrike" kern="1200" cap="none" spc="0" normalizeH="0" baseline="0" noProof="0">
              <a:ln>
                <a:noFill/>
              </a:ln>
              <a:solidFill>
                <a:srgbClr val="323232"/>
              </a:solidFill>
              <a:effectLst/>
              <a:uLnTx/>
              <a:uFillTx/>
              <a:latin typeface="H5PDroidSans"/>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0" i="0" u="none" strike="noStrike" kern="1200" cap="none" spc="0" normalizeH="0" baseline="0" noProof="0">
                <a:ln>
                  <a:noFill/>
                </a:ln>
                <a:solidFill>
                  <a:srgbClr val="323232"/>
                </a:solidFill>
                <a:effectLst/>
                <a:uLnTx/>
                <a:uFillTx/>
                <a:latin typeface="H5PDroidSans"/>
                <a:ea typeface="+mn-ea"/>
                <a:cs typeface="+mn-cs"/>
              </a:rPr>
              <a: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srgbClr val="000000"/>
                </a:solidFill>
                <a:effectLst/>
                <a:uLnTx/>
                <a:uFillTx/>
                <a:latin typeface="Century Gothic Bold" panose="020B0702020202020204" pitchFamily="34" charset="0"/>
                <a:ea typeface="+mn-ea"/>
                <a:cs typeface="+mn-cs"/>
              </a:rPr>
              <a:t>My favourite fruits are strawberries, raspberries and grapes.</a:t>
            </a:r>
            <a:endParaRPr kumimoji="0" lang="en-GB" sz="2000" b="0" i="0" u="none" strike="noStrike" kern="1200" cap="none" spc="0" normalizeH="0" baseline="0" noProof="0">
              <a:ln>
                <a:noFill/>
              </a:ln>
              <a:solidFill>
                <a:srgbClr val="323232"/>
              </a:solidFill>
              <a:effectLst/>
              <a:uLnTx/>
              <a:uFillTx/>
              <a:latin typeface="H5PDroidSans"/>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0" i="0" u="none" strike="noStrike" kern="1200" cap="none" spc="0" normalizeH="0" baseline="0" noProof="0">
                <a:ln>
                  <a:noFill/>
                </a:ln>
                <a:solidFill>
                  <a:srgbClr val="323232"/>
                </a:solidFill>
                <a:effectLst/>
                <a:uLnTx/>
                <a:uFillTx/>
                <a:latin typeface="H5PDroidSans"/>
                <a:ea typeface="+mn-ea"/>
                <a:cs typeface="+mn-cs"/>
              </a:rPr>
              <a: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srgbClr val="000000"/>
                </a:solidFill>
                <a:effectLst/>
                <a:uLnTx/>
                <a:uFillTx/>
                <a:latin typeface="Century Gothic Bold" panose="020B0702020202020204" pitchFamily="34" charset="0"/>
                <a:ea typeface="+mn-ea"/>
                <a:cs typeface="+mn-cs"/>
              </a:rPr>
              <a:t>My friend can play the piano, guitar, drums, and violin. </a:t>
            </a:r>
            <a:endParaRPr kumimoji="0" lang="en-GB" sz="2000" b="0" i="0" u="none" strike="noStrike" kern="1200" cap="none" spc="0" normalizeH="0" baseline="0" noProof="0">
              <a:ln>
                <a:noFill/>
              </a:ln>
              <a:solidFill>
                <a:srgbClr val="323232"/>
              </a:solidFill>
              <a:effectLst/>
              <a:uLnTx/>
              <a:uFillTx/>
              <a:latin typeface="H5PDroidSans"/>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43572994"/>
      </p:ext>
    </p:extLst>
  </p:cSld>
  <p:clrMapOvr>
    <a:masterClrMapping/>
  </p:clrMapOvr>
  <p:transition spd="slow">
    <p:cove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CD1EF74-2B2C-4AD2-9F53-AF0B16573492}"/>
              </a:ext>
            </a:extLst>
          </p:cNvPr>
          <p:cNvPicPr>
            <a:picLocks noChangeAspect="1"/>
          </p:cNvPicPr>
          <p:nvPr/>
        </p:nvPicPr>
        <p:blipFill>
          <a:blip r:embed="rId2"/>
          <a:stretch>
            <a:fillRect/>
          </a:stretch>
        </p:blipFill>
        <p:spPr>
          <a:xfrm>
            <a:off x="0" y="0"/>
            <a:ext cx="12192000" cy="6857999"/>
          </a:xfrm>
          <a:prstGeom prst="rect">
            <a:avLst/>
          </a:prstGeom>
        </p:spPr>
      </p:pic>
      <p:sp>
        <p:nvSpPr>
          <p:cNvPr id="4" name="TextBox 3">
            <a:extLst>
              <a:ext uri="{FF2B5EF4-FFF2-40B4-BE49-F238E27FC236}">
                <a16:creationId xmlns:a16="http://schemas.microsoft.com/office/drawing/2014/main" id="{ABEDA3FF-AB7B-4D17-8D4F-D22F9AAC32C0}"/>
              </a:ext>
            </a:extLst>
          </p:cNvPr>
          <p:cNvSpPr txBox="1"/>
          <p:nvPr/>
        </p:nvSpPr>
        <p:spPr>
          <a:xfrm>
            <a:off x="261938" y="289357"/>
            <a:ext cx="11712575" cy="397032"/>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srgbClr val="000000"/>
                </a:solidFill>
                <a:effectLst/>
                <a:uLnTx/>
                <a:uFillTx/>
                <a:latin typeface="Century Gothic Bold" panose="020B0702020202020204" pitchFamily="34" charset="0"/>
                <a:ea typeface="+mn-ea"/>
                <a:cs typeface="+mn-cs"/>
              </a:rPr>
              <a:t>Which sentences use commas correctly?</a:t>
            </a:r>
            <a:endParaRPr kumimoji="0" lang="en-GB" sz="2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6" name="TextBox 5">
            <a:extLst>
              <a:ext uri="{FF2B5EF4-FFF2-40B4-BE49-F238E27FC236}">
                <a16:creationId xmlns:a16="http://schemas.microsoft.com/office/drawing/2014/main" id="{AE099968-E88C-4880-929F-F0D340676F73}"/>
              </a:ext>
            </a:extLst>
          </p:cNvPr>
          <p:cNvSpPr txBox="1"/>
          <p:nvPr/>
        </p:nvSpPr>
        <p:spPr>
          <a:xfrm>
            <a:off x="261938" y="1457322"/>
            <a:ext cx="11712574" cy="3206006"/>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srgbClr val="000000"/>
                </a:solidFill>
                <a:effectLst/>
                <a:uLnTx/>
                <a:uFillTx/>
                <a:latin typeface="Century Gothic Bold" panose="020B0702020202020204" pitchFamily="34" charset="0"/>
                <a:ea typeface="+mn-ea"/>
                <a:cs typeface="+mn-cs"/>
              </a:rPr>
              <a:t>The shop sold, chocolate, sweets, magazines and fizzy drinks.</a:t>
            </a:r>
            <a:endParaRPr kumimoji="0" lang="en-GB" sz="2000" b="0" i="0" u="none" strike="noStrike" kern="1200" cap="none" spc="0" normalizeH="0" baseline="0" noProof="0">
              <a:ln>
                <a:noFill/>
              </a:ln>
              <a:solidFill>
                <a:srgbClr val="323232"/>
              </a:solidFill>
              <a:effectLst/>
              <a:uLnTx/>
              <a:uFillTx/>
              <a:latin typeface="H5PDroidSans"/>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0" i="0" u="none" strike="noStrike" kern="1200" cap="none" spc="0" normalizeH="0" baseline="0" noProof="0">
                <a:ln>
                  <a:noFill/>
                </a:ln>
                <a:solidFill>
                  <a:srgbClr val="323232"/>
                </a:solidFill>
                <a:effectLst/>
                <a:uLnTx/>
                <a:uFillTx/>
                <a:latin typeface="H5PDroidSans"/>
                <a:ea typeface="+mn-ea"/>
                <a:cs typeface="+mn-cs"/>
              </a:rPr>
              <a: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srgbClr val="F76756"/>
                </a:solidFill>
                <a:effectLst/>
                <a:uLnTx/>
                <a:uFillTx/>
                <a:latin typeface="Century Gothic Bold" panose="020B0702020202020204" pitchFamily="34" charset="0"/>
                <a:ea typeface="+mn-ea"/>
                <a:cs typeface="+mn-cs"/>
              </a:rPr>
              <a:t>The swings, slide and roundabout are the best things to do at the park.</a:t>
            </a:r>
            <a:endParaRPr kumimoji="0" lang="en-GB" sz="2000" b="0" i="0" u="none" strike="noStrike" kern="1200" cap="none" spc="0" normalizeH="0" baseline="0" noProof="0">
              <a:ln>
                <a:noFill/>
              </a:ln>
              <a:solidFill>
                <a:srgbClr val="F76756"/>
              </a:solidFill>
              <a:effectLst/>
              <a:uLnTx/>
              <a:uFillTx/>
              <a:latin typeface="H5PDroidSans"/>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0" i="0" u="none" strike="noStrike" kern="1200" cap="none" spc="0" normalizeH="0" baseline="0" noProof="0">
                <a:ln>
                  <a:noFill/>
                </a:ln>
                <a:solidFill>
                  <a:srgbClr val="323232"/>
                </a:solidFill>
                <a:effectLst/>
                <a:uLnTx/>
                <a:uFillTx/>
                <a:latin typeface="H5PDroidSans"/>
                <a:ea typeface="+mn-ea"/>
                <a:cs typeface="+mn-cs"/>
              </a:rPr>
              <a: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srgbClr val="F76756"/>
                </a:solidFill>
                <a:effectLst/>
                <a:uLnTx/>
                <a:uFillTx/>
                <a:latin typeface="Century Gothic Bold" panose="020B0702020202020204" pitchFamily="34" charset="0"/>
                <a:ea typeface="+mn-ea"/>
                <a:cs typeface="+mn-cs"/>
              </a:rPr>
              <a:t>My favourite fruits are strawberries, raspberries and grapes.</a:t>
            </a:r>
            <a:endParaRPr kumimoji="0" lang="en-GB" sz="2000" b="0" i="0" u="none" strike="noStrike" kern="1200" cap="none" spc="0" normalizeH="0" baseline="0" noProof="0">
              <a:ln>
                <a:noFill/>
              </a:ln>
              <a:solidFill>
                <a:srgbClr val="F76756"/>
              </a:solidFill>
              <a:effectLst/>
              <a:uLnTx/>
              <a:uFillTx/>
              <a:latin typeface="H5PDroidSans"/>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0" i="0" u="none" strike="noStrike" kern="1200" cap="none" spc="0" normalizeH="0" baseline="0" noProof="0">
                <a:ln>
                  <a:noFill/>
                </a:ln>
                <a:solidFill>
                  <a:srgbClr val="323232"/>
                </a:solidFill>
                <a:effectLst/>
                <a:uLnTx/>
                <a:uFillTx/>
                <a:latin typeface="H5PDroidSans"/>
                <a:ea typeface="+mn-ea"/>
                <a:cs typeface="+mn-cs"/>
              </a:rPr>
              <a: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srgbClr val="000000"/>
                </a:solidFill>
                <a:effectLst/>
                <a:uLnTx/>
                <a:uFillTx/>
                <a:latin typeface="Century Gothic Bold" panose="020B0702020202020204" pitchFamily="34" charset="0"/>
                <a:ea typeface="+mn-ea"/>
                <a:cs typeface="+mn-cs"/>
              </a:rPr>
              <a:t>My friend can play the piano, guitar, drums, and violin. </a:t>
            </a:r>
            <a:endParaRPr kumimoji="0" lang="en-GB" sz="2000" b="0" i="0" u="none" strike="noStrike" kern="1200" cap="none" spc="0" normalizeH="0" baseline="0" noProof="0">
              <a:ln>
                <a:noFill/>
              </a:ln>
              <a:solidFill>
                <a:srgbClr val="323232"/>
              </a:solidFill>
              <a:effectLst/>
              <a:uLnTx/>
              <a:uFillTx/>
              <a:latin typeface="H5PDroidSans"/>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400432903"/>
      </p:ext>
    </p:extLst>
  </p:cSld>
  <p:clrMapOvr>
    <a:masterClrMapping/>
  </p:clrMapOvr>
  <p:transition spd="slow">
    <p:cove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9FBB1E4-7666-4A2D-BBCA-90C6A161DCF6}"/>
              </a:ext>
            </a:extLst>
          </p:cNvPr>
          <p:cNvPicPr>
            <a:picLocks noChangeAspect="1"/>
          </p:cNvPicPr>
          <p:nvPr/>
        </p:nvPicPr>
        <p:blipFill>
          <a:blip r:embed="rId2"/>
          <a:stretch>
            <a:fillRect/>
          </a:stretch>
        </p:blipFill>
        <p:spPr>
          <a:xfrm>
            <a:off x="0" y="0"/>
            <a:ext cx="12192000" cy="6857999"/>
          </a:xfrm>
          <a:prstGeom prst="rect">
            <a:avLst/>
          </a:prstGeom>
        </p:spPr>
      </p:pic>
      <p:sp>
        <p:nvSpPr>
          <p:cNvPr id="4" name="TextBox 3">
            <a:extLst>
              <a:ext uri="{FF2B5EF4-FFF2-40B4-BE49-F238E27FC236}">
                <a16:creationId xmlns:a16="http://schemas.microsoft.com/office/drawing/2014/main" id="{60A6D070-AE20-4950-90D8-259A96BDC8C1}"/>
              </a:ext>
            </a:extLst>
          </p:cNvPr>
          <p:cNvSpPr txBox="1"/>
          <p:nvPr/>
        </p:nvSpPr>
        <p:spPr>
          <a:xfrm>
            <a:off x="1614467" y="2686017"/>
            <a:ext cx="8963066" cy="757130"/>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1" i="0" u="none" strike="noStrike" kern="1200" cap="none" spc="0" normalizeH="0" baseline="0" noProof="0">
                <a:ln>
                  <a:noFill/>
                </a:ln>
                <a:solidFill>
                  <a:srgbClr val="000000"/>
                </a:solidFill>
                <a:effectLst/>
                <a:uLnTx/>
                <a:uFillTx/>
                <a:latin typeface="Century Gothic Bold" panose="020B0702020202020204" pitchFamily="34" charset="0"/>
                <a:ea typeface="+mn-ea"/>
                <a:cs typeface="+mn-cs"/>
              </a:rPr>
              <a:t>Now that we are ready to move on, we can learn more about using commas in a list.</a:t>
            </a:r>
            <a:endParaRPr kumimoji="0" lang="en-GB" sz="2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805711235"/>
      </p:ext>
    </p:extLst>
  </p:cSld>
  <p:clrMapOvr>
    <a:masterClrMapping/>
  </p:clrMapOvr>
  <p:transition spd="slow">
    <p:cove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6523F33-2912-4D1E-B8D0-6E7965CBBC55}"/>
              </a:ext>
            </a:extLst>
          </p:cNvPr>
          <p:cNvPicPr>
            <a:picLocks noChangeAspect="1"/>
          </p:cNvPicPr>
          <p:nvPr/>
        </p:nvPicPr>
        <p:blipFill>
          <a:blip r:embed="rId2"/>
          <a:stretch>
            <a:fillRect/>
          </a:stretch>
        </p:blipFill>
        <p:spPr>
          <a:xfrm>
            <a:off x="0" y="0"/>
            <a:ext cx="12192000" cy="6857999"/>
          </a:xfrm>
          <a:prstGeom prst="rect">
            <a:avLst/>
          </a:prstGeom>
        </p:spPr>
      </p:pic>
      <p:sp>
        <p:nvSpPr>
          <p:cNvPr id="4" name="TextBox 3">
            <a:extLst>
              <a:ext uri="{FF2B5EF4-FFF2-40B4-BE49-F238E27FC236}">
                <a16:creationId xmlns:a16="http://schemas.microsoft.com/office/drawing/2014/main" id="{F463BEE5-B15D-4626-8470-A543EF241D0D}"/>
              </a:ext>
            </a:extLst>
          </p:cNvPr>
          <p:cNvSpPr txBox="1"/>
          <p:nvPr/>
        </p:nvSpPr>
        <p:spPr>
          <a:xfrm>
            <a:off x="261938" y="289357"/>
            <a:ext cx="11712575" cy="397032"/>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srgbClr val="000000"/>
                </a:solidFill>
                <a:effectLst/>
                <a:uLnTx/>
                <a:uFillTx/>
                <a:latin typeface="Century Gothic Bold" panose="020B0702020202020204" pitchFamily="34" charset="0"/>
                <a:ea typeface="+mn-ea"/>
                <a:cs typeface="+mn-cs"/>
              </a:rPr>
              <a:t>Commas can be used to separate items in a list.</a:t>
            </a:r>
            <a:endParaRPr kumimoji="0" lang="en-GB" sz="2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7" name="TextBox 6">
            <a:extLst>
              <a:ext uri="{FF2B5EF4-FFF2-40B4-BE49-F238E27FC236}">
                <a16:creationId xmlns:a16="http://schemas.microsoft.com/office/drawing/2014/main" id="{32FBFCD6-3A4B-4264-B22B-1EED15D64F9E}"/>
              </a:ext>
            </a:extLst>
          </p:cNvPr>
          <p:cNvSpPr txBox="1"/>
          <p:nvPr/>
        </p:nvSpPr>
        <p:spPr>
          <a:xfrm>
            <a:off x="261938" y="1343022"/>
            <a:ext cx="11712574" cy="3483005"/>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srgbClr val="000000"/>
                </a:solidFill>
                <a:effectLst/>
                <a:uLnTx/>
                <a:uFillTx/>
                <a:latin typeface="Century Gothic Bold" panose="020B0702020202020204" pitchFamily="34" charset="0"/>
                <a:ea typeface="+mn-ea"/>
                <a:cs typeface="+mn-cs"/>
              </a:rPr>
              <a:t>For example:</a:t>
            </a:r>
            <a:endParaRPr kumimoji="0" lang="en-GB" sz="2000" b="0" i="0" u="none" strike="noStrike" kern="1200" cap="none" spc="0" normalizeH="0" baseline="0" noProof="0">
              <a:ln>
                <a:noFill/>
              </a:ln>
              <a:solidFill>
                <a:srgbClr val="323232"/>
              </a:solidFill>
              <a:effectLst/>
              <a:uLnTx/>
              <a:uFillTx/>
              <a:latin typeface="H5PDroidSans"/>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srgbClr val="000000"/>
                </a:solidFill>
                <a:effectLst/>
                <a:uLnTx/>
                <a:uFillTx/>
                <a:latin typeface="Century Gothic Bold" panose="020B0702020202020204" pitchFamily="34" charset="0"/>
                <a:ea typeface="+mn-ea"/>
                <a:cs typeface="+mn-cs"/>
              </a:rPr>
              <a:t>I speak English, Punjabi and French. </a:t>
            </a:r>
            <a:endParaRPr kumimoji="0" lang="en-GB" sz="2000" b="0" i="0" u="none" strike="noStrike" kern="1200" cap="none" spc="0" normalizeH="0" baseline="0" noProof="0">
              <a:ln>
                <a:noFill/>
              </a:ln>
              <a:solidFill>
                <a:srgbClr val="323232"/>
              </a:solidFill>
              <a:effectLst/>
              <a:uLnTx/>
              <a:uFillTx/>
              <a:latin typeface="H5PDroidSans"/>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0" i="0" u="none" strike="noStrike" kern="1200" cap="none" spc="0" normalizeH="0" baseline="0" noProof="0">
                <a:ln>
                  <a:noFill/>
                </a:ln>
                <a:solidFill>
                  <a:srgbClr val="323232"/>
                </a:solidFill>
                <a:effectLst/>
                <a:uLnTx/>
                <a:uFillTx/>
                <a:latin typeface="H5PDroidSans"/>
                <a:ea typeface="+mn-ea"/>
                <a:cs typeface="+mn-cs"/>
              </a:rPr>
              <a: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br>
              <a:rPr kumimoji="0" lang="en-GB" sz="2000" b="0" i="0" u="none" strike="noStrike" kern="1200" cap="none" spc="0" normalizeH="0" baseline="0" noProof="0">
                <a:ln>
                  <a:noFill/>
                </a:ln>
                <a:solidFill>
                  <a:srgbClr val="323232"/>
                </a:solidFill>
                <a:effectLst/>
                <a:uLnTx/>
                <a:uFillTx/>
                <a:latin typeface="H5PDroidSans"/>
                <a:ea typeface="+mn-ea"/>
                <a:cs typeface="+mn-cs"/>
              </a:rPr>
            </a:br>
            <a:r>
              <a:rPr kumimoji="0" lang="en-GB" sz="2000" b="1" i="0" u="none" strike="noStrike" kern="1200" cap="none" spc="0" normalizeH="0" baseline="0" noProof="0">
                <a:ln>
                  <a:noFill/>
                </a:ln>
                <a:solidFill>
                  <a:srgbClr val="000000"/>
                </a:solidFill>
                <a:effectLst/>
                <a:uLnTx/>
                <a:uFillTx/>
                <a:latin typeface="Century Gothic Bold" panose="020B0702020202020204" pitchFamily="34" charset="0"/>
                <a:ea typeface="+mn-ea"/>
                <a:cs typeface="+mn-cs"/>
              </a:rPr>
              <a:t>Lists may also consist of phrases instead of single words.</a:t>
            </a:r>
            <a:endParaRPr kumimoji="0" lang="en-GB" sz="2000" b="0" i="0" u="none" strike="noStrike" kern="1200" cap="none" spc="0" normalizeH="0" baseline="0" noProof="0">
              <a:ln>
                <a:noFill/>
              </a:ln>
              <a:solidFill>
                <a:srgbClr val="323232"/>
              </a:solidFill>
              <a:effectLst/>
              <a:uLnTx/>
              <a:uFillTx/>
              <a:latin typeface="H5PDroidSans"/>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0" i="0" u="none" strike="noStrike" kern="1200" cap="none" spc="0" normalizeH="0" baseline="0" noProof="0">
                <a:ln>
                  <a:noFill/>
                </a:ln>
                <a:solidFill>
                  <a:srgbClr val="323232"/>
                </a:solidFill>
                <a:effectLst/>
                <a:uLnTx/>
                <a:uFillTx/>
                <a:latin typeface="H5PDroidSans"/>
                <a:ea typeface="+mn-ea"/>
                <a:cs typeface="+mn-cs"/>
              </a:rPr>
              <a: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srgbClr val="000000"/>
                </a:solidFill>
                <a:effectLst/>
                <a:uLnTx/>
                <a:uFillTx/>
                <a:latin typeface="Century Gothic Bold" panose="020B0702020202020204" pitchFamily="34" charset="0"/>
                <a:ea typeface="+mn-ea"/>
                <a:cs typeface="+mn-cs"/>
              </a:rPr>
              <a:t>For example:</a:t>
            </a:r>
            <a:endParaRPr kumimoji="0" lang="en-GB" sz="2000" b="0" i="0" u="none" strike="noStrike" kern="1200" cap="none" spc="0" normalizeH="0" baseline="0" noProof="0">
              <a:ln>
                <a:noFill/>
              </a:ln>
              <a:solidFill>
                <a:srgbClr val="323232"/>
              </a:solidFill>
              <a:effectLst/>
              <a:uLnTx/>
              <a:uFillTx/>
              <a:latin typeface="H5PDroidSans"/>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srgbClr val="000000"/>
                </a:solidFill>
                <a:effectLst/>
                <a:uLnTx/>
                <a:uFillTx/>
                <a:latin typeface="Century Gothic Bold" panose="020B0702020202020204" pitchFamily="34" charset="0"/>
                <a:ea typeface="+mn-ea"/>
                <a:cs typeface="+mn-cs"/>
              </a:rPr>
              <a:t>My favourite clothes are my pink t-shirt, my dotty dress and my ripped jeans.  </a:t>
            </a:r>
            <a:endParaRPr kumimoji="0" lang="en-GB" sz="2000" b="0" i="0" u="none" strike="noStrike" kern="1200" cap="none" spc="0" normalizeH="0" baseline="0" noProof="0">
              <a:ln>
                <a:noFill/>
              </a:ln>
              <a:solidFill>
                <a:srgbClr val="323232"/>
              </a:solidFill>
              <a:effectLst/>
              <a:uLnTx/>
              <a:uFillTx/>
              <a:latin typeface="H5PDroidSans"/>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794841577"/>
      </p:ext>
    </p:extLst>
  </p:cSld>
  <p:clrMapOvr>
    <a:masterClrMapping/>
  </p:clrMapOvr>
  <p:transition spd="slow">
    <p:cove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190133F8-A664-49D7-9A2F-73831CD5E63B}"/>
              </a:ext>
            </a:extLst>
          </p:cNvPr>
          <p:cNvPicPr>
            <a:picLocks noChangeAspect="1"/>
          </p:cNvPicPr>
          <p:nvPr/>
        </p:nvPicPr>
        <p:blipFill>
          <a:blip r:embed="rId2"/>
          <a:stretch>
            <a:fillRect/>
          </a:stretch>
        </p:blipFill>
        <p:spPr>
          <a:xfrm>
            <a:off x="0" y="0"/>
            <a:ext cx="12192000" cy="6857999"/>
          </a:xfrm>
          <a:prstGeom prst="rect">
            <a:avLst/>
          </a:prstGeom>
        </p:spPr>
      </p:pic>
      <p:sp>
        <p:nvSpPr>
          <p:cNvPr id="5" name="Rectangle 4">
            <a:extLst>
              <a:ext uri="{FF2B5EF4-FFF2-40B4-BE49-F238E27FC236}">
                <a16:creationId xmlns:a16="http://schemas.microsoft.com/office/drawing/2014/main" id="{5B22D331-672A-411B-ABF4-587AE274FA3A}"/>
              </a:ext>
            </a:extLst>
          </p:cNvPr>
          <p:cNvSpPr/>
          <p:nvPr/>
        </p:nvSpPr>
        <p:spPr>
          <a:xfrm>
            <a:off x="732163" y="3742533"/>
            <a:ext cx="466116" cy="468307"/>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 name="Straight Arrow Connector 5">
            <a:extLst>
              <a:ext uri="{FF2B5EF4-FFF2-40B4-BE49-F238E27FC236}">
                <a16:creationId xmlns:a16="http://schemas.microsoft.com/office/drawing/2014/main" id="{76580180-F858-4B44-9078-76773A7C4DC5}"/>
              </a:ext>
            </a:extLst>
          </p:cNvPr>
          <p:cNvCxnSpPr>
            <a:cxnSpLocks/>
          </p:cNvCxnSpPr>
          <p:nvPr/>
        </p:nvCxnSpPr>
        <p:spPr>
          <a:xfrm flipV="1">
            <a:off x="951274" y="3429000"/>
            <a:ext cx="0" cy="313535"/>
          </a:xfrm>
          <a:prstGeom prst="straightConnector1">
            <a:avLst/>
          </a:prstGeom>
          <a:noFill/>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B5AB8809-1152-43E6-9DE4-42303D1C0CB1}"/>
              </a:ext>
            </a:extLst>
          </p:cNvPr>
          <p:cNvSpPr/>
          <p:nvPr/>
        </p:nvSpPr>
        <p:spPr>
          <a:xfrm>
            <a:off x="3505843" y="3742533"/>
            <a:ext cx="466116" cy="468307"/>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Arrow Connector 8">
            <a:extLst>
              <a:ext uri="{FF2B5EF4-FFF2-40B4-BE49-F238E27FC236}">
                <a16:creationId xmlns:a16="http://schemas.microsoft.com/office/drawing/2014/main" id="{B480AFB8-9C5E-4688-9B58-A0D5368ADBBD}"/>
              </a:ext>
            </a:extLst>
          </p:cNvPr>
          <p:cNvCxnSpPr>
            <a:cxnSpLocks/>
          </p:cNvCxnSpPr>
          <p:nvPr/>
        </p:nvCxnSpPr>
        <p:spPr>
          <a:xfrm flipV="1">
            <a:off x="3724954" y="3429000"/>
            <a:ext cx="0" cy="313535"/>
          </a:xfrm>
          <a:prstGeom prst="straightConnector1">
            <a:avLst/>
          </a:prstGeom>
          <a:noFill/>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42D9B78F-7B47-4D12-B6FB-1447CD5F76FF}"/>
              </a:ext>
            </a:extLst>
          </p:cNvPr>
          <p:cNvSpPr/>
          <p:nvPr/>
        </p:nvSpPr>
        <p:spPr>
          <a:xfrm>
            <a:off x="6476839" y="3742533"/>
            <a:ext cx="466116" cy="468307"/>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2" name="Straight Arrow Connector 11">
            <a:extLst>
              <a:ext uri="{FF2B5EF4-FFF2-40B4-BE49-F238E27FC236}">
                <a16:creationId xmlns:a16="http://schemas.microsoft.com/office/drawing/2014/main" id="{9A455C16-1EFF-4F70-BD8B-CEEF0C7A931E}"/>
              </a:ext>
            </a:extLst>
          </p:cNvPr>
          <p:cNvCxnSpPr>
            <a:cxnSpLocks/>
          </p:cNvCxnSpPr>
          <p:nvPr/>
        </p:nvCxnSpPr>
        <p:spPr>
          <a:xfrm flipV="1">
            <a:off x="6695950" y="3429000"/>
            <a:ext cx="0" cy="313535"/>
          </a:xfrm>
          <a:prstGeom prst="straightConnector1">
            <a:avLst/>
          </a:prstGeom>
          <a:noFill/>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69D87C6B-531F-44EC-AC96-4034B0C4301F}"/>
              </a:ext>
            </a:extLst>
          </p:cNvPr>
          <p:cNvSpPr/>
          <p:nvPr/>
        </p:nvSpPr>
        <p:spPr>
          <a:xfrm>
            <a:off x="8145841" y="3742533"/>
            <a:ext cx="466116" cy="468307"/>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Arrow Connector 14">
            <a:extLst>
              <a:ext uri="{FF2B5EF4-FFF2-40B4-BE49-F238E27FC236}">
                <a16:creationId xmlns:a16="http://schemas.microsoft.com/office/drawing/2014/main" id="{00393879-38D4-4EC6-A440-A4B95EE44A1D}"/>
              </a:ext>
            </a:extLst>
          </p:cNvPr>
          <p:cNvCxnSpPr>
            <a:cxnSpLocks/>
          </p:cNvCxnSpPr>
          <p:nvPr/>
        </p:nvCxnSpPr>
        <p:spPr>
          <a:xfrm flipV="1">
            <a:off x="8364952" y="3429000"/>
            <a:ext cx="0" cy="313535"/>
          </a:xfrm>
          <a:prstGeom prst="straightConnector1">
            <a:avLst/>
          </a:prstGeom>
          <a:noFill/>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74C2A918-2EC0-4469-BAB2-39D9A550A787}"/>
              </a:ext>
            </a:extLst>
          </p:cNvPr>
          <p:cNvSpPr txBox="1"/>
          <p:nvPr/>
        </p:nvSpPr>
        <p:spPr>
          <a:xfrm>
            <a:off x="261938" y="289357"/>
            <a:ext cx="11712575" cy="397032"/>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srgbClr val="000000"/>
                </a:solidFill>
                <a:effectLst/>
                <a:uLnTx/>
                <a:uFillTx/>
                <a:latin typeface="Century Gothic Bold" panose="020B0702020202020204" pitchFamily="34" charset="0"/>
                <a:ea typeface="+mn-ea"/>
                <a:cs typeface="+mn-cs"/>
              </a:rPr>
              <a:t>Tick the box to show where a comma should be placed in the sentence below.</a:t>
            </a:r>
            <a:endParaRPr kumimoji="0" lang="en-GB" sz="2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18" name="TextBox 17">
            <a:extLst>
              <a:ext uri="{FF2B5EF4-FFF2-40B4-BE49-F238E27FC236}">
                <a16:creationId xmlns:a16="http://schemas.microsoft.com/office/drawing/2014/main" id="{F506E91E-12F0-4354-973C-54D1E703FAD5}"/>
              </a:ext>
            </a:extLst>
          </p:cNvPr>
          <p:cNvSpPr txBox="1"/>
          <p:nvPr/>
        </p:nvSpPr>
        <p:spPr>
          <a:xfrm>
            <a:off x="261938" y="3162297"/>
            <a:ext cx="11712574" cy="369332"/>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srgbClr val="000000"/>
                </a:solidFill>
                <a:effectLst/>
                <a:uLnTx/>
                <a:uFillTx/>
                <a:latin typeface="Century Gothic Bold" panose="020B0702020202020204" pitchFamily="34" charset="0"/>
                <a:ea typeface="+mn-ea"/>
                <a:cs typeface="+mn-cs"/>
              </a:rPr>
              <a:t>I like long walks in the park playing with my brother and cooking with my grandma. </a:t>
            </a:r>
            <a:endParaRPr kumimoji="0" lang="en-GB" sz="2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99833895"/>
      </p:ext>
    </p:extLst>
  </p:cSld>
  <p:clrMapOvr>
    <a:masterClrMapping/>
  </p:clrMapOvr>
  <p:transition spd="slow">
    <p:cove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DF8CF97E-E821-41B5-AA04-9C9730E6B692}"/>
              </a:ext>
            </a:extLst>
          </p:cNvPr>
          <p:cNvPicPr>
            <a:picLocks noChangeAspect="1"/>
          </p:cNvPicPr>
          <p:nvPr/>
        </p:nvPicPr>
        <p:blipFill>
          <a:blip r:embed="rId2"/>
          <a:stretch>
            <a:fillRect/>
          </a:stretch>
        </p:blipFill>
        <p:spPr>
          <a:xfrm>
            <a:off x="0" y="0"/>
            <a:ext cx="12192000" cy="6857999"/>
          </a:xfrm>
          <a:prstGeom prst="rect">
            <a:avLst/>
          </a:prstGeom>
        </p:spPr>
      </p:pic>
      <p:sp>
        <p:nvSpPr>
          <p:cNvPr id="5" name="Rectangle 4">
            <a:extLst>
              <a:ext uri="{FF2B5EF4-FFF2-40B4-BE49-F238E27FC236}">
                <a16:creationId xmlns:a16="http://schemas.microsoft.com/office/drawing/2014/main" id="{5B22D331-672A-411B-ABF4-587AE274FA3A}"/>
              </a:ext>
            </a:extLst>
          </p:cNvPr>
          <p:cNvSpPr/>
          <p:nvPr/>
        </p:nvSpPr>
        <p:spPr>
          <a:xfrm>
            <a:off x="732163" y="3742533"/>
            <a:ext cx="466116" cy="468307"/>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 name="Straight Arrow Connector 5">
            <a:extLst>
              <a:ext uri="{FF2B5EF4-FFF2-40B4-BE49-F238E27FC236}">
                <a16:creationId xmlns:a16="http://schemas.microsoft.com/office/drawing/2014/main" id="{76580180-F858-4B44-9078-76773A7C4DC5}"/>
              </a:ext>
            </a:extLst>
          </p:cNvPr>
          <p:cNvCxnSpPr>
            <a:cxnSpLocks/>
          </p:cNvCxnSpPr>
          <p:nvPr/>
        </p:nvCxnSpPr>
        <p:spPr>
          <a:xfrm flipV="1">
            <a:off x="951274" y="3429000"/>
            <a:ext cx="0" cy="313535"/>
          </a:xfrm>
          <a:prstGeom prst="straightConnector1">
            <a:avLst/>
          </a:prstGeom>
          <a:noFill/>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B5AB8809-1152-43E6-9DE4-42303D1C0CB1}"/>
              </a:ext>
            </a:extLst>
          </p:cNvPr>
          <p:cNvSpPr/>
          <p:nvPr/>
        </p:nvSpPr>
        <p:spPr>
          <a:xfrm>
            <a:off x="3505843" y="3742533"/>
            <a:ext cx="466116" cy="468307"/>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F76756"/>
                </a:solidFill>
                <a:sym typeface="Wingdings 2" panose="05020102010507070707" pitchFamily="18" charset="2"/>
              </a:rPr>
              <a:t></a:t>
            </a:r>
            <a:endParaRPr lang="en-GB" sz="2400" b="1" dirty="0">
              <a:solidFill>
                <a:srgbClr val="F76756"/>
              </a:solidFill>
            </a:endParaRPr>
          </a:p>
        </p:txBody>
      </p:sp>
      <p:cxnSp>
        <p:nvCxnSpPr>
          <p:cNvPr id="9" name="Straight Arrow Connector 8">
            <a:extLst>
              <a:ext uri="{FF2B5EF4-FFF2-40B4-BE49-F238E27FC236}">
                <a16:creationId xmlns:a16="http://schemas.microsoft.com/office/drawing/2014/main" id="{B480AFB8-9C5E-4688-9B58-A0D5368ADBBD}"/>
              </a:ext>
            </a:extLst>
          </p:cNvPr>
          <p:cNvCxnSpPr>
            <a:cxnSpLocks/>
          </p:cNvCxnSpPr>
          <p:nvPr/>
        </p:nvCxnSpPr>
        <p:spPr>
          <a:xfrm flipV="1">
            <a:off x="3724954" y="3429000"/>
            <a:ext cx="0" cy="313535"/>
          </a:xfrm>
          <a:prstGeom prst="straightConnector1">
            <a:avLst/>
          </a:prstGeom>
          <a:noFill/>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42D9B78F-7B47-4D12-B6FB-1447CD5F76FF}"/>
              </a:ext>
            </a:extLst>
          </p:cNvPr>
          <p:cNvSpPr/>
          <p:nvPr/>
        </p:nvSpPr>
        <p:spPr>
          <a:xfrm>
            <a:off x="6476839" y="3742533"/>
            <a:ext cx="466116" cy="468307"/>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2" name="Straight Arrow Connector 11">
            <a:extLst>
              <a:ext uri="{FF2B5EF4-FFF2-40B4-BE49-F238E27FC236}">
                <a16:creationId xmlns:a16="http://schemas.microsoft.com/office/drawing/2014/main" id="{9A455C16-1EFF-4F70-BD8B-CEEF0C7A931E}"/>
              </a:ext>
            </a:extLst>
          </p:cNvPr>
          <p:cNvCxnSpPr>
            <a:cxnSpLocks/>
          </p:cNvCxnSpPr>
          <p:nvPr/>
        </p:nvCxnSpPr>
        <p:spPr>
          <a:xfrm flipV="1">
            <a:off x="6695950" y="3429000"/>
            <a:ext cx="0" cy="313535"/>
          </a:xfrm>
          <a:prstGeom prst="straightConnector1">
            <a:avLst/>
          </a:prstGeom>
          <a:noFill/>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69D87C6B-531F-44EC-AC96-4034B0C4301F}"/>
              </a:ext>
            </a:extLst>
          </p:cNvPr>
          <p:cNvSpPr/>
          <p:nvPr/>
        </p:nvSpPr>
        <p:spPr>
          <a:xfrm>
            <a:off x="8145841" y="3742533"/>
            <a:ext cx="466116" cy="468307"/>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Arrow Connector 14">
            <a:extLst>
              <a:ext uri="{FF2B5EF4-FFF2-40B4-BE49-F238E27FC236}">
                <a16:creationId xmlns:a16="http://schemas.microsoft.com/office/drawing/2014/main" id="{00393879-38D4-4EC6-A440-A4B95EE44A1D}"/>
              </a:ext>
            </a:extLst>
          </p:cNvPr>
          <p:cNvCxnSpPr>
            <a:cxnSpLocks/>
          </p:cNvCxnSpPr>
          <p:nvPr/>
        </p:nvCxnSpPr>
        <p:spPr>
          <a:xfrm flipV="1">
            <a:off x="8364952" y="3429000"/>
            <a:ext cx="0" cy="313535"/>
          </a:xfrm>
          <a:prstGeom prst="straightConnector1">
            <a:avLst/>
          </a:prstGeom>
          <a:noFill/>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16AD46EA-B5AF-4AFD-8297-11B7DCA1FE00}"/>
              </a:ext>
            </a:extLst>
          </p:cNvPr>
          <p:cNvSpPr txBox="1"/>
          <p:nvPr/>
        </p:nvSpPr>
        <p:spPr>
          <a:xfrm>
            <a:off x="261938" y="289357"/>
            <a:ext cx="11712575" cy="397032"/>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srgbClr val="000000"/>
                </a:solidFill>
                <a:effectLst/>
                <a:uLnTx/>
                <a:uFillTx/>
                <a:latin typeface="Century Gothic Bold" panose="020B0702020202020204" pitchFamily="34" charset="0"/>
                <a:ea typeface="+mn-ea"/>
                <a:cs typeface="+mn-cs"/>
              </a:rPr>
              <a:t>Tick the box to show where a comma should be placed in the sentence below.</a:t>
            </a:r>
            <a:endParaRPr kumimoji="0" lang="en-GB" sz="2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18" name="TextBox 17">
            <a:extLst>
              <a:ext uri="{FF2B5EF4-FFF2-40B4-BE49-F238E27FC236}">
                <a16:creationId xmlns:a16="http://schemas.microsoft.com/office/drawing/2014/main" id="{F578F046-FAE7-4B8A-B753-5F8769651D1F}"/>
              </a:ext>
            </a:extLst>
          </p:cNvPr>
          <p:cNvSpPr txBox="1"/>
          <p:nvPr/>
        </p:nvSpPr>
        <p:spPr>
          <a:xfrm>
            <a:off x="261938" y="3162297"/>
            <a:ext cx="11712574" cy="369332"/>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srgbClr val="000000"/>
                </a:solidFill>
                <a:effectLst/>
                <a:uLnTx/>
                <a:uFillTx/>
                <a:latin typeface="Century Gothic Bold" panose="020B0702020202020204" pitchFamily="34" charset="0"/>
                <a:ea typeface="+mn-ea"/>
                <a:cs typeface="+mn-cs"/>
              </a:rPr>
              <a:t>I like long walks in the park playing with my brother and cooking with my grandma. </a:t>
            </a:r>
            <a:endParaRPr kumimoji="0" lang="en-GB" sz="2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010844684"/>
      </p:ext>
    </p:extLst>
  </p:cSld>
  <p:clrMapOvr>
    <a:masterClrMapping/>
  </p:clrMapOvr>
  <p:transition spd="slow">
    <p:cover/>
  </p:transition>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616160"/>
      </a:dk2>
      <a:lt2>
        <a:srgbClr val="F4F4F4"/>
      </a:lt2>
      <a:accent1>
        <a:srgbClr val="F76756"/>
      </a:accent1>
      <a:accent2>
        <a:srgbClr val="00B2CE"/>
      </a:accent2>
      <a:accent3>
        <a:srgbClr val="FFBB00"/>
      </a:accent3>
      <a:accent4>
        <a:srgbClr val="C557A8"/>
      </a:accent4>
      <a:accent5>
        <a:srgbClr val="1D619C"/>
      </a:accent5>
      <a:accent6>
        <a:srgbClr val="F6B1AE"/>
      </a:accent6>
      <a:hlink>
        <a:srgbClr val="6FC36C"/>
      </a:hlink>
      <a:folHlink>
        <a:srgbClr val="5D3B51"/>
      </a:folHlink>
    </a:clrScheme>
    <a:fontScheme name="CSS Fo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E2B28500E97074E9232E002F87A0DA8" ma:contentTypeVersion="13" ma:contentTypeDescription="Create a new document." ma:contentTypeScope="" ma:versionID="226396999748aedaccaef4cb0e3d9517">
  <xsd:schema xmlns:xsd="http://www.w3.org/2001/XMLSchema" xmlns:xs="http://www.w3.org/2001/XMLSchema" xmlns:p="http://schemas.microsoft.com/office/2006/metadata/properties" xmlns:ns2="86144f90-c7b6-48d0-aae5-f5e9e48cc3df" xmlns:ns3="5c7a0828-c5e4-45f8-a074-18a8fdc88ec6" targetNamespace="http://schemas.microsoft.com/office/2006/metadata/properties" ma:root="true" ma:fieldsID="c920329ea04f01889b6ffc9cde7973b4" ns2:_="" ns3:_="">
    <xsd:import namespace="86144f90-c7b6-48d0-aae5-f5e9e48cc3df"/>
    <xsd:import namespace="5c7a0828-c5e4-45f8-a074-18a8fdc88ec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EventHashCode" minOccurs="0"/>
                <xsd:element ref="ns3:MediaServiceGenerationTime" minOccurs="0"/>
                <xsd:element ref="ns3:MediaServiceDateTaken" minOccurs="0"/>
                <xsd:element ref="ns3:MediaServiceAutoKeyPoints" minOccurs="0"/>
                <xsd:element ref="ns3:MediaServiceKeyPoints"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144f90-c7b6-48d0-aae5-f5e9e48cc3d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c7a0828-c5e4-45f8-a074-18a8fdc88ec6"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0153BE7-53CB-4B5B-8EDF-1F3FC6B6D7B2}">
  <ds:schemaRefs>
    <ds:schemaRef ds:uri="http://schemas.microsoft.com/sharepoint/v3/contenttype/forms"/>
  </ds:schemaRefs>
</ds:datastoreItem>
</file>

<file path=customXml/itemProps2.xml><?xml version="1.0" encoding="utf-8"?>
<ds:datastoreItem xmlns:ds="http://schemas.openxmlformats.org/officeDocument/2006/customXml" ds:itemID="{22AD0BD8-5495-409C-9DAD-A680371B6474}"/>
</file>

<file path=customXml/itemProps3.xml><?xml version="1.0" encoding="utf-8"?>
<ds:datastoreItem xmlns:ds="http://schemas.openxmlformats.org/officeDocument/2006/customXml" ds:itemID="{04D09122-8509-4DC8-8877-1E52BB616108}">
  <ds:schemaRefs>
    <ds:schemaRef ds:uri="0f0ae0ff-29c4-4766-b250-c1a9bee8d430"/>
    <ds:schemaRef ds:uri="http://www.w3.org/XML/1998/namespace"/>
    <ds:schemaRef ds:uri="86144f90-c7b6-48d0-aae5-f5e9e48cc3df"/>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sharepoint/v3"/>
    <ds:schemaRef ds:uri="http://schemas.microsoft.com/office/infopath/2007/PartnerControl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945</TotalTime>
  <Words>1952</Words>
  <Application>Microsoft Office PowerPoint</Application>
  <PresentationFormat>Widescreen</PresentationFormat>
  <Paragraphs>206</Paragraphs>
  <Slides>34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Arial</vt:lpstr>
      <vt:lpstr>Century Gothic</vt:lpstr>
      <vt:lpstr>Century Gothic Bold</vt:lpstr>
      <vt:lpstr>H5PDroidSans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Martin Cutting</dc:creator>
  <cp:lastModifiedBy>Kyle Tidswell-Brown</cp:lastModifiedBy>
  <cp:revision>122</cp:revision>
  <dcterms:created xsi:type="dcterms:W3CDTF">2021-10-18T12:07:58Z</dcterms:created>
  <dcterms:modified xsi:type="dcterms:W3CDTF">2021-10-21T07:20:15Z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0x0101002E2B28500E97074E9232E002F87A0DA8</vt:lpwstr>
  </property>
  <property fmtid="{D5CDD505-2E9C-101B-9397-08002B2CF9AE}" pid="3" name="TaxKeyword">
    <vt:lpwstr/>
  </property>
</Properties>
</file>