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20" r:id="rId5"/>
    <p:sldId id="256" r:id="rId6"/>
    <p:sldId id="392" r:id="rId7"/>
    <p:sldId id="390" r:id="rId8"/>
    <p:sldId id="361" r:id="rId9"/>
    <p:sldId id="393" r:id="rId10"/>
    <p:sldId id="360" r:id="rId11"/>
    <p:sldId id="394" r:id="rId12"/>
    <p:sldId id="395" r:id="rId13"/>
    <p:sldId id="406" r:id="rId14"/>
    <p:sldId id="407" r:id="rId15"/>
    <p:sldId id="421" r:id="rId16"/>
    <p:sldId id="410" r:id="rId17"/>
    <p:sldId id="422" r:id="rId18"/>
    <p:sldId id="314" r:id="rId19"/>
    <p:sldId id="412" r:id="rId20"/>
    <p:sldId id="402" r:id="rId21"/>
    <p:sldId id="423" r:id="rId22"/>
    <p:sldId id="386" r:id="rId23"/>
    <p:sldId id="404" r:id="rId24"/>
    <p:sldId id="405"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p:restoredTop sz="94698"/>
  </p:normalViewPr>
  <p:slideViewPr>
    <p:cSldViewPr snapToGrid="0">
      <p:cViewPr varScale="1">
        <p:scale>
          <a:sx n="86" d="100"/>
          <a:sy n="86" d="100"/>
        </p:scale>
        <p:origin x="13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Tidswell-Brown" userId="3518c4a0-5c99-4880-b127-cb60ccf11a39" providerId="ADAL" clId="{CC2B86DB-EF1E-47E8-94E5-ADE7E5B92B46}"/>
    <pc:docChg chg="undo custSel modSld">
      <pc:chgData name="Kyle Tidswell-Brown" userId="3518c4a0-5c99-4880-b127-cb60ccf11a39" providerId="ADAL" clId="{CC2B86DB-EF1E-47E8-94E5-ADE7E5B92B46}" dt="2020-02-27T16:03:40.546" v="134" actId="20577"/>
      <pc:docMkLst>
        <pc:docMk/>
      </pc:docMkLst>
      <pc:sldChg chg="modSp mod">
        <pc:chgData name="Kyle Tidswell-Brown" userId="3518c4a0-5c99-4880-b127-cb60ccf11a39" providerId="ADAL" clId="{CC2B86DB-EF1E-47E8-94E5-ADE7E5B92B46}" dt="2020-02-27T16:03:40.546" v="134" actId="20577"/>
        <pc:sldMkLst>
          <pc:docMk/>
          <pc:sldMk cId="3401100034" sldId="390"/>
        </pc:sldMkLst>
        <pc:spChg chg="mod">
          <ac:chgData name="Kyle Tidswell-Brown" userId="3518c4a0-5c99-4880-b127-cb60ccf11a39" providerId="ADAL" clId="{CC2B86DB-EF1E-47E8-94E5-ADE7E5B92B46}" dt="2020-02-27T16:03:40.546" v="134" actId="20577"/>
          <ac:spMkLst>
            <pc:docMk/>
            <pc:sldMk cId="3401100034" sldId="390"/>
            <ac:spMk id="7" creationId="{C0CD6503-388C-4F9E-9FB0-9053D8579D01}"/>
          </ac:spMkLst>
        </pc:spChg>
      </pc:sldChg>
      <pc:sldChg chg="modSp mod">
        <pc:chgData name="Kyle Tidswell-Brown" userId="3518c4a0-5c99-4880-b127-cb60ccf11a39" providerId="ADAL" clId="{CC2B86DB-EF1E-47E8-94E5-ADE7E5B92B46}" dt="2020-02-27T16:03:14.566" v="132" actId="20577"/>
        <pc:sldMkLst>
          <pc:docMk/>
          <pc:sldMk cId="380628892" sldId="404"/>
        </pc:sldMkLst>
        <pc:spChg chg="mod">
          <ac:chgData name="Kyle Tidswell-Brown" userId="3518c4a0-5c99-4880-b127-cb60ccf11a39" providerId="ADAL" clId="{CC2B86DB-EF1E-47E8-94E5-ADE7E5B92B46}" dt="2020-02-27T16:03:14.566" v="132" actId="20577"/>
          <ac:spMkLst>
            <pc:docMk/>
            <pc:sldMk cId="380628892" sldId="404"/>
            <ac:spMk id="19" creationId="{5252A847-DE45-4FA3-A1F8-EEBEB845FF8E}"/>
          </ac:spMkLst>
        </pc:spChg>
      </pc:sldChg>
      <pc:sldChg chg="modSp mod">
        <pc:chgData name="Kyle Tidswell-Brown" userId="3518c4a0-5c99-4880-b127-cb60ccf11a39" providerId="ADAL" clId="{CC2B86DB-EF1E-47E8-94E5-ADE7E5B92B46}" dt="2020-02-27T16:03:12.095" v="131" actId="20577"/>
        <pc:sldMkLst>
          <pc:docMk/>
          <pc:sldMk cId="1510552113" sldId="405"/>
        </pc:sldMkLst>
        <pc:spChg chg="mod">
          <ac:chgData name="Kyle Tidswell-Brown" userId="3518c4a0-5c99-4880-b127-cb60ccf11a39" providerId="ADAL" clId="{CC2B86DB-EF1E-47E8-94E5-ADE7E5B92B46}" dt="2020-02-27T16:03:12.095" v="131" actId="20577"/>
          <ac:spMkLst>
            <pc:docMk/>
            <pc:sldMk cId="1510552113" sldId="405"/>
            <ac:spMk id="19" creationId="{5252A847-DE45-4FA3-A1F8-EEBEB845FF8E}"/>
          </ac:spMkLst>
        </pc:spChg>
      </pc:sldChg>
      <pc:sldChg chg="modSp mod">
        <pc:chgData name="Kyle Tidswell-Brown" userId="3518c4a0-5c99-4880-b127-cb60ccf11a39" providerId="ADAL" clId="{CC2B86DB-EF1E-47E8-94E5-ADE7E5B92B46}" dt="2020-02-27T16:00:31.198" v="2" actId="13926"/>
        <pc:sldMkLst>
          <pc:docMk/>
          <pc:sldMk cId="2087577975" sldId="407"/>
        </pc:sldMkLst>
        <pc:spChg chg="mod">
          <ac:chgData name="Kyle Tidswell-Brown" userId="3518c4a0-5c99-4880-b127-cb60ccf11a39" providerId="ADAL" clId="{CC2B86DB-EF1E-47E8-94E5-ADE7E5B92B46}" dt="2020-02-27T16:00:31.198" v="2" actId="13926"/>
          <ac:spMkLst>
            <pc:docMk/>
            <pc:sldMk cId="2087577975" sldId="407"/>
            <ac:spMk id="19" creationId="{5252A847-DE45-4FA3-A1F8-EEBEB845FF8E}"/>
          </ac:spMkLst>
        </pc:spChg>
      </pc:sldChg>
      <pc:sldChg chg="modSp mod">
        <pc:chgData name="Kyle Tidswell-Brown" userId="3518c4a0-5c99-4880-b127-cb60ccf11a39" providerId="ADAL" clId="{CC2B86DB-EF1E-47E8-94E5-ADE7E5B92B46}" dt="2020-02-27T16:00:45.220" v="4" actId="13926"/>
        <pc:sldMkLst>
          <pc:docMk/>
          <pc:sldMk cId="2870344278" sldId="410"/>
        </pc:sldMkLst>
        <pc:spChg chg="mod">
          <ac:chgData name="Kyle Tidswell-Brown" userId="3518c4a0-5c99-4880-b127-cb60ccf11a39" providerId="ADAL" clId="{CC2B86DB-EF1E-47E8-94E5-ADE7E5B92B46}" dt="2020-02-27T16:00:45.220" v="4" actId="13926"/>
          <ac:spMkLst>
            <pc:docMk/>
            <pc:sldMk cId="2870344278" sldId="410"/>
            <ac:spMk id="19" creationId="{5252A847-DE45-4FA3-A1F8-EEBEB845FF8E}"/>
          </ac:spMkLst>
        </pc:spChg>
      </pc:sldChg>
      <pc:sldChg chg="modSp mod">
        <pc:chgData name="Kyle Tidswell-Brown" userId="3518c4a0-5c99-4880-b127-cb60ccf11a39" providerId="ADAL" clId="{CC2B86DB-EF1E-47E8-94E5-ADE7E5B92B46}" dt="2020-02-27T15:58:17.880" v="0" actId="732"/>
        <pc:sldMkLst>
          <pc:docMk/>
          <pc:sldMk cId="2017260729" sldId="420"/>
        </pc:sldMkLst>
        <pc:picChg chg="mod modCrop">
          <ac:chgData name="Kyle Tidswell-Brown" userId="3518c4a0-5c99-4880-b127-cb60ccf11a39" providerId="ADAL" clId="{CC2B86DB-EF1E-47E8-94E5-ADE7E5B92B46}" dt="2020-02-27T15:58:17.880" v="0" actId="732"/>
          <ac:picMkLst>
            <pc:docMk/>
            <pc:sldMk cId="2017260729" sldId="420"/>
            <ac:picMk id="8" creationId="{654A5384-06F3-4693-BF5C-F484EDC8FDCE}"/>
          </ac:picMkLst>
        </pc:picChg>
      </pc:sldChg>
      <pc:sldChg chg="modSp mod">
        <pc:chgData name="Kyle Tidswell-Brown" userId="3518c4a0-5c99-4880-b127-cb60ccf11a39" providerId="ADAL" clId="{CC2B86DB-EF1E-47E8-94E5-ADE7E5B92B46}" dt="2020-02-27T16:00:36.135" v="3" actId="13926"/>
        <pc:sldMkLst>
          <pc:docMk/>
          <pc:sldMk cId="4070717128" sldId="421"/>
        </pc:sldMkLst>
        <pc:spChg chg="mod">
          <ac:chgData name="Kyle Tidswell-Brown" userId="3518c4a0-5c99-4880-b127-cb60ccf11a39" providerId="ADAL" clId="{CC2B86DB-EF1E-47E8-94E5-ADE7E5B92B46}" dt="2020-02-27T16:00:36.135" v="3" actId="13926"/>
          <ac:spMkLst>
            <pc:docMk/>
            <pc:sldMk cId="4070717128" sldId="421"/>
            <ac:spMk id="19" creationId="{5252A847-DE45-4FA3-A1F8-EEBEB845FF8E}"/>
          </ac:spMkLst>
        </pc:spChg>
      </pc:sldChg>
      <pc:sldChg chg="modSp mod">
        <pc:chgData name="Kyle Tidswell-Brown" userId="3518c4a0-5c99-4880-b127-cb60ccf11a39" providerId="ADAL" clId="{CC2B86DB-EF1E-47E8-94E5-ADE7E5B92B46}" dt="2020-02-27T16:00:48.257" v="5" actId="13926"/>
        <pc:sldMkLst>
          <pc:docMk/>
          <pc:sldMk cId="3103599589" sldId="422"/>
        </pc:sldMkLst>
        <pc:spChg chg="mod">
          <ac:chgData name="Kyle Tidswell-Brown" userId="3518c4a0-5c99-4880-b127-cb60ccf11a39" providerId="ADAL" clId="{CC2B86DB-EF1E-47E8-94E5-ADE7E5B92B46}" dt="2020-02-27T16:00:48.257" v="5" actId="13926"/>
          <ac:spMkLst>
            <pc:docMk/>
            <pc:sldMk cId="3103599589" sldId="422"/>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27/02/2020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27/02/2020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classroomsecrets.co.uk/identifying-clauses-year-6-punctuation-2-free-resource-pack" TargetMode="External"/><Relationship Id="rId3" Type="http://schemas.openxmlformats.org/officeDocument/2006/relationships/hyperlink" Target="https://classroomsecrets.co.uk/content-domain-filter/?fwp_contentdomain=6g5.11" TargetMode="External"/><Relationship Id="rId7" Type="http://schemas.openxmlformats.org/officeDocument/2006/relationships/hyperlink" Target="https://classroomsecrets.co.uk/search/?fwp_topic=gps-scheme-of-work" TargetMode="External"/><Relationship Id="rId2" Type="http://schemas.openxmlformats.org/officeDocument/2006/relationships/hyperlink" Target="https://classroomsecrets.co.uk/content-domain-filter/?fwp_contentdomain=6g5.10" TargetMode="External"/><Relationship Id="rId1" Type="http://schemas.openxmlformats.org/officeDocument/2006/relationships/slideLayout" Target="../slideLayouts/slideLayout1.xml"/><Relationship Id="rId6" Type="http://schemas.openxmlformats.org/officeDocument/2006/relationships/hyperlink" Target="https://classroomsecrets.co.uk/content-domain-filter/?fwp_contentdomain=6G5.11" TargetMode="External"/><Relationship Id="rId5" Type="http://schemas.openxmlformats.org/officeDocument/2006/relationships/hyperlink" Target="https://classroomsecrets.co.uk/content-domain-filter/?fwp_contentdomain=6G5.10" TargetMode="External"/><Relationship Id="rId4" Type="http://schemas.openxmlformats.org/officeDocument/2006/relationships/hyperlink" Target="https://classroomsecrets.co.uk/content-domain-filter/?fwp_contentdomain=6g5.12" TargetMode="Externa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sign&#10;&#10;Description generated with high confidence">
            <a:extLst>
              <a:ext uri="{FF2B5EF4-FFF2-40B4-BE49-F238E27FC236}">
                <a16:creationId xmlns:a16="http://schemas.microsoft.com/office/drawing/2014/main" id="{6D5CF95F-E858-4DB3-B81D-49BCE1E0E0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7BF731D9-1082-4236-AF54-62BF01FB29B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2020</a:t>
            </a:r>
          </a:p>
        </p:txBody>
      </p:sp>
      <p:sp>
        <p:nvSpPr>
          <p:cNvPr id="5" name="Rectangle 4">
            <a:extLst>
              <a:ext uri="{FF2B5EF4-FFF2-40B4-BE49-F238E27FC236}">
                <a16:creationId xmlns:a16="http://schemas.microsoft.com/office/drawing/2014/main" id="{DB95F029-9C32-41BD-8B5E-64533CC3E63B}"/>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8" name="Picture 7">
            <a:extLst>
              <a:ext uri="{FF2B5EF4-FFF2-40B4-BE49-F238E27FC236}">
                <a16:creationId xmlns:a16="http://schemas.microsoft.com/office/drawing/2014/main" id="{654A5384-06F3-4693-BF5C-F484EDC8FDCE}"/>
              </a:ext>
            </a:extLst>
          </p:cNvPr>
          <p:cNvPicPr>
            <a:picLocks noChangeAspect="1"/>
          </p:cNvPicPr>
          <p:nvPr/>
        </p:nvPicPr>
        <p:blipFill rotWithShape="1">
          <a:blip r:embed="rId4">
            <a:extLst>
              <a:ext uri="{28A0092B-C50C-407E-A947-70E740481C1C}">
                <a14:useLocalDpi xmlns:a14="http://schemas.microsoft.com/office/drawing/2010/main" val="0"/>
              </a:ext>
            </a:extLst>
          </a:blip>
          <a:srcRect t="23786" b="31826"/>
          <a:stretch/>
        </p:blipFill>
        <p:spPr>
          <a:xfrm>
            <a:off x="793488" y="758283"/>
            <a:ext cx="7557025" cy="2371416"/>
          </a:xfrm>
          <a:prstGeom prst="rect">
            <a:avLst/>
          </a:prstGeom>
        </p:spPr>
      </p:pic>
    </p:spTree>
    <p:extLst>
      <p:ext uri="{BB962C8B-B14F-4D97-AF65-F5344CB8AC3E}">
        <p14:creationId xmlns:p14="http://schemas.microsoft.com/office/powerpoint/2010/main" val="2017260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Add a pair of commas to the sentence below to separate the main and subordinate clause.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The garden</a:t>
            </a:r>
            <a:r>
              <a:rPr lang="en-GB" sz="2400" b="1" dirty="0">
                <a:solidFill>
                  <a:srgbClr val="FF0000"/>
                </a:solidFill>
                <a:latin typeface="Century Gothic" panose="020B0502020202020204" pitchFamily="34" charset="0"/>
              </a:rPr>
              <a:t>,</a:t>
            </a:r>
            <a:r>
              <a:rPr lang="en-GB" sz="2400" b="1" dirty="0">
                <a:solidFill>
                  <a:schemeClr val="tx1"/>
                </a:solidFill>
                <a:latin typeface="Century Gothic" panose="020B0502020202020204" pitchFamily="34" charset="0"/>
              </a:rPr>
              <a:t> </a:t>
            </a:r>
            <a:r>
              <a:rPr lang="en-GB" sz="2400" b="1" dirty="0">
                <a:solidFill>
                  <a:srgbClr val="FF0000"/>
                </a:solidFill>
                <a:latin typeface="Century Gothic" panose="020B0502020202020204" pitchFamily="34" charset="0"/>
              </a:rPr>
              <a:t>which was in full bloom,</a:t>
            </a:r>
            <a:r>
              <a:rPr lang="en-GB" sz="2400" b="1" dirty="0">
                <a:solidFill>
                  <a:schemeClr val="tx1"/>
                </a:solidFill>
                <a:latin typeface="Century Gothic" panose="020B0502020202020204" pitchFamily="34" charset="0"/>
              </a:rPr>
              <a:t> was being enjoyed by the family at the BBQ.</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555D18F8-1514-4421-89BD-8DDAB69004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0816972-34BC-4C44-98DE-DA06D2059E7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81590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which sentence is the subordinate clause underlined?</a:t>
            </a:r>
          </a:p>
          <a:p>
            <a:endParaRPr lang="en-GB" sz="2000" b="1" dirty="0">
              <a:solidFill>
                <a:schemeClr val="tx1"/>
              </a:solidFill>
              <a:latin typeface="Century Gothic" panose="020B0502020202020204" pitchFamily="34" charset="0"/>
            </a:endParaRPr>
          </a:p>
          <a:p>
            <a:pPr>
              <a:lnSpc>
                <a:spcPct val="150000"/>
              </a:lnSpc>
            </a:pPr>
            <a:r>
              <a:rPr lang="en-GB" sz="2400" b="1" dirty="0">
                <a:solidFill>
                  <a:schemeClr val="tx1"/>
                </a:solidFill>
                <a:latin typeface="Century Gothic" panose="020B0502020202020204" pitchFamily="34" charset="0"/>
              </a:rPr>
              <a:t>A. Even though the snow was falling and it was getting heavier by the minute, </a:t>
            </a:r>
            <a:r>
              <a:rPr lang="en-GB" sz="2400" b="1" u="sng" dirty="0">
                <a:solidFill>
                  <a:schemeClr val="tx1"/>
                </a:solidFill>
                <a:latin typeface="Century Gothic" panose="020B0502020202020204" pitchFamily="34" charset="0"/>
              </a:rPr>
              <a:t>the children managed to get to school on time</a:t>
            </a:r>
            <a:r>
              <a:rPr lang="en-GB" sz="2400" b="1" dirty="0">
                <a:solidFill>
                  <a:schemeClr val="tx1"/>
                </a:solidFill>
                <a:latin typeface="Century Gothic" panose="020B0502020202020204" pitchFamily="34" charset="0"/>
              </a:rPr>
              <a:t>.</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nSpc>
                <a:spcPct val="150000"/>
              </a:lnSpc>
            </a:pPr>
            <a:r>
              <a:rPr lang="en-GB" sz="2400" b="1" dirty="0">
                <a:solidFill>
                  <a:schemeClr val="tx1"/>
                </a:solidFill>
                <a:latin typeface="Century Gothic" panose="020B0502020202020204" pitchFamily="34" charset="0"/>
              </a:rPr>
              <a:t>B. </a:t>
            </a:r>
            <a:r>
              <a:rPr lang="en-GB" sz="2400" b="1" u="sng" dirty="0">
                <a:solidFill>
                  <a:schemeClr val="tx1"/>
                </a:solidFill>
                <a:latin typeface="Century Gothic" panose="020B0502020202020204" pitchFamily="34" charset="0"/>
              </a:rPr>
              <a:t>Even though the snow was falling and it was getting heavier by the minute</a:t>
            </a:r>
            <a:r>
              <a:rPr lang="en-GB" sz="2400" b="1" dirty="0">
                <a:solidFill>
                  <a:schemeClr val="tx1"/>
                </a:solidFill>
                <a:latin typeface="Century Gothic" panose="020B0502020202020204" pitchFamily="34" charset="0"/>
              </a:rPr>
              <a:t>, the children managed to get to school on time.</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6F2F1399-C160-4F96-ACE8-75856D880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4655731-4CFA-4524-9934-9E95D1B99A5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087577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which sentence is the subordinate clause underlined?</a:t>
            </a:r>
          </a:p>
          <a:p>
            <a:endParaRPr lang="en-GB" sz="2000" b="1" dirty="0">
              <a:solidFill>
                <a:schemeClr val="tx1"/>
              </a:solidFill>
              <a:latin typeface="Century Gothic" panose="020B0502020202020204" pitchFamily="34" charset="0"/>
            </a:endParaRPr>
          </a:p>
          <a:p>
            <a:pPr>
              <a:lnSpc>
                <a:spcPct val="150000"/>
              </a:lnSpc>
            </a:pPr>
            <a:r>
              <a:rPr lang="en-GB" sz="2400" b="1" dirty="0">
                <a:solidFill>
                  <a:schemeClr val="bg1">
                    <a:lumMod val="50000"/>
                  </a:schemeClr>
                </a:solidFill>
                <a:latin typeface="Century Gothic" panose="020B0502020202020204" pitchFamily="34" charset="0"/>
              </a:rPr>
              <a:t>A. Even though the snow was falling and it was getting heavier by the minute, </a:t>
            </a:r>
            <a:r>
              <a:rPr lang="en-GB" sz="2400" b="1" u="sng" dirty="0">
                <a:solidFill>
                  <a:schemeClr val="bg1">
                    <a:lumMod val="50000"/>
                  </a:schemeClr>
                </a:solidFill>
                <a:latin typeface="Century Gothic" panose="020B0502020202020204" pitchFamily="34" charset="0"/>
              </a:rPr>
              <a:t>the children managed to get to school on time</a:t>
            </a:r>
            <a:r>
              <a:rPr lang="en-GB" sz="2400" b="1" dirty="0">
                <a:solidFill>
                  <a:schemeClr val="bg1">
                    <a:lumMod val="50000"/>
                  </a:schemeClr>
                </a:solidFill>
                <a:latin typeface="Century Gothic" panose="020B0502020202020204" pitchFamily="34" charset="0"/>
              </a:rPr>
              <a:t>.</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nSpc>
                <a:spcPct val="150000"/>
              </a:lnSpc>
            </a:pPr>
            <a:r>
              <a:rPr lang="en-GB" sz="2400" b="1" dirty="0">
                <a:solidFill>
                  <a:srgbClr val="FF0000"/>
                </a:solidFill>
                <a:latin typeface="Century Gothic" panose="020B0502020202020204" pitchFamily="34" charset="0"/>
              </a:rPr>
              <a:t>B. </a:t>
            </a:r>
            <a:r>
              <a:rPr lang="en-GB" sz="2400" b="1" u="sng" dirty="0">
                <a:solidFill>
                  <a:srgbClr val="FF0000"/>
                </a:solidFill>
                <a:latin typeface="Century Gothic" panose="020B0502020202020204" pitchFamily="34" charset="0"/>
              </a:rPr>
              <a:t>Even though the snow was falling and it was getting heavier by the minute</a:t>
            </a:r>
            <a:r>
              <a:rPr lang="en-GB" sz="2400" b="1" dirty="0">
                <a:solidFill>
                  <a:srgbClr val="FF0000"/>
                </a:solidFill>
                <a:latin typeface="Century Gothic" panose="020B0502020202020204" pitchFamily="34" charset="0"/>
              </a:rPr>
              <a:t>, the children managed to get to school on time.</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6F2F1399-C160-4F96-ACE8-75856D880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4655731-4CFA-4524-9934-9E95D1B99A5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4070717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 </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correct box to show whether the underlined clause is a main (M) or subordinate (S) clause.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6B3800F8-1CBD-4BC7-AD7C-CB0248586B96}"/>
              </a:ext>
            </a:extLst>
          </p:cNvPr>
          <p:cNvGraphicFramePr>
            <a:graphicFrameLocks noGrp="1"/>
          </p:cNvGraphicFramePr>
          <p:nvPr>
            <p:extLst>
              <p:ext uri="{D42A27DB-BD31-4B8C-83A1-F6EECF244321}">
                <p14:modId xmlns:p14="http://schemas.microsoft.com/office/powerpoint/2010/main" val="1354947603"/>
              </p:ext>
            </p:extLst>
          </p:nvPr>
        </p:nvGraphicFramePr>
        <p:xfrm>
          <a:off x="7062743" y="1765566"/>
          <a:ext cx="1512000" cy="2572800"/>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2363371017"/>
                    </a:ext>
                  </a:extLst>
                </a:gridCol>
                <a:gridCol w="72000">
                  <a:extLst>
                    <a:ext uri="{9D8B030D-6E8A-4147-A177-3AD203B41FA5}">
                      <a16:colId xmlns:a16="http://schemas.microsoft.com/office/drawing/2014/main" val="2840568236"/>
                    </a:ext>
                  </a:extLst>
                </a:gridCol>
                <a:gridCol w="720000">
                  <a:extLst>
                    <a:ext uri="{9D8B030D-6E8A-4147-A177-3AD203B41FA5}">
                      <a16:colId xmlns:a16="http://schemas.microsoft.com/office/drawing/2014/main" val="1801435194"/>
                    </a:ext>
                  </a:extLst>
                </a:gridCol>
              </a:tblGrid>
              <a:tr h="180000">
                <a:tc>
                  <a:txBody>
                    <a:bodyPr/>
                    <a:lstStyle/>
                    <a:p>
                      <a:pPr algn="ctr"/>
                      <a:r>
                        <a:rPr lang="en-GB" sz="2000" b="1" i="0" dirty="0">
                          <a:solidFill>
                            <a:schemeClr val="tx1"/>
                          </a:solidFill>
                          <a:latin typeface="Century Gothic" panose="020B0502020202020204" pitchFamily="34" charset="0"/>
                        </a:rPr>
                        <a:t>M</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253963"/>
                  </a:ext>
                </a:extLst>
              </a:tr>
              <a:tr h="252000">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297099"/>
                  </a:ext>
                </a:extLst>
              </a:tr>
              <a:tr h="720000">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503866"/>
                  </a:ext>
                </a:extLst>
              </a:tr>
              <a:tr h="576000">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7974549"/>
                  </a:ext>
                </a:extLst>
              </a:tr>
              <a:tr h="720000">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2690614"/>
                  </a:ext>
                </a:extLst>
              </a:tr>
            </a:tbl>
          </a:graphicData>
        </a:graphic>
      </p:graphicFrame>
      <p:sp>
        <p:nvSpPr>
          <p:cNvPr id="7" name="Rectangle 6">
            <a:extLst>
              <a:ext uri="{FF2B5EF4-FFF2-40B4-BE49-F238E27FC236}">
                <a16:creationId xmlns:a16="http://schemas.microsoft.com/office/drawing/2014/main" id="{37F7F571-322A-4911-8BD8-E0A16A8F873B}"/>
              </a:ext>
            </a:extLst>
          </p:cNvPr>
          <p:cNvSpPr/>
          <p:nvPr/>
        </p:nvSpPr>
        <p:spPr>
          <a:xfrm>
            <a:off x="253001" y="2219374"/>
            <a:ext cx="6809742" cy="2185214"/>
          </a:xfrm>
          <a:prstGeom prst="rect">
            <a:avLst/>
          </a:prstGeom>
        </p:spPr>
        <p:txBody>
          <a:bodyPr wrap="square">
            <a:spAutoFit/>
          </a:bodyPr>
          <a:lstStyle/>
          <a:p>
            <a:r>
              <a:rPr lang="en-GB" sz="2400" b="1" dirty="0">
                <a:latin typeface="Century Gothic" panose="020B0502020202020204" pitchFamily="34" charset="0"/>
              </a:rPr>
              <a:t>As the wind whistled through the trees, </a:t>
            </a:r>
            <a:r>
              <a:rPr lang="en-GB" sz="2400" b="1" u="sng" dirty="0">
                <a:latin typeface="Century Gothic" panose="020B0502020202020204" pitchFamily="34" charset="0"/>
              </a:rPr>
              <a:t>the group decided it was time to head home.</a:t>
            </a: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r>
              <a:rPr lang="en-GB" sz="2400" b="1" u="sng" dirty="0">
                <a:latin typeface="Century Gothic" panose="020B0502020202020204" pitchFamily="34" charset="0"/>
              </a:rPr>
              <a:t>As the weather was getting better</a:t>
            </a:r>
            <a:r>
              <a:rPr lang="en-GB" sz="2400" b="1" dirty="0">
                <a:latin typeface="Century Gothic" panose="020B0502020202020204" pitchFamily="34" charset="0"/>
              </a:rPr>
              <a:t>, the children were allowed to play on the field.</a:t>
            </a:r>
            <a:endParaRPr lang="en-GB" sz="2400" b="1" u="sng" dirty="0">
              <a:latin typeface="Century Gothic" panose="020B0502020202020204" pitchFamily="34" charset="0"/>
            </a:endParaRPr>
          </a:p>
        </p:txBody>
      </p:sp>
      <p:pic>
        <p:nvPicPr>
          <p:cNvPr id="8" name="Picture 7" descr="A close up of a sign&#10;&#10;Description generated with high confidence">
            <a:extLst>
              <a:ext uri="{FF2B5EF4-FFF2-40B4-BE49-F238E27FC236}">
                <a16:creationId xmlns:a16="http://schemas.microsoft.com/office/drawing/2014/main" id="{47C1CE4B-8C5E-4BEF-9CB9-D2DC5694A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CFBDE1D1-8E23-4BAB-A98E-7A4761D88E4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870344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 </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correct box to show whether the underlined clause is a main (M) or subordinate (S) clause.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6B3800F8-1CBD-4BC7-AD7C-CB0248586B96}"/>
              </a:ext>
            </a:extLst>
          </p:cNvPr>
          <p:cNvGraphicFramePr>
            <a:graphicFrameLocks noGrp="1"/>
          </p:cNvGraphicFramePr>
          <p:nvPr>
            <p:extLst>
              <p:ext uri="{D42A27DB-BD31-4B8C-83A1-F6EECF244321}">
                <p14:modId xmlns:p14="http://schemas.microsoft.com/office/powerpoint/2010/main" val="1186339656"/>
              </p:ext>
            </p:extLst>
          </p:nvPr>
        </p:nvGraphicFramePr>
        <p:xfrm>
          <a:off x="7062743" y="1765566"/>
          <a:ext cx="1512000" cy="2572800"/>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2363371017"/>
                    </a:ext>
                  </a:extLst>
                </a:gridCol>
                <a:gridCol w="72000">
                  <a:extLst>
                    <a:ext uri="{9D8B030D-6E8A-4147-A177-3AD203B41FA5}">
                      <a16:colId xmlns:a16="http://schemas.microsoft.com/office/drawing/2014/main" val="2840568236"/>
                    </a:ext>
                  </a:extLst>
                </a:gridCol>
                <a:gridCol w="720000">
                  <a:extLst>
                    <a:ext uri="{9D8B030D-6E8A-4147-A177-3AD203B41FA5}">
                      <a16:colId xmlns:a16="http://schemas.microsoft.com/office/drawing/2014/main" val="1801435194"/>
                    </a:ext>
                  </a:extLst>
                </a:gridCol>
              </a:tblGrid>
              <a:tr h="180000">
                <a:tc>
                  <a:txBody>
                    <a:bodyPr/>
                    <a:lstStyle/>
                    <a:p>
                      <a:pPr algn="ctr"/>
                      <a:r>
                        <a:rPr lang="en-GB" sz="2000" b="1" i="0" dirty="0">
                          <a:solidFill>
                            <a:schemeClr val="tx1"/>
                          </a:solidFill>
                          <a:latin typeface="Century Gothic" panose="020B0502020202020204" pitchFamily="34" charset="0"/>
                        </a:rPr>
                        <a:t>M</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253963"/>
                  </a:ext>
                </a:extLst>
              </a:tr>
              <a:tr h="252000">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297099"/>
                  </a:ext>
                </a:extLst>
              </a:tr>
              <a:tr h="72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i="0" dirty="0">
                          <a:solidFill>
                            <a:srgbClr val="FF0000"/>
                          </a:solidFill>
                          <a:latin typeface="Century Gothic" panose="020B0502020202020204" pitchFamily="34" charset="0"/>
                          <a:sym typeface="Wingdings 2" panose="05020102010507070707" pitchFamily="18" charset="2"/>
                        </a:rPr>
                        <a:t></a:t>
                      </a:r>
                      <a:endParaRPr lang="en-GB" sz="2800" b="1" i="0"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1503866"/>
                  </a:ext>
                </a:extLst>
              </a:tr>
              <a:tr h="576000">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7974549"/>
                  </a:ext>
                </a:extLst>
              </a:tr>
              <a:tr h="720000">
                <a:tc>
                  <a:txBody>
                    <a:bodyPr/>
                    <a:lstStyle/>
                    <a:p>
                      <a:pPr algn="ctr"/>
                      <a:endParaRPr lang="en-GB" sz="12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00" b="1" i="0" dirty="0">
                        <a:solidFill>
                          <a:schemeClr val="tx1"/>
                        </a:solidFill>
                        <a:latin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i="0" dirty="0">
                          <a:solidFill>
                            <a:srgbClr val="FF0000"/>
                          </a:solidFill>
                          <a:latin typeface="Century Gothic" panose="020B0502020202020204" pitchFamily="34" charset="0"/>
                          <a:sym typeface="Wingdings 2" panose="05020102010507070707" pitchFamily="18" charset="2"/>
                        </a:rPr>
                        <a:t></a:t>
                      </a:r>
                      <a:endParaRPr lang="en-GB" sz="2800" b="1" i="0" dirty="0">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2690614"/>
                  </a:ext>
                </a:extLst>
              </a:tr>
            </a:tbl>
          </a:graphicData>
        </a:graphic>
      </p:graphicFrame>
      <p:sp>
        <p:nvSpPr>
          <p:cNvPr id="7" name="Rectangle 6">
            <a:extLst>
              <a:ext uri="{FF2B5EF4-FFF2-40B4-BE49-F238E27FC236}">
                <a16:creationId xmlns:a16="http://schemas.microsoft.com/office/drawing/2014/main" id="{37F7F571-322A-4911-8BD8-E0A16A8F873B}"/>
              </a:ext>
            </a:extLst>
          </p:cNvPr>
          <p:cNvSpPr/>
          <p:nvPr/>
        </p:nvSpPr>
        <p:spPr>
          <a:xfrm>
            <a:off x="253001" y="2219374"/>
            <a:ext cx="6809742" cy="2185214"/>
          </a:xfrm>
          <a:prstGeom prst="rect">
            <a:avLst/>
          </a:prstGeom>
        </p:spPr>
        <p:txBody>
          <a:bodyPr wrap="square">
            <a:spAutoFit/>
          </a:bodyPr>
          <a:lstStyle/>
          <a:p>
            <a:r>
              <a:rPr lang="en-GB" sz="2400" b="1" dirty="0">
                <a:latin typeface="Century Gothic" panose="020B0502020202020204" pitchFamily="34" charset="0"/>
              </a:rPr>
              <a:t>As the wind whistled through the trees, </a:t>
            </a:r>
            <a:r>
              <a:rPr lang="en-GB" sz="2400" b="1" u="sng" dirty="0">
                <a:latin typeface="Century Gothic" panose="020B0502020202020204" pitchFamily="34" charset="0"/>
              </a:rPr>
              <a:t>the group decided it was time to head home.</a:t>
            </a: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r>
              <a:rPr lang="en-GB" sz="2400" b="1" u="sng" dirty="0">
                <a:latin typeface="Century Gothic" panose="020B0502020202020204" pitchFamily="34" charset="0"/>
              </a:rPr>
              <a:t>As the weather was getting better</a:t>
            </a:r>
            <a:r>
              <a:rPr lang="en-GB" sz="2400" b="1" dirty="0">
                <a:latin typeface="Century Gothic" panose="020B0502020202020204" pitchFamily="34" charset="0"/>
              </a:rPr>
              <a:t>, the children were allowed to play on the field.</a:t>
            </a:r>
            <a:endParaRPr lang="en-GB" sz="2400" b="1" u="sng" dirty="0">
              <a:latin typeface="Century Gothic" panose="020B0502020202020204" pitchFamily="34" charset="0"/>
            </a:endParaRPr>
          </a:p>
        </p:txBody>
      </p:sp>
      <p:pic>
        <p:nvPicPr>
          <p:cNvPr id="8" name="Picture 7" descr="A close up of a sign&#10;&#10;Description generated with high confidence">
            <a:extLst>
              <a:ext uri="{FF2B5EF4-FFF2-40B4-BE49-F238E27FC236}">
                <a16:creationId xmlns:a16="http://schemas.microsoft.com/office/drawing/2014/main" id="{47C1CE4B-8C5E-4BEF-9CB9-D2DC5694A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CFBDE1D1-8E23-4BAB-A98E-7A4761D88E4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103599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Complete the sentence by adding a main clause before the subordinate clause.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800" b="1" spc="-300" dirty="0">
                <a:solidFill>
                  <a:schemeClr val="tx1"/>
                </a:solidFill>
                <a:latin typeface="Century Gothic" panose="020B0502020202020204" pitchFamily="34" charset="0"/>
              </a:rPr>
              <a:t>____________________</a:t>
            </a:r>
            <a:r>
              <a:rPr lang="en-GB" sz="2800" b="1" dirty="0">
                <a:solidFill>
                  <a:schemeClr val="tx1"/>
                </a:solidFill>
                <a:latin typeface="Century Gothic" panose="020B0502020202020204" pitchFamily="34" charset="0"/>
              </a:rPr>
              <a:t> despite the weather being horrendous.</a:t>
            </a: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02482A0C-A3C4-4066-BD83-BCBBE73ED4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CB7820-28AB-4669-B3D2-8909F4B208C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Complete the sentence by adding a main clause before the subordinate clause.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800" b="1" spc="-300" dirty="0">
                <a:solidFill>
                  <a:schemeClr val="tx1"/>
                </a:solidFill>
                <a:latin typeface="Century Gothic" panose="020B0502020202020204" pitchFamily="34" charset="0"/>
              </a:rPr>
              <a:t>____________________</a:t>
            </a:r>
            <a:r>
              <a:rPr lang="en-GB" sz="2800" b="1" dirty="0">
                <a:solidFill>
                  <a:schemeClr val="tx1"/>
                </a:solidFill>
                <a:latin typeface="Century Gothic" panose="020B0502020202020204" pitchFamily="34" charset="0"/>
              </a:rPr>
              <a:t> despite the weather being horrendous.</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 </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The match went ahead as planned, despite the weather being horrendous.</a:t>
            </a:r>
          </a:p>
          <a:p>
            <a:endParaRPr lang="en-GB" sz="2000" b="1" u="sng" dirty="0">
              <a:solidFill>
                <a:schemeClr val="bg2">
                  <a:lumMod val="50000"/>
                </a:schemeClr>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FF440124-6E61-4918-A2FE-8E3EFCCF13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4D332A35-70C4-453A-B108-C4A540E9D11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407048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 subordinate clause to the sentence below.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Begin your subordinate clause with a relative pronoun.</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800" b="1" dirty="0">
                <a:solidFill>
                  <a:schemeClr val="tx1"/>
                </a:solidFill>
                <a:latin typeface="Century Gothic" panose="020B0502020202020204" pitchFamily="34" charset="0"/>
                <a:sym typeface="Wingdings" panose="05000000000000000000" pitchFamily="2" charset="2"/>
              </a:rPr>
              <a:t>Class 6, </a:t>
            </a:r>
            <a:r>
              <a:rPr lang="en-GB" sz="2800" b="1" spc="-300" dirty="0">
                <a:solidFill>
                  <a:schemeClr val="tx1"/>
                </a:solidFill>
                <a:latin typeface="Century Gothic" panose="020B0502020202020204" pitchFamily="34" charset="0"/>
                <a:sym typeface="Wingdings" panose="05000000000000000000" pitchFamily="2" charset="2"/>
              </a:rPr>
              <a:t>_____________________ ,</a:t>
            </a:r>
            <a:r>
              <a:rPr lang="en-GB" sz="2800" b="1" dirty="0">
                <a:solidFill>
                  <a:schemeClr val="tx1"/>
                </a:solidFill>
                <a:latin typeface="Century Gothic" panose="020B0502020202020204" pitchFamily="34" charset="0"/>
                <a:sym typeface="Wingdings" panose="05000000000000000000" pitchFamily="2" charset="2"/>
              </a:rPr>
              <a:t> were asked to calm down by their teacher.</a:t>
            </a:r>
            <a:endParaRPr lang="en-GB" sz="2800" b="1" spc="-300" dirty="0">
              <a:solidFill>
                <a:schemeClr val="tx1"/>
              </a:solidFill>
              <a:latin typeface="Century Gothic" panose="020B0502020202020204" pitchFamily="34" charset="0"/>
              <a:sym typeface="Wingdings" panose="05000000000000000000" pitchFamily="2" charset="2"/>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800F5592-0823-4617-952B-E9D4B0F747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0BC3DA43-7812-4F95-B0E9-EA118D5D990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782435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 subordinate clause to the sentence below.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Begin your subordinate clause with a relative pronoun.</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800" b="1" dirty="0">
                <a:solidFill>
                  <a:schemeClr val="tx1"/>
                </a:solidFill>
                <a:latin typeface="Century Gothic" panose="020B0502020202020204" pitchFamily="34" charset="0"/>
                <a:sym typeface="Wingdings" panose="05000000000000000000" pitchFamily="2" charset="2"/>
              </a:rPr>
              <a:t>Class 6, </a:t>
            </a:r>
            <a:r>
              <a:rPr lang="en-GB" sz="2800" b="1" spc="-300" dirty="0">
                <a:solidFill>
                  <a:schemeClr val="tx1"/>
                </a:solidFill>
                <a:latin typeface="Century Gothic" panose="020B0502020202020204" pitchFamily="34" charset="0"/>
                <a:sym typeface="Wingdings" panose="05000000000000000000" pitchFamily="2" charset="2"/>
              </a:rPr>
              <a:t>_____________________ ,</a:t>
            </a:r>
            <a:r>
              <a:rPr lang="en-GB" sz="2800" b="1" dirty="0">
                <a:solidFill>
                  <a:schemeClr val="tx1"/>
                </a:solidFill>
                <a:latin typeface="Century Gothic" panose="020B0502020202020204" pitchFamily="34" charset="0"/>
                <a:sym typeface="Wingdings" panose="05000000000000000000" pitchFamily="2" charset="2"/>
              </a:rPr>
              <a:t> were asked to calm down by their teacher.</a:t>
            </a:r>
            <a:endParaRPr lang="en-GB" sz="2800" b="1" spc="-300" dirty="0">
              <a:solidFill>
                <a:schemeClr val="tx1"/>
              </a:solidFill>
              <a:latin typeface="Century Gothic" panose="020B0502020202020204" pitchFamily="34" charset="0"/>
              <a:sym typeface="Wingdings" panose="05000000000000000000" pitchFamily="2" charset="2"/>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for example: </a:t>
            </a:r>
          </a:p>
          <a:p>
            <a:pPr lvl="0" defTabSz="514350">
              <a:defRPr/>
            </a:pPr>
            <a:endParaRPr lang="en-GB" sz="2000" b="1" dirty="0">
              <a:solidFill>
                <a:srgbClr val="FF0000"/>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Class 6, who were being very noisy, were asked to calm down by their teacher.</a:t>
            </a:r>
            <a:endParaRPr lang="en-GB" sz="2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800F5592-0823-4617-952B-E9D4B0F747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0BC3DA43-7812-4F95-B0E9-EA118D5D990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32606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err="1">
                <a:solidFill>
                  <a:schemeClr val="tx1"/>
                </a:solidFill>
                <a:latin typeface="Century Gothic" panose="020B0502020202020204" pitchFamily="34" charset="0"/>
              </a:rPr>
              <a:t>Harkan</a:t>
            </a:r>
            <a:r>
              <a:rPr lang="en-GB" sz="2000" b="1" dirty="0">
                <a:solidFill>
                  <a:schemeClr val="tx1"/>
                </a:solidFill>
                <a:latin typeface="Century Gothic" panose="020B0502020202020204" pitchFamily="34" charset="0"/>
              </a:rPr>
              <a:t> thinks he has underlined the subordinate clause in the sentence below. </a:t>
            </a: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After his visit to the dentist, </a:t>
            </a:r>
            <a:r>
              <a:rPr lang="en-GB" sz="2800" b="1" u="sng" dirty="0">
                <a:solidFill>
                  <a:schemeClr val="tx1"/>
                </a:solidFill>
                <a:latin typeface="Century Gothic" panose="020B0502020202020204" pitchFamily="34" charset="0"/>
              </a:rPr>
              <a:t>James became more conscious of how much sugar he was consuming</a:t>
            </a:r>
            <a:r>
              <a:rPr lang="en-GB" sz="2800" b="1" dirty="0">
                <a:solidFill>
                  <a:schemeClr val="tx1"/>
                </a:solidFill>
                <a:latin typeface="Century Gothic" panose="020B0502020202020204" pitchFamily="34" charset="0"/>
              </a:rPr>
              <a:t>.</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Is he correct? Explain how you know. </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4F0AF992-5911-41D2-8D9E-7A8B6E49F8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1AF82E99-EDF4-47E4-8AC8-B3A904DE986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109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4 – Punctuation 2 – Identifying Clauses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defRPr/>
            </a:pPr>
            <a:r>
              <a:rPr lang="en-US" sz="1200" b="1" dirty="0">
                <a:solidFill>
                  <a:prstClr val="black"/>
                </a:solidFill>
                <a:latin typeface="Century Gothic" panose="020B0502020202020204" pitchFamily="34" charset="0"/>
              </a:rPr>
              <a:t>English </a:t>
            </a:r>
            <a:r>
              <a:rPr lang="en-US" sz="1200" b="1" dirty="0">
                <a:solidFill>
                  <a:schemeClr val="tx1"/>
                </a:solidFill>
                <a:latin typeface="Century Gothic" panose="020B0502020202020204" pitchFamily="34" charset="0"/>
              </a:rPr>
              <a:t>Year 6: (6G5.10) </a:t>
            </a:r>
            <a:r>
              <a:rPr lang="en-US" sz="1200" b="1" dirty="0">
                <a:latin typeface="Century Gothic" panose="020B0502020202020204" pitchFamily="34" charset="0"/>
                <a:hlinkClick r:id="rId2"/>
              </a:rPr>
              <a:t>Using colons to mark boundaries between independent clauses</a:t>
            </a:r>
            <a:endParaRPr lang="en-US" sz="1600" b="1" dirty="0">
              <a:solidFill>
                <a:prstClr val="black"/>
              </a:solidFill>
              <a:latin typeface="Century Gothic" panose="020B0502020202020204" pitchFamily="34" charset="0"/>
            </a:endParaRPr>
          </a:p>
          <a:p>
            <a:pPr marL="0" lvl="1" defTabSz="179388" fontAlgn="base"/>
            <a:r>
              <a:rPr lang="en-US" sz="1200" b="1" dirty="0">
                <a:solidFill>
                  <a:prstClr val="black"/>
                </a:solidFill>
                <a:latin typeface="Century Gothic" panose="020B0502020202020204" pitchFamily="34" charset="0"/>
              </a:rPr>
              <a:t>English </a:t>
            </a:r>
            <a:r>
              <a:rPr lang="en-US" sz="1200" b="1" dirty="0">
                <a:solidFill>
                  <a:schemeClr val="tx1"/>
                </a:solidFill>
                <a:latin typeface="Century Gothic" panose="020B0502020202020204" pitchFamily="34" charset="0"/>
              </a:rPr>
              <a:t>Year 6: (6G5.11) </a:t>
            </a:r>
            <a:r>
              <a:rPr lang="en-US" sz="1200" b="1" dirty="0">
                <a:latin typeface="Century Gothic" panose="020B0502020202020204" pitchFamily="34" charset="0"/>
                <a:hlinkClick r:id="rId3"/>
              </a:rPr>
              <a:t>Using semi-colons to mark boundaries between independent clauses</a:t>
            </a:r>
            <a:endParaRPr lang="en-US" sz="1200" b="1" dirty="0">
              <a:latin typeface="Century Gothic" panose="020B0502020202020204" pitchFamily="34" charset="0"/>
            </a:endParaRPr>
          </a:p>
          <a:p>
            <a:pPr marL="0" lvl="1" defTabSz="179388" fontAlgn="base"/>
            <a:r>
              <a:rPr lang="en-US" sz="1200" b="1" dirty="0">
                <a:solidFill>
                  <a:prstClr val="black"/>
                </a:solidFill>
                <a:latin typeface="Century Gothic" panose="020B0502020202020204" pitchFamily="34" charset="0"/>
              </a:rPr>
              <a:t>English Year 6</a:t>
            </a:r>
            <a:r>
              <a:rPr lang="en-US" sz="1200" b="1" dirty="0">
                <a:solidFill>
                  <a:schemeClr val="tx1"/>
                </a:solidFill>
                <a:latin typeface="Century Gothic" panose="020B0502020202020204" pitchFamily="34" charset="0"/>
              </a:rPr>
              <a:t>: (6G5.12) </a:t>
            </a:r>
            <a:r>
              <a:rPr lang="en-US" sz="1200" b="1" dirty="0">
                <a:latin typeface="Century Gothic" panose="020B0502020202020204" pitchFamily="34" charset="0"/>
                <a:hlinkClick r:id="rId4"/>
              </a:rPr>
              <a:t>Using dashes to mark boundaries between independent clauses</a:t>
            </a:r>
            <a:endParaRPr lang="en-US" sz="1200" b="1" dirty="0">
              <a:latin typeface="Century Gothic" panose="020B0502020202020204" pitchFamily="34" charset="0"/>
            </a:endParaRPr>
          </a:p>
          <a:p>
            <a:pPr marL="0" lvl="1" fontAlgn="base"/>
            <a:r>
              <a:rPr lang="en-US" sz="1200" b="1" dirty="0">
                <a:solidFill>
                  <a:schemeClr val="tx1"/>
                </a:solidFill>
                <a:latin typeface="Century Gothic" panose="020B0502020202020204" pitchFamily="34" charset="0"/>
              </a:rPr>
              <a:t>Terminology for pupils:</a:t>
            </a:r>
          </a:p>
          <a:p>
            <a:pPr marL="176213" lvl="1" indent="-176213" fontAlgn="base">
              <a:buFont typeface="Arial" panose="020B0604020202020204" pitchFamily="34" charset="0"/>
              <a:buChar char="•"/>
            </a:pPr>
            <a:r>
              <a:rPr lang="en-US" sz="1200" b="1" dirty="0">
                <a:solidFill>
                  <a:schemeClr val="tx1"/>
                </a:solidFill>
                <a:latin typeface="Century Gothic" panose="020B0502020202020204" pitchFamily="34" charset="0"/>
              </a:rPr>
              <a:t>(6G5.10)</a:t>
            </a:r>
            <a:r>
              <a:rPr lang="en-US" sz="1200" b="1" dirty="0">
                <a:latin typeface="Century Gothic" panose="020B0502020202020204" pitchFamily="34" charset="0"/>
              </a:rPr>
              <a:t> </a:t>
            </a:r>
            <a:r>
              <a:rPr lang="en-US" sz="1200" b="1" dirty="0">
                <a:latin typeface="Century Gothic" panose="020B0502020202020204" pitchFamily="34" charset="0"/>
                <a:hlinkClick r:id="rId5"/>
              </a:rPr>
              <a:t>colon</a:t>
            </a:r>
            <a:endParaRPr lang="en-US" sz="1200" b="1" dirty="0">
              <a:latin typeface="Century Gothic" panose="020B0502020202020204" pitchFamily="34" charset="0"/>
            </a:endParaRPr>
          </a:p>
          <a:p>
            <a:pPr marL="176213" lvl="1" indent="-176213" fontAlgn="base">
              <a:buFont typeface="Arial" panose="020B0604020202020204" pitchFamily="34" charset="0"/>
              <a:buChar char="•"/>
            </a:pPr>
            <a:r>
              <a:rPr lang="en-US" sz="1200" b="1" dirty="0">
                <a:solidFill>
                  <a:schemeClr val="tx1"/>
                </a:solidFill>
                <a:latin typeface="Century Gothic" panose="020B0502020202020204" pitchFamily="34" charset="0"/>
              </a:rPr>
              <a:t>(6G5.11) </a:t>
            </a:r>
            <a:r>
              <a:rPr lang="en-US" sz="1200" b="1" dirty="0">
                <a:latin typeface="Century Gothic" panose="020B0502020202020204" pitchFamily="34" charset="0"/>
                <a:hlinkClick r:id="rId6"/>
              </a:rPr>
              <a:t>semi-colon</a:t>
            </a:r>
            <a:endParaRPr lang="en-US" sz="1200" b="1" dirty="0">
              <a:latin typeface="Century Gothic" panose="020B0502020202020204" pitchFamily="34" charset="0"/>
            </a:endParaRPr>
          </a:p>
          <a:p>
            <a:pPr>
              <a:lnSpc>
                <a:spcPct val="100000"/>
              </a:lnSpc>
              <a:spcAft>
                <a:spcPts val="0"/>
              </a:spcAft>
              <a:defRPr/>
            </a:pPr>
            <a:endParaRPr lang="en-GB" sz="1200" b="1" dirty="0">
              <a:solidFill>
                <a:prstClr val="black"/>
              </a:solidFill>
              <a:latin typeface="Century Gothic" panose="020B0502020202020204" pitchFamily="34" charset="0"/>
              <a:hlinkClick r:id="rId7"/>
            </a:endParaRPr>
          </a:p>
          <a:p>
            <a:pPr>
              <a:lnSpc>
                <a:spcPct val="100000"/>
              </a:lnSpc>
              <a:spcAft>
                <a:spcPts val="0"/>
              </a:spcAft>
              <a:defRPr/>
            </a:pPr>
            <a:endParaRPr lang="en-GB" sz="1200" b="1" dirty="0">
              <a:solidFill>
                <a:prstClr val="black"/>
              </a:solidFill>
              <a:latin typeface="Century Gothic" panose="020B0502020202020204" pitchFamily="34" charset="0"/>
              <a:hlinkClick r:id="rId7"/>
            </a:endParaRPr>
          </a:p>
          <a:p>
            <a:pPr>
              <a:lnSpc>
                <a:spcPct val="100000"/>
              </a:lnSpc>
              <a:spcAft>
                <a:spcPts val="0"/>
              </a:spcAft>
              <a:defRPr/>
            </a:pPr>
            <a:r>
              <a:rPr lang="en-GB" sz="1600" b="1" dirty="0">
                <a:solidFill>
                  <a:prstClr val="black"/>
                </a:solidFill>
                <a:latin typeface="Century Gothic" panose="020B0502020202020204" pitchFamily="34" charset="0"/>
                <a:hlinkClick r:id="rId7"/>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8"/>
              </a:rPr>
              <a:t>review</a:t>
            </a:r>
            <a:r>
              <a:rPr lang="en-GB" sz="1600" b="1" dirty="0">
                <a:solidFill>
                  <a:prstClr val="black"/>
                </a:solidFill>
                <a:latin typeface="Century Gothic" panose="020B0502020202020204" pitchFamily="34" charset="0"/>
              </a:rPr>
              <a:t> it on our website.</a:t>
            </a:r>
          </a:p>
        </p:txBody>
      </p:sp>
      <p:pic>
        <p:nvPicPr>
          <p:cNvPr id="6" name="Picture 5" descr="A close up of a sign&#10;&#10;Description generated with high confidence">
            <a:extLst>
              <a:ext uri="{FF2B5EF4-FFF2-40B4-BE49-F238E27FC236}">
                <a16:creationId xmlns:a16="http://schemas.microsoft.com/office/drawing/2014/main" id="{97C99F44-D8D0-4DF3-A7CD-7ACD6F839C0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6FFF2641-CD6A-492B-A3FD-913EA2EF9CC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err="1">
                <a:solidFill>
                  <a:schemeClr val="tx1"/>
                </a:solidFill>
                <a:latin typeface="Century Gothic" panose="020B0502020202020204" pitchFamily="34" charset="0"/>
              </a:rPr>
              <a:t>Harkan</a:t>
            </a:r>
            <a:r>
              <a:rPr lang="en-GB" sz="2000" b="1" dirty="0">
                <a:solidFill>
                  <a:schemeClr val="tx1"/>
                </a:solidFill>
                <a:latin typeface="Century Gothic" panose="020B0502020202020204" pitchFamily="34" charset="0"/>
              </a:rPr>
              <a:t> thinks he has underlined the subordinate clause in the sentence below. </a:t>
            </a: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After his visit to the dentist, </a:t>
            </a:r>
            <a:r>
              <a:rPr lang="en-GB" sz="2800" b="1" u="sng" dirty="0">
                <a:solidFill>
                  <a:schemeClr val="tx1"/>
                </a:solidFill>
                <a:latin typeface="Century Gothic" panose="020B0502020202020204" pitchFamily="34" charset="0"/>
              </a:rPr>
              <a:t>James became more conscious of how much sugar he was consuming</a:t>
            </a:r>
            <a:r>
              <a:rPr lang="en-GB" sz="2800" b="1" dirty="0">
                <a:solidFill>
                  <a:schemeClr val="tx1"/>
                </a:solidFill>
                <a:latin typeface="Century Gothic" panose="020B0502020202020204" pitchFamily="34" charset="0"/>
              </a:rPr>
              <a:t>.</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Is he correct? Explain how you know. </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No, he is not correct because…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3C124A18-628D-4E92-A516-2952441FC0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601BF321-A8EC-427D-8EF3-8B0A801833A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80628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err="1">
                <a:solidFill>
                  <a:schemeClr val="tx1"/>
                </a:solidFill>
                <a:latin typeface="Century Gothic" panose="020B0502020202020204" pitchFamily="34" charset="0"/>
              </a:rPr>
              <a:t>Harkan</a:t>
            </a:r>
            <a:r>
              <a:rPr lang="en-GB" sz="2000" b="1" dirty="0">
                <a:solidFill>
                  <a:schemeClr val="tx1"/>
                </a:solidFill>
                <a:latin typeface="Century Gothic" panose="020B0502020202020204" pitchFamily="34" charset="0"/>
              </a:rPr>
              <a:t> thinks he has underlined the subordinate clause in the sentence below. </a:t>
            </a: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After his visit to the dentist, </a:t>
            </a:r>
            <a:r>
              <a:rPr lang="en-GB" sz="2800" b="1" u="sng" dirty="0">
                <a:solidFill>
                  <a:schemeClr val="tx1"/>
                </a:solidFill>
                <a:latin typeface="Century Gothic" panose="020B0502020202020204" pitchFamily="34" charset="0"/>
              </a:rPr>
              <a:t>James became more conscious of how much sugar he was consuming</a:t>
            </a:r>
            <a:r>
              <a:rPr lang="en-GB" sz="2800" b="1" dirty="0">
                <a:solidFill>
                  <a:schemeClr val="tx1"/>
                </a:solidFill>
                <a:latin typeface="Century Gothic" panose="020B0502020202020204" pitchFamily="34" charset="0"/>
              </a:rPr>
              <a:t>.</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Is he correct? Explain how you know. </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No, he is not correct because the subordinate clause is ‘After his visit to the dentist’ which does not make sense on its own. The underlined part of the sentence is a main clause, which makes sense on its own.</a:t>
            </a:r>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DB28C2DF-2042-4E0D-ADE2-C3390C454B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BF2C4F9-BB91-4895-ADFD-45269CCE79C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51055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4 – Punctuation 2 – Identifying Clauses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200" b="1" dirty="0">
              <a:solidFill>
                <a:prstClr val="black"/>
              </a:solidFill>
              <a:latin typeface="Century Gothic" panose="020B0502020202020204" pitchFamily="34" charset="0"/>
            </a:endParaRP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Children should be familiar with main and subordinate clauses, and be able to identify them within sentences. This is a consolidation step recapping the identification of clauses. ​</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Children should know that a main clause contains a subject and a verb, and makes sense on its own. For example: The dog ran away. The dog is the subject of the sentence and ‘ran’ is the verb.​</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A subordinate clause also contains a subject and a verb, but does not make sense on its own. A subordinate clause is therefore dependent upon a main clause for it to make sense. For example: The dog ran away </a:t>
            </a:r>
            <a:r>
              <a:rPr lang="en-US" sz="1200" b="1" u="sng" dirty="0">
                <a:solidFill>
                  <a:schemeClr val="tx1"/>
                </a:solidFill>
                <a:latin typeface="Century Gothic" panose="020B0502020202020204" pitchFamily="34" charset="0"/>
              </a:rPr>
              <a:t>because it was scared</a:t>
            </a:r>
            <a:r>
              <a:rPr lang="en-US" sz="1200" b="1" dirty="0">
                <a:solidFill>
                  <a:schemeClr val="tx1"/>
                </a:solidFill>
                <a:latin typeface="Century Gothic" panose="020B0502020202020204" pitchFamily="34" charset="0"/>
              </a:rPr>
              <a:t>.​</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identify main and subordinate clauses within sentences, using their knowledge of clause structure.</a:t>
            </a:r>
          </a:p>
          <a:p>
            <a:pPr fontAlgn="base"/>
            <a:endParaRPr lang="en-US" sz="1200" b="1" dirty="0">
              <a:solidFill>
                <a:schemeClr val="tx1"/>
              </a:solidFill>
              <a:latin typeface="Century Gothic" panose="020B0502020202020204" pitchFamily="34" charset="0"/>
            </a:endParaRPr>
          </a:p>
          <a:p>
            <a:pPr fontAlgn="base"/>
            <a:endParaRPr lang="en-US" sz="12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latin typeface="Century Gothic" panose="020B0502020202020204" pitchFamily="34" charset="0"/>
            </a:endParaRP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Underline the subordinate clause.​</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Which is the main clause? How do you know?</a:t>
            </a:r>
          </a:p>
          <a:p>
            <a:pPr fontAlgn="base"/>
            <a:endParaRPr lang="en-US" sz="1600" b="1" dirty="0">
              <a:solidFill>
                <a:schemeClr val="tx1"/>
              </a:solidFill>
              <a:latin typeface="Century Gothic" panose="020B0502020202020204" pitchFamily="34" charset="0"/>
            </a:endParaRPr>
          </a:p>
          <a:p>
            <a:pPr marL="355600" indent="-188913" fontAlgn="base"/>
            <a:endParaRPr lang="en-US" sz="2400" b="1" dirty="0">
              <a:solidFill>
                <a:schemeClr val="tx1"/>
              </a:solidFill>
              <a:latin typeface="Century Gothic" panose="020B0502020202020204" pitchFamily="34" charset="0"/>
            </a:endParaRPr>
          </a:p>
          <a:p>
            <a:pPr lvl="0" defTabSz="457200">
              <a:defRPr/>
            </a:pPr>
            <a:endParaRPr lang="en-GB" dirty="0">
              <a:solidFill>
                <a:schemeClr val="tx1"/>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600C9049-6B6A-48FF-9401-2C4E1C8B2C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604E10-FC33-4A98-B9E9-B194E12E5F0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20437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4 – Punctuation 2</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Identifying Clauses</a:t>
            </a:r>
            <a:endParaRPr lang="en-GB" sz="1200" b="1" dirty="0">
              <a:solidFill>
                <a:schemeClr val="bg2">
                  <a:lumMod val="25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9485BD7C-28BC-4D5B-A9F5-FB90DA41EC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4056FA20-720B-4581-9DBD-98A58C570C5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main clause is underlined in the sentence below.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 that this is the main clause.</a:t>
            </a: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nSpc>
                <a:spcPct val="150000"/>
              </a:lnSpc>
            </a:pPr>
            <a:r>
              <a:rPr lang="en-GB" sz="2400" b="1" u="sng" dirty="0">
                <a:solidFill>
                  <a:schemeClr val="tx1"/>
                </a:solidFill>
                <a:latin typeface="Century Gothic" panose="020B0502020202020204" pitchFamily="34" charset="0"/>
              </a:rPr>
              <a:t>Beyond the trees</a:t>
            </a:r>
            <a:r>
              <a:rPr lang="en-GB" sz="2400" b="1" dirty="0">
                <a:solidFill>
                  <a:schemeClr val="tx1"/>
                </a:solidFill>
                <a:latin typeface="Century Gothic" panose="020B0502020202020204" pitchFamily="34" charset="0"/>
              </a:rPr>
              <a:t>, far into the distance, </a:t>
            </a:r>
            <a:r>
              <a:rPr lang="en-GB" sz="2400" b="1" u="sng" dirty="0">
                <a:solidFill>
                  <a:schemeClr val="tx1"/>
                </a:solidFill>
                <a:latin typeface="Century Gothic" panose="020B0502020202020204" pitchFamily="34" charset="0"/>
              </a:rPr>
              <a:t>rose the snow-capped hills of the Pennines</a:t>
            </a:r>
            <a:r>
              <a:rPr lang="en-GB" sz="2400" b="1" dirty="0">
                <a:solidFill>
                  <a:schemeClr val="tx1"/>
                </a:solidFill>
                <a:latin typeface="Century Gothic" panose="020B0502020202020204" pitchFamily="34" charset="0"/>
              </a:rPr>
              <a:t>.</a:t>
            </a:r>
          </a:p>
          <a:p>
            <a:endParaRPr lang="en-GB" sz="2000" b="1" dirty="0">
              <a:solidFill>
                <a:schemeClr val="bg2">
                  <a:lumMod val="25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0ECCB92D-4A7B-4CF8-AD3D-AF1755E9B6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9B32509-13C6-4DC2-82CB-BA76DD180A9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The main clause is underlined in the sentence below.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 that this is the main clause.</a:t>
            </a: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nSpc>
                <a:spcPct val="150000"/>
              </a:lnSpc>
            </a:pPr>
            <a:r>
              <a:rPr lang="en-GB" sz="2400" b="1" u="sng" dirty="0">
                <a:solidFill>
                  <a:schemeClr val="tx1"/>
                </a:solidFill>
                <a:latin typeface="Century Gothic" panose="020B0502020202020204" pitchFamily="34" charset="0"/>
              </a:rPr>
              <a:t>Beyond the trees</a:t>
            </a:r>
            <a:r>
              <a:rPr lang="en-GB" sz="2400" b="1" dirty="0">
                <a:solidFill>
                  <a:schemeClr val="tx1"/>
                </a:solidFill>
                <a:latin typeface="Century Gothic" panose="020B0502020202020204" pitchFamily="34" charset="0"/>
              </a:rPr>
              <a:t>, far into the distance, </a:t>
            </a:r>
            <a:r>
              <a:rPr lang="en-GB" sz="2400" b="1" u="sng" dirty="0">
                <a:solidFill>
                  <a:schemeClr val="tx1"/>
                </a:solidFill>
                <a:latin typeface="Century Gothic" panose="020B0502020202020204" pitchFamily="34" charset="0"/>
              </a:rPr>
              <a:t>rose the snow-capped hills of the Pennines</a:t>
            </a:r>
            <a:r>
              <a:rPr lang="en-GB" sz="2400" b="1" dirty="0">
                <a:solidFill>
                  <a:schemeClr val="tx1"/>
                </a:solidFill>
                <a:latin typeface="Century Gothic" panose="020B0502020202020204" pitchFamily="34" charset="0"/>
              </a:rPr>
              <a:t>.</a:t>
            </a:r>
          </a:p>
          <a:p>
            <a:endParaRPr lang="en-GB" sz="2000" b="1" dirty="0">
              <a:solidFill>
                <a:schemeClr val="bg2">
                  <a:lumMod val="25000"/>
                </a:schemeClr>
              </a:solidFill>
              <a:latin typeface="Century Gothic" panose="020B0502020202020204" pitchFamily="34" charset="0"/>
            </a:endParaRPr>
          </a:p>
          <a:p>
            <a:endParaRPr lang="en-GB" sz="2000" b="1" dirty="0">
              <a:solidFill>
                <a:schemeClr val="bg2">
                  <a:lumMod val="25000"/>
                </a:schemeClr>
              </a:solidFill>
              <a:latin typeface="Century Gothic" panose="020B0502020202020204" pitchFamily="34" charset="0"/>
            </a:endParaRPr>
          </a:p>
          <a:p>
            <a:endParaRPr lang="en-GB" sz="2000" b="1" dirty="0">
              <a:solidFill>
                <a:schemeClr val="bg2">
                  <a:lumMod val="25000"/>
                </a:schemeClr>
              </a:solidFill>
              <a:latin typeface="Century Gothic" panose="020B0502020202020204" pitchFamily="34" charset="0"/>
            </a:endParaRPr>
          </a:p>
          <a:p>
            <a:endParaRPr lang="en-GB" sz="2000" b="1" dirty="0">
              <a:solidFill>
                <a:schemeClr val="bg2">
                  <a:lumMod val="25000"/>
                </a:schemeClr>
              </a:solidFill>
              <a:latin typeface="Century Gothic" panose="020B0502020202020204" pitchFamily="34" charset="0"/>
            </a:endParaRPr>
          </a:p>
          <a:p>
            <a:r>
              <a:rPr lang="en-GB" sz="2000" b="1" dirty="0">
                <a:solidFill>
                  <a:srgbClr val="FF0000"/>
                </a:solidFill>
                <a:latin typeface="Century Gothic" panose="020B0502020202020204" pitchFamily="34" charset="0"/>
              </a:rPr>
              <a:t>The clause makes sense on its own which means that it is a main clause.</a:t>
            </a:r>
            <a:endParaRPr lang="en-GB" sz="2400" b="1" dirty="0">
              <a:solidFill>
                <a:srgbClr val="FF0000"/>
              </a:solidFill>
              <a:latin typeface="Century Gothic" panose="020B0502020202020204" pitchFamily="34" charset="0"/>
            </a:endParaRPr>
          </a:p>
          <a:p>
            <a:pPr algn="ctr"/>
            <a:endParaRPr lang="en-GB" sz="2000" b="1" dirty="0">
              <a:solidFill>
                <a:srgbClr val="FF0000"/>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925E40E3-EA5F-43DA-82E2-F9C2EEEC4C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6946F602-7F90-4107-9A94-AB025E40959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52419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main clause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nSpc>
                <a:spcPct val="150000"/>
              </a:lnSpc>
            </a:pPr>
            <a:r>
              <a:rPr lang="en-GB" sz="2400" b="1" dirty="0">
                <a:solidFill>
                  <a:schemeClr val="tx1"/>
                </a:solidFill>
                <a:latin typeface="Century Gothic" panose="020B0502020202020204" pitchFamily="34" charset="0"/>
              </a:rPr>
              <a:t>Leila’s grandfather, who fought in Germany during the Second World War, had walked with a limp ever since.</a:t>
            </a: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9CC558C0-A040-474E-A896-09AEA68BC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41F548A7-867C-4C29-97C6-A74D44FFA88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main clause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nSpc>
                <a:spcPct val="150000"/>
              </a:lnSpc>
            </a:pPr>
            <a:r>
              <a:rPr lang="en-GB" sz="2400" b="1" u="sng" dirty="0">
                <a:solidFill>
                  <a:srgbClr val="FF0000"/>
                </a:solidFill>
                <a:latin typeface="Century Gothic" panose="020B0502020202020204" pitchFamily="34" charset="0"/>
              </a:rPr>
              <a:t>Leila’s grandfather</a:t>
            </a:r>
            <a:r>
              <a:rPr lang="en-GB" sz="2400" b="1" dirty="0">
                <a:solidFill>
                  <a:schemeClr val="tx1"/>
                </a:solidFill>
                <a:latin typeface="Century Gothic" panose="020B0502020202020204" pitchFamily="34" charset="0"/>
              </a:rPr>
              <a:t>, who fought in Germany during the Second World War, </a:t>
            </a:r>
            <a:r>
              <a:rPr lang="en-GB" sz="2400" b="1" u="sng" dirty="0">
                <a:solidFill>
                  <a:srgbClr val="FF0000"/>
                </a:solidFill>
                <a:latin typeface="Century Gothic" panose="020B0502020202020204" pitchFamily="34" charset="0"/>
              </a:rPr>
              <a:t>had walked with a limp ever since</a:t>
            </a:r>
            <a:r>
              <a:rPr lang="en-GB" sz="2400" b="1" dirty="0">
                <a:solidFill>
                  <a:schemeClr val="tx1"/>
                </a:solidFill>
                <a:latin typeface="Century Gothic" panose="020B0502020202020204" pitchFamily="34" charset="0"/>
              </a:rPr>
              <a:t>.</a:t>
            </a:r>
            <a:endParaRPr lang="en-GB" sz="2000" b="1" u="sng" dirty="0">
              <a:solidFill>
                <a:schemeClr val="bg2">
                  <a:lumMod val="50000"/>
                </a:schemeClr>
              </a:solidFill>
              <a:latin typeface="Century Gothic" panose="020B0502020202020204" pitchFamily="34" charset="0"/>
            </a:endParaRPr>
          </a:p>
          <a:p>
            <a:pPr algn="ctr">
              <a:lnSpc>
                <a:spcPct val="150000"/>
              </a:lnSpc>
            </a:pP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A242CAC2-E0F8-4F57-A13D-66E6F27BDB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92980161-C984-4E64-B981-13752B585D6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207453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Add a pair of commas to the sentence below to separate the main and subordinate clause.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The garden which was in full bloom was being enjoyed by the family at the BBQ.</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DAECBA38-E034-4955-9917-7CC4ECC322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3D579F8-6519-486E-BE00-8784E38BEE7A}"/>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021442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8D09C9-E686-4A36-9090-7BD877A7C974}"/>
</file>

<file path=customXml/itemProps2.xml><?xml version="1.0" encoding="utf-8"?>
<ds:datastoreItem xmlns:ds="http://schemas.openxmlformats.org/officeDocument/2006/customXml" ds:itemID="{0EF8F11D-A449-4684-B8E0-461263A2E192}">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86144f90-c7b6-48d0-aae5-f5e9e48cc3df"/>
    <ds:schemaRef ds:uri="0f0ae0ff-29c4-4766-b250-c1a9bee8d430"/>
    <ds:schemaRef ds:uri="http://schemas.microsoft.com/sharepoint/v3"/>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376</TotalTime>
  <Words>1378</Words>
  <Application>Microsoft Office PowerPoint</Application>
  <PresentationFormat>On-screen Show (4:3)</PresentationFormat>
  <Paragraphs>274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Tidswell-Brown</cp:lastModifiedBy>
  <cp:revision>4</cp:revision>
  <dcterms:created xsi:type="dcterms:W3CDTF">2018-03-17T10:08:43Z</dcterms:created>
  <dcterms:modified xsi:type="dcterms:W3CDTF">2020-02-27T16:03:49Z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4096">
    <vt:lpwstr>183</vt:lpwstr>
  </property>
</Properties>
</file>