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303" r:id="rId5"/>
    <p:sldId id="304" r:id="rId6"/>
    <p:sldId id="306" r:id="rId7"/>
    <p:sldId id="322" r:id="rId8"/>
    <p:sldId id="325" r:id="rId9"/>
    <p:sldId id="308" r:id="rId10"/>
    <p:sldId id="323" r:id="rId11"/>
    <p:sldId id="326" r:id="rId12"/>
    <p:sldId id="334" r:id="rId13"/>
    <p:sldId id="327" r:id="rId14"/>
    <p:sldId id="328" r:id="rId15"/>
    <p:sldId id="329" r:id="rId16"/>
    <p:sldId id="330" r:id="rId17"/>
    <p:sldId id="335" r:id="rId18"/>
    <p:sldId id="351" r:id="rId19"/>
    <p:sldId id="352" r:id="rId20"/>
    <p:sldId id="320" r:id="rId21"/>
    <p:sldId id="324" r:id="rId22"/>
    <p:sldId id="331" r:id="rId23"/>
    <p:sldId id="332" r:id="rId24"/>
    <p:sldId id="333" r:id="rId25"/>
    <p:sldId id="321" r:id="rId26"/>
    <p:sldId id="336" r:id="rId27"/>
    <p:sldId id="343" r:id="rId28"/>
    <p:sldId id="337" r:id="rId29"/>
    <p:sldId id="344" r:id="rId30"/>
    <p:sldId id="338" r:id="rId31"/>
    <p:sldId id="345" r:id="rId32"/>
    <p:sldId id="339" r:id="rId33"/>
    <p:sldId id="346" r:id="rId34"/>
    <p:sldId id="340" r:id="rId35"/>
    <p:sldId id="347" r:id="rId36"/>
    <p:sldId id="341" r:id="rId37"/>
    <p:sldId id="348" r:id="rId38"/>
    <p:sldId id="349" r:id="rId39"/>
    <p:sldId id="350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1D619C"/>
    <a:srgbClr val="C557A8"/>
    <a:srgbClr val="B7E1B5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9E78-FC8D-4AF0-A39C-AC02F17F6D89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73E6E-0A78-476E-BC81-7C7DD7107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8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89790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DEA806-56FE-4BF0-983E-C5F440B7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FF27D-C736-4940-B009-40F8DE9FC739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Punctuation 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A7999-F1C2-4510-BC36-5A0E9611CA40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Identifying Clauses</a:t>
            </a:r>
          </a:p>
        </p:txBody>
      </p:sp>
    </p:spTree>
    <p:extLst>
      <p:ext uri="{BB962C8B-B14F-4D97-AF65-F5344CB8AC3E}">
        <p14:creationId xmlns:p14="http://schemas.microsoft.com/office/powerpoint/2010/main" val="68051546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C5DEBB-28CA-4400-B180-C96A2B04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53792-7482-4221-8155-161847E68FF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each of the sentences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64F44-306B-493F-B40E-AE6539C7D4EE}"/>
              </a:ext>
            </a:extLst>
          </p:cNvPr>
          <p:cNvSpPr txBox="1"/>
          <p:nvPr/>
        </p:nvSpPr>
        <p:spPr>
          <a:xfrm>
            <a:off x="261938" y="1384301"/>
            <a:ext cx="11712574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Lyla drew a picture whilst she was visiting her grandma.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Bobby spilt his tea when the cat jumped on his lap.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After he was told not to, Felix jumped in the puddles.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We will succeed if we try our hardest.</a:t>
            </a:r>
          </a:p>
        </p:txBody>
      </p:sp>
    </p:spTree>
    <p:extLst>
      <p:ext uri="{BB962C8B-B14F-4D97-AF65-F5344CB8AC3E}">
        <p14:creationId xmlns:p14="http://schemas.microsoft.com/office/powerpoint/2010/main" val="34808666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3AA16C-3A43-402C-ADED-C1920E41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6A4598-1682-4394-B627-16A91EE5268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each of the sentences below.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59262-6419-40A7-AC0C-B5478F406B13}"/>
              </a:ext>
            </a:extLst>
          </p:cNvPr>
          <p:cNvSpPr txBox="1"/>
          <p:nvPr/>
        </p:nvSpPr>
        <p:spPr>
          <a:xfrm>
            <a:off x="261938" y="1384301"/>
            <a:ext cx="11712574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Lyla drew a picture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whilst she was visiting her grandma.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Bobby spilt his tea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the cat jumped on his lap.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After he was told not to,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Felix jumped in the puddles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will succeed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we try our hardest.</a:t>
            </a:r>
          </a:p>
        </p:txBody>
      </p:sp>
    </p:spTree>
    <p:extLst>
      <p:ext uri="{BB962C8B-B14F-4D97-AF65-F5344CB8AC3E}">
        <p14:creationId xmlns:p14="http://schemas.microsoft.com/office/powerpoint/2010/main" val="57750992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74E445-7B11-4A7E-B639-181CFAC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B8CBBF-252D-4B22-BA1F-81F2F0095F2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subordinate clause in each of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5DC64-DBA4-4355-AFE4-664EE205E3B5}"/>
              </a:ext>
            </a:extLst>
          </p:cNvPr>
          <p:cNvSpPr txBox="1"/>
          <p:nvPr/>
        </p:nvSpPr>
        <p:spPr>
          <a:xfrm>
            <a:off x="261938" y="1384301"/>
            <a:ext cx="11712574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Fiaz could not play cricket because he did not have a bat.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Wherever Tessa went, she made everyone laugh.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Before going home, the children went to the shop.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Cara ate her biscuit which was covered in chocolate.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55728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CE8286-E9BD-4EF2-8482-CD9E379B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B5C90-856A-491F-A67C-D33E9B38FF5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subordinate clause in each of the sentences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52B5D-F27D-4815-A06B-9E5D405F25B8}"/>
              </a:ext>
            </a:extLst>
          </p:cNvPr>
          <p:cNvSpPr txBox="1"/>
          <p:nvPr/>
        </p:nvSpPr>
        <p:spPr>
          <a:xfrm>
            <a:off x="261938" y="1384301"/>
            <a:ext cx="11712574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Fiaz could not play cricket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he did not have a bat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Wherever Tessa went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she made everyone laugh.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Before going home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the children went to the shop.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Cara ate her biscuit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was covered in chocolate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24929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5C0738-897F-426A-ADCC-725F03D0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B65CCBFD-B366-4A2D-A53F-73259976736E}"/>
              </a:ext>
            </a:extLst>
          </p:cNvPr>
          <p:cNvSpPr/>
          <p:nvPr/>
        </p:nvSpPr>
        <p:spPr>
          <a:xfrm rot="16200000">
            <a:off x="7103887" y="661340"/>
            <a:ext cx="213792" cy="52579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A783B-2698-4352-95A5-C1060489E4AE}"/>
              </a:ext>
            </a:extLst>
          </p:cNvPr>
          <p:cNvSpPr txBox="1"/>
          <p:nvPr/>
        </p:nvSpPr>
        <p:spPr>
          <a:xfrm>
            <a:off x="5141529" y="3397192"/>
            <a:ext cx="413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subordinate clause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CD001C3-E17F-4282-AE3B-0C669BDAC61A}"/>
              </a:ext>
            </a:extLst>
          </p:cNvPr>
          <p:cNvSpPr/>
          <p:nvPr/>
        </p:nvSpPr>
        <p:spPr>
          <a:xfrm rot="5400000">
            <a:off x="4140931" y="313752"/>
            <a:ext cx="213792" cy="441032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2FFBE-6DC4-4C9D-A495-E0B1AE83975F}"/>
              </a:ext>
            </a:extLst>
          </p:cNvPr>
          <p:cNvSpPr txBox="1"/>
          <p:nvPr/>
        </p:nvSpPr>
        <p:spPr>
          <a:xfrm>
            <a:off x="2178573" y="2011908"/>
            <a:ext cx="413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subordinate clause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FC6DC-29F6-4EFA-993B-933C66B69648}"/>
              </a:ext>
            </a:extLst>
          </p:cNvPr>
          <p:cNvSpPr txBox="1"/>
          <p:nvPr/>
        </p:nvSpPr>
        <p:spPr>
          <a:xfrm>
            <a:off x="261938" y="1384301"/>
            <a:ext cx="11712574" cy="38804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museum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had just opened to the public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 showcasing an exhibition on fossils found around the coasts of Britain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there had been some recent discoveries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main clause has been highlighted in blue.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DA897-9BF2-4DB6-B080-20154BF2E9C4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Sentences may have more than two clauses. However, each clause will still contain a subject and a verb.</a:t>
            </a:r>
          </a:p>
        </p:txBody>
      </p:sp>
    </p:spTree>
    <p:extLst>
      <p:ext uri="{BB962C8B-B14F-4D97-AF65-F5344CB8AC3E}">
        <p14:creationId xmlns:p14="http://schemas.microsoft.com/office/powerpoint/2010/main" val="8669415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CB5A68-3B5A-40F9-948B-CBA73A83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BDAED-9B89-47F8-A4AE-F40A359BA71F}"/>
              </a:ext>
            </a:extLst>
          </p:cNvPr>
          <p:cNvSpPr txBox="1"/>
          <p:nvPr/>
        </p:nvSpPr>
        <p:spPr>
          <a:xfrm>
            <a:off x="261938" y="1384301"/>
            <a:ext cx="11712574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Although they were really busy and had sold most of their cupcakes, Jenny and Hamish were enjoying running the stall.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The garden, which was full of sunflowers, was in full bloom as winter turned to summer.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Albie worked diligently for the school eco-council, even though he was also a librarian so his lunchtimes were often busy.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E1C60-6535-482C-9A2F-FFAD79E7654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each of the multiclause sentences below. </a:t>
            </a:r>
          </a:p>
        </p:txBody>
      </p:sp>
    </p:spTree>
    <p:extLst>
      <p:ext uri="{BB962C8B-B14F-4D97-AF65-F5344CB8AC3E}">
        <p14:creationId xmlns:p14="http://schemas.microsoft.com/office/powerpoint/2010/main" val="306151971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5DFE15-A189-48DE-880B-423ABE3D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93B5C-8126-470A-B7A8-8202118C00FB}"/>
              </a:ext>
            </a:extLst>
          </p:cNvPr>
          <p:cNvSpPr txBox="1"/>
          <p:nvPr/>
        </p:nvSpPr>
        <p:spPr>
          <a:xfrm>
            <a:off x="261938" y="1384301"/>
            <a:ext cx="11712574" cy="447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Although they were really busy and had sold most of their cupcakes,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Jenny and Hamish were enjoying running the stall.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garden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which was full of sunflowers,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 in full bloom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winter turned to summer.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Albie worked diligently for the school eco-council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even though he was also a librarian so his lunchtimes were often busy.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These are the main clauses because they make sense on their own and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contain a subject and a verb.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A57DB-C23C-40F2-8E0E-CA822399D66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each of the multiclause sentences below. </a:t>
            </a:r>
          </a:p>
        </p:txBody>
      </p:sp>
    </p:spTree>
    <p:extLst>
      <p:ext uri="{BB962C8B-B14F-4D97-AF65-F5344CB8AC3E}">
        <p14:creationId xmlns:p14="http://schemas.microsoft.com/office/powerpoint/2010/main" val="297611992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2D03C-F884-470A-ABC0-73EC8AEC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F3277-90EB-4E1A-BF46-ACF6263B14C3}"/>
              </a:ext>
            </a:extLst>
          </p:cNvPr>
          <p:cNvSpPr txBox="1"/>
          <p:nvPr/>
        </p:nvSpPr>
        <p:spPr>
          <a:xfrm>
            <a:off x="1614467" y="3113069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identify clauses, let’s apply our learning to some further application and reasoning questions. </a:t>
            </a:r>
          </a:p>
        </p:txBody>
      </p:sp>
    </p:spTree>
    <p:extLst>
      <p:ext uri="{BB962C8B-B14F-4D97-AF65-F5344CB8AC3E}">
        <p14:creationId xmlns:p14="http://schemas.microsoft.com/office/powerpoint/2010/main" val="202303157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4972E5-D876-4947-8A02-BBD4DC02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73B23D-D8D9-4112-91C3-3B6A84154CD9}"/>
              </a:ext>
            </a:extLst>
          </p:cNvPr>
          <p:cNvSpPr/>
          <p:nvPr/>
        </p:nvSpPr>
        <p:spPr>
          <a:xfrm>
            <a:off x="329959" y="1492868"/>
            <a:ext cx="11485322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Although she hadn’t been having lessons for long, </a:t>
            </a:r>
            <a:r>
              <a:rPr lang="en-GB" sz="2000" b="1" u="sng" dirty="0">
                <a:solidFill>
                  <a:schemeClr val="tx1"/>
                </a:solidFill>
              </a:rPr>
              <a:t>Amy was fantastic at playing the piano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32763-42E6-4DE0-B2DE-F797623DAFA1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Harry thinks he has underlined the subordinate clause in the sentence below.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0A5CA-BC00-4F57-82D8-A608D799C282}"/>
              </a:ext>
            </a:extLst>
          </p:cNvPr>
          <p:cNvSpPr txBox="1"/>
          <p:nvPr/>
        </p:nvSpPr>
        <p:spPr>
          <a:xfrm>
            <a:off x="261938" y="3429001"/>
            <a:ext cx="11712574" cy="7745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he correct? Explain how you know.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4909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E18B09-9478-4E49-92F5-1DAC2797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B39E4-97FD-4347-87AE-53C3985D8E75}"/>
              </a:ext>
            </a:extLst>
          </p:cNvPr>
          <p:cNvSpPr/>
          <p:nvPr/>
        </p:nvSpPr>
        <p:spPr>
          <a:xfrm>
            <a:off x="329959" y="1492868"/>
            <a:ext cx="11485322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Although she hadn’t been having lessons for long, </a:t>
            </a:r>
            <a:r>
              <a:rPr lang="en-GB" sz="2000" b="1" u="sng" dirty="0">
                <a:solidFill>
                  <a:schemeClr val="tx1"/>
                </a:solidFill>
              </a:rPr>
              <a:t>Amy was fantastic at playing the piano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456B0-C181-4F66-94A3-8FB447B274C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Harry thinks he has underlined the subordinate clause in the sentence below.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378F3-5E32-476D-930E-393F08911D64}"/>
              </a:ext>
            </a:extLst>
          </p:cNvPr>
          <p:cNvSpPr txBox="1"/>
          <p:nvPr/>
        </p:nvSpPr>
        <p:spPr>
          <a:xfrm>
            <a:off x="261938" y="3429000"/>
            <a:ext cx="11712574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he correct? Explain how you know.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Harry is incorrect because he has underlined the main clause. We know this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it makes sense on its own. The subordinate clause is ‘although she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hadn’t been having lessons for long’ because it is dependent on the main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clause to make sense.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42350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A2B0C9-950F-454B-AA6B-07D2D789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7DDF3-A35E-4FC4-951A-038BE4E60218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89428-47D8-49F9-B1CC-67BFC3ED758F}"/>
              </a:ext>
            </a:extLst>
          </p:cNvPr>
          <p:cNvSpPr txBox="1"/>
          <p:nvPr/>
        </p:nvSpPr>
        <p:spPr>
          <a:xfrm>
            <a:off x="854528" y="2125450"/>
            <a:ext cx="10482943" cy="22878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main clause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a group of words that makes sense on its own. It has a noun (the person or thing that does an action) and a verb (an action). For example: Adam eats bananas.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subordinate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(dependent)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clause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contains a noun (the person or thing that does an action) and a verb, but it does not make sense on its own. It needs to be attached to a main clause. For example: I read books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I have free time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653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E03004-C3FA-4FC6-87E6-1F796DD3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73B23D-D8D9-4112-91C3-3B6A84154CD9}"/>
              </a:ext>
            </a:extLst>
          </p:cNvPr>
          <p:cNvSpPr/>
          <p:nvPr/>
        </p:nvSpPr>
        <p:spPr>
          <a:xfrm>
            <a:off x="2530235" y="1536408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in order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A8D112-BBA1-47DA-AEEB-93A58B7B757B}"/>
              </a:ext>
            </a:extLst>
          </p:cNvPr>
          <p:cNvSpPr/>
          <p:nvPr/>
        </p:nvSpPr>
        <p:spPr>
          <a:xfrm>
            <a:off x="2530235" y="2617392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Ben and Milly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0FE56B-E6E3-48E6-869D-B175CCEBFAB5}"/>
              </a:ext>
            </a:extLst>
          </p:cNvPr>
          <p:cNvSpPr/>
          <p:nvPr/>
        </p:nvSpPr>
        <p:spPr>
          <a:xfrm>
            <a:off x="6173754" y="1536408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had to work together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36FF02-4952-476A-9412-4ADD08FF9A97}"/>
              </a:ext>
            </a:extLst>
          </p:cNvPr>
          <p:cNvSpPr/>
          <p:nvPr/>
        </p:nvSpPr>
        <p:spPr>
          <a:xfrm>
            <a:off x="6173754" y="2617392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to complete the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26FDD-F711-448E-B158-27E49F61D47E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words from the boxes below to make a single sentence with a main and a subordinate clause. You can use the boxes in any order.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53855-1CBB-4442-8773-4E9C657B4955}"/>
              </a:ext>
            </a:extLst>
          </p:cNvPr>
          <p:cNvSpPr txBox="1"/>
          <p:nvPr/>
        </p:nvSpPr>
        <p:spPr>
          <a:xfrm>
            <a:off x="261938" y="4038599"/>
            <a:ext cx="11712574" cy="16055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main and subordinate clauses.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9846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FD75D5-19DC-42C1-841A-5F2B7492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73B23D-D8D9-4112-91C3-3B6A84154CD9}"/>
              </a:ext>
            </a:extLst>
          </p:cNvPr>
          <p:cNvSpPr/>
          <p:nvPr/>
        </p:nvSpPr>
        <p:spPr>
          <a:xfrm>
            <a:off x="2530235" y="1536408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in order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A8D112-BBA1-47DA-AEEB-93A58B7B757B}"/>
              </a:ext>
            </a:extLst>
          </p:cNvPr>
          <p:cNvSpPr/>
          <p:nvPr/>
        </p:nvSpPr>
        <p:spPr>
          <a:xfrm>
            <a:off x="2530235" y="2617392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Ben and Milly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0FE56B-E6E3-48E6-869D-B175CCEBFAB5}"/>
              </a:ext>
            </a:extLst>
          </p:cNvPr>
          <p:cNvSpPr/>
          <p:nvPr/>
        </p:nvSpPr>
        <p:spPr>
          <a:xfrm>
            <a:off x="6173754" y="1536408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had to work together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36FF02-4952-476A-9412-4ADD08FF9A97}"/>
              </a:ext>
            </a:extLst>
          </p:cNvPr>
          <p:cNvSpPr/>
          <p:nvPr/>
        </p:nvSpPr>
        <p:spPr>
          <a:xfrm>
            <a:off x="6173754" y="2617392"/>
            <a:ext cx="3200641" cy="867423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to complete the task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51017B3D-4733-442A-8DF3-4E5393720880}"/>
              </a:ext>
            </a:extLst>
          </p:cNvPr>
          <p:cNvSpPr/>
          <p:nvPr/>
        </p:nvSpPr>
        <p:spPr>
          <a:xfrm rot="16200000">
            <a:off x="1993900" y="3848099"/>
            <a:ext cx="280924" cy="3554476"/>
          </a:xfrm>
          <a:prstGeom prst="leftBrac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16E845-3749-4A40-84A2-36A6E80353AC}"/>
              </a:ext>
            </a:extLst>
          </p:cNvPr>
          <p:cNvSpPr/>
          <p:nvPr/>
        </p:nvSpPr>
        <p:spPr>
          <a:xfrm rot="16200000">
            <a:off x="6096765" y="3480565"/>
            <a:ext cx="280924" cy="4289545"/>
          </a:xfrm>
          <a:prstGeom prst="leftBrac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8DEED-57B3-491D-BB27-BDF2303E065D}"/>
              </a:ext>
            </a:extLst>
          </p:cNvPr>
          <p:cNvSpPr txBox="1"/>
          <p:nvPr/>
        </p:nvSpPr>
        <p:spPr>
          <a:xfrm>
            <a:off x="5020702" y="5765799"/>
            <a:ext cx="2407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rgbClr val="F76756"/>
                </a:solidFill>
              </a:rPr>
              <a:t>main clause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97C74-4E24-4A10-8147-A1B017566098}"/>
              </a:ext>
            </a:extLst>
          </p:cNvPr>
          <p:cNvSpPr txBox="1"/>
          <p:nvPr/>
        </p:nvSpPr>
        <p:spPr>
          <a:xfrm>
            <a:off x="818773" y="5765799"/>
            <a:ext cx="2648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rgbClr val="F76756"/>
                </a:solidFill>
              </a:rPr>
              <a:t>subordinate clause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0B278-90B8-4242-B770-F5F04DC04FF2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words from the boxes below to make a single sentence with a main and a subordinate clause. You can use the boxes in any order.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98841-1937-45C1-B240-A1E00FA44C39}"/>
              </a:ext>
            </a:extLst>
          </p:cNvPr>
          <p:cNvSpPr txBox="1"/>
          <p:nvPr/>
        </p:nvSpPr>
        <p:spPr>
          <a:xfrm>
            <a:off x="261938" y="4038599"/>
            <a:ext cx="11712574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main and subordinate clauses.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order to complete the task, Ben and Milly had to work together.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6926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E82A0-D006-4D87-8E6E-BC4C4575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44BA3-C1C6-47BD-8867-73FBD6457BB3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02353901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82C8A6-C550-49D2-8C13-EBD6DCB7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Leila’s grandfather, who fought in Germany during the Second World War, had walked with a limp ever since.</a:t>
            </a:r>
          </a:p>
          <a:p>
            <a:pPr algn="ctr">
              <a:lnSpc>
                <a:spcPct val="150000"/>
              </a:lnSpc>
            </a:pP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AD30E-1F5D-4C2E-BA77-EF06B939BC5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D356-CDB0-42FA-92F5-83205868B8DA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8759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62F49-CA8B-47B9-84E4-3E66EB0E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u="sng">
                <a:solidFill>
                  <a:srgbClr val="F76756"/>
                </a:solidFill>
                <a:latin typeface="Century Gothic" panose="020B0502020202020204" pitchFamily="34" charset="0"/>
              </a:rPr>
              <a:t>Leila’s grandfather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, who fought in Germany during the Second World War, </a:t>
            </a:r>
            <a:r>
              <a:rPr lang="en-GB" sz="2000" b="1" u="sng">
                <a:solidFill>
                  <a:srgbClr val="F76756"/>
                </a:solidFill>
                <a:latin typeface="Century Gothic" panose="020B0502020202020204" pitchFamily="34" charset="0"/>
              </a:rPr>
              <a:t>had walked with a limp ever since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AE9F8-7094-4522-86A8-6DC01A9E23D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11CE8-831D-41CB-BF6C-9FE1781CBD5C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main clause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7799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9455D4-25B0-43AD-89A8-963C48E5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50000"/>
              </a:lnSpc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The garden</a:t>
            </a: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which was in full bloom was being enjoyed by the family at the BBQ.</a:t>
            </a:r>
          </a:p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A17CB-B922-48F7-8CA3-6770A504621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E76F8-1DEE-47FF-8718-889FC931D13C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 pair of commas to the sentence below to separate the main and subordinate clause.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09277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CE71DE-A1D1-47E2-8450-3671DEC8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50000"/>
              </a:lnSpc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The garden</a:t>
            </a: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, which was in full bloom,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was being enjoyed by the family at the BBQ.</a:t>
            </a:r>
          </a:p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E8D5F-16C1-4AA9-A968-77D37AF39CC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93E9A-9F53-43A7-9E0D-B2E4089ADCAF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 pair of commas to the sentence below to separate the main and subordinate clause.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8448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A4E992-893A-482B-AF09-4251B9ED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573618"/>
            <a:ext cx="11712574" cy="45985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A. Even though the snow was falling and it was getting heavier by the minute,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the children managed to get to school on time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B.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Even though the snow was falling and it was getting heavier by the minute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, the children managed to get to school on time.</a:t>
            </a:r>
          </a:p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8C874-37AE-4BA6-9E07-D93463ACDDE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14B2E-BF58-4458-B0CD-8875F190CCCE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which sentence is the subordinate clause underlined?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24931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E7048A-6614-4504-9164-57B61785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573618"/>
            <a:ext cx="11712574" cy="45985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A. Even though the snow was falling and it was getting heavier by the minute,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the children managed to get to school on time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B. </a:t>
            </a:r>
            <a:r>
              <a:rPr lang="en-GB" sz="2000" b="1" u="sng">
                <a:solidFill>
                  <a:srgbClr val="F76756"/>
                </a:solidFill>
                <a:latin typeface="Century Gothic" panose="020B0502020202020204" pitchFamily="34" charset="0"/>
              </a:rPr>
              <a:t>Even though the snow was falling and it was getting heavier by the minute</a:t>
            </a: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, the children managed to get to school on time.</a:t>
            </a:r>
          </a:p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CBFA2-E425-4722-B95B-7888AFB1953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EACBC-120A-4457-9B3E-FB756D715A3E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which sentence is the subordinate clause underlined?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28478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931897-B03D-42BE-BDAE-02C3420E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6C7C2-E0C6-4F92-976F-F37B29B3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84841"/>
              </p:ext>
            </p:extLst>
          </p:nvPr>
        </p:nvGraphicFramePr>
        <p:xfrm>
          <a:off x="342966" y="1459784"/>
          <a:ext cx="10234171" cy="25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4000">
                  <a:extLst>
                    <a:ext uri="{9D8B030D-6E8A-4147-A177-3AD203B41FA5}">
                      <a16:colId xmlns:a16="http://schemas.microsoft.com/office/drawing/2014/main" val="20088903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3371017"/>
                    </a:ext>
                  </a:extLst>
                </a:gridCol>
                <a:gridCol w="190171">
                  <a:extLst>
                    <a:ext uri="{9D8B030D-6E8A-4147-A177-3AD203B41FA5}">
                      <a16:colId xmlns:a16="http://schemas.microsoft.com/office/drawing/2014/main" val="284056823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0143519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endParaRPr lang="en-GB" sz="20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539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970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latin typeface="Century Gothic" panose="020B0502020202020204" pitchFamily="34" charset="0"/>
                        </a:rPr>
                        <a:t>A. As the wind whistled through the trees, </a:t>
                      </a:r>
                      <a:r>
                        <a:rPr lang="en-GB" sz="2000" b="1" u="sng">
                          <a:latin typeface="Century Gothic" panose="020B0502020202020204" pitchFamily="34" charset="0"/>
                        </a:rPr>
                        <a:t>the group decided it was time to head home.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0386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745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000" b="1" u="sng">
                          <a:latin typeface="Century Gothic" panose="020B0502020202020204" pitchFamily="34" charset="0"/>
                        </a:rPr>
                        <a:t>As the weather was getting better</a:t>
                      </a:r>
                      <a:r>
                        <a:rPr lang="en-GB" sz="2000" b="1">
                          <a:latin typeface="Century Gothic" panose="020B0502020202020204" pitchFamily="34" charset="0"/>
                        </a:rPr>
                        <a:t>, the children were allowed to play on the field.</a:t>
                      </a:r>
                      <a:endParaRPr lang="en-GB" sz="2000" b="1" u="sng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90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9CFA23-0BCB-4233-86E1-C9E07A7C23F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3CC08-2085-4D6B-87A7-3294CE28E33D}"/>
              </a:ext>
            </a:extLst>
          </p:cNvPr>
          <p:cNvSpPr txBox="1"/>
          <p:nvPr/>
        </p:nvSpPr>
        <p:spPr>
          <a:xfrm>
            <a:off x="261938" y="289357"/>
            <a:ext cx="11712575" cy="1567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correct box to show whether the underlined clause is a main (M) or subordinate (S) clause.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6381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46E6D8-264B-4D9D-BD9F-1280A572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BC3E90-C1A4-4E46-8F79-6EB059D99B5A}"/>
              </a:ext>
            </a:extLst>
          </p:cNvPr>
          <p:cNvSpPr txBox="1"/>
          <p:nvPr/>
        </p:nvSpPr>
        <p:spPr>
          <a:xfrm>
            <a:off x="1614488" y="2895600"/>
            <a:ext cx="8963025" cy="15652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nouns, verbs, subjects and objects, which is linked to the new learning later in this lesson.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71837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33090A-DE9F-4E8D-8587-A5D895E1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GB" sz="18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6C7C2-E0C6-4F92-976F-F37B29B3FC88}"/>
              </a:ext>
            </a:extLst>
          </p:cNvPr>
          <p:cNvGraphicFramePr>
            <a:graphicFrameLocks noGrp="1"/>
          </p:cNvGraphicFramePr>
          <p:nvPr/>
        </p:nvGraphicFramePr>
        <p:xfrm>
          <a:off x="342966" y="1459784"/>
          <a:ext cx="10234171" cy="25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4000">
                  <a:extLst>
                    <a:ext uri="{9D8B030D-6E8A-4147-A177-3AD203B41FA5}">
                      <a16:colId xmlns:a16="http://schemas.microsoft.com/office/drawing/2014/main" val="200889031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3371017"/>
                    </a:ext>
                  </a:extLst>
                </a:gridCol>
                <a:gridCol w="190171">
                  <a:extLst>
                    <a:ext uri="{9D8B030D-6E8A-4147-A177-3AD203B41FA5}">
                      <a16:colId xmlns:a16="http://schemas.microsoft.com/office/drawing/2014/main" val="284056823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0143519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endParaRPr lang="en-GB" sz="20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539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970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latin typeface="Century Gothic" panose="020B0502020202020204" pitchFamily="34" charset="0"/>
                        </a:rPr>
                        <a:t>A. As the wind whistled through the trees, </a:t>
                      </a:r>
                      <a:r>
                        <a:rPr lang="en-GB" sz="2000" b="1" u="sng">
                          <a:latin typeface="Century Gothic" panose="020B0502020202020204" pitchFamily="34" charset="0"/>
                        </a:rPr>
                        <a:t>the group decided it was time to head home.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i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b="1" i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0386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745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000" b="1" u="sng">
                          <a:latin typeface="Century Gothic" panose="020B0502020202020204" pitchFamily="34" charset="0"/>
                        </a:rPr>
                        <a:t>As the weather was getting better</a:t>
                      </a:r>
                      <a:r>
                        <a:rPr lang="en-GB" sz="2000" b="1">
                          <a:latin typeface="Century Gothic" panose="020B0502020202020204" pitchFamily="34" charset="0"/>
                        </a:rPr>
                        <a:t>, the children were allowed to play on the field.</a:t>
                      </a:r>
                      <a:endParaRPr lang="en-GB" sz="2000" b="1" u="sng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i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b="1" i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906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D4A9B6-843C-4B0E-9943-8C720998F2FB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ED03-AE5F-4B0E-AB49-C9154F134BFA}"/>
              </a:ext>
            </a:extLst>
          </p:cNvPr>
          <p:cNvSpPr txBox="1"/>
          <p:nvPr/>
        </p:nvSpPr>
        <p:spPr>
          <a:xfrm>
            <a:off x="261938" y="289357"/>
            <a:ext cx="11712575" cy="1567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correct box to show whether the underlined clause is a main (M) or subordinate (S) clause.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39352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09B43B-9512-4238-A7AD-296234F3C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4350">
              <a:lnSpc>
                <a:spcPct val="150000"/>
              </a:lnSpc>
              <a:defRPr/>
            </a:pPr>
            <a:r>
              <a:rPr lang="en-GB" sz="2000" b="1" spc="-30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 despite the weather being horrendous.</a:t>
            </a: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54D20-DC04-4B98-BD98-BCAB6DD2757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263E1-724F-45B2-B618-68A842BD4465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by adding a main clause before the subordinate clause.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66893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4F9640-A9EA-4059-A967-4805264F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892968"/>
            <a:ext cx="11712574" cy="4279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4350">
              <a:lnSpc>
                <a:spcPct val="150000"/>
              </a:lnSpc>
              <a:defRPr/>
            </a:pPr>
            <a:r>
              <a:rPr lang="en-GB" sz="2000" b="1" spc="-30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 despite the weather being horrendous.</a:t>
            </a: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The match went ahead as planned, despite the weather being horrendous.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3C2E2-0EA7-4603-A9D8-45524FF8DC3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91BF9-42AA-4CAA-9957-85C986DE0879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by adding a main clause before the subordinate clause.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4065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C4D5EC-933A-46B4-A157-CD2FD911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084522"/>
            <a:ext cx="11712574" cy="5087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Begin your subordinate clause with a relative pronoun.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Class 6, </a:t>
            </a:r>
            <a:r>
              <a:rPr lang="en-GB" sz="2000" b="1" spc="-30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_____________________ ,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were asked to calm down by their teacher.</a:t>
            </a:r>
            <a:endParaRPr lang="en-GB" sz="2000" b="1" spc="-30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860B5-704C-45AD-88C7-08714AAC0AE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42293-3E93-4507-A204-CA896977FCB2}"/>
              </a:ext>
            </a:extLst>
          </p:cNvPr>
          <p:cNvSpPr txBox="1"/>
          <p:nvPr/>
        </p:nvSpPr>
        <p:spPr>
          <a:xfrm>
            <a:off x="261938" y="289357"/>
            <a:ext cx="11712575" cy="13183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 subordinate clause to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12130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F73527-B76D-44D1-BB3B-C0E138DE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084522"/>
            <a:ext cx="11712574" cy="5087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Begin your subordinate clause with a relative pronoun.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Class 6, </a:t>
            </a:r>
            <a:r>
              <a:rPr lang="en-GB" sz="2000" b="1" spc="-30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_____________________ ,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were asked to calm down by their teacher.</a:t>
            </a:r>
            <a:endParaRPr lang="en-GB" sz="2000" b="1" spc="-30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lvl="0" defTabSz="514350">
              <a:defRPr/>
            </a:pP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Class 6, who were being very noisy, were asked to calm down by their teacher.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B220B-8CE2-4D75-887A-1E658D56129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CC23C-76E5-434F-89B3-B306EFA01671}"/>
              </a:ext>
            </a:extLst>
          </p:cNvPr>
          <p:cNvSpPr txBox="1"/>
          <p:nvPr/>
        </p:nvSpPr>
        <p:spPr>
          <a:xfrm>
            <a:off x="261938" y="289357"/>
            <a:ext cx="11712575" cy="13183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 subordinate clause to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5227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C70BFD-817E-4E7D-A758-6537CA64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690578"/>
            <a:ext cx="11712574" cy="4481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50000"/>
              </a:lnSpc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After his visit to the dentist,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James became more conscious of how much sugar he was consuming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B7BCA-ED5E-458C-ABF2-253E02B0F13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27C21-F960-4D5D-B868-6AF8076364C7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Harkan thinks he has underlined the subordinate clause in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68070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626A57-F4A3-48E7-9422-39225B27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690578"/>
            <a:ext cx="11712574" cy="4481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50000"/>
              </a:lnSpc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After his visit to the dentist,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James became more conscious of how much sugar he was consuming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No, he is not correct because…</a:t>
            </a:r>
            <a:endParaRPr lang="en-GB" sz="200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44F3B-2966-4AB9-9D61-66C9FD14CBE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2C3BC-2E53-4DF9-9F46-25E208799BFE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Harkan thinks he has underlined the subordinate clause in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75350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F7DDCE-2251-46A7-8F8D-E6822D1A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C0AF69-F1BA-4AEF-876A-B8635573443A}"/>
              </a:ext>
            </a:extLst>
          </p:cNvPr>
          <p:cNvSpPr txBox="1">
            <a:spLocks/>
          </p:cNvSpPr>
          <p:nvPr/>
        </p:nvSpPr>
        <p:spPr>
          <a:xfrm>
            <a:off x="261938" y="1690578"/>
            <a:ext cx="11712574" cy="4481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50000"/>
              </a:lnSpc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After his visit to the dentist, </a:t>
            </a:r>
            <a:r>
              <a:rPr lang="en-GB" sz="2000" b="1" u="sng">
                <a:solidFill>
                  <a:schemeClr val="tx1"/>
                </a:solidFill>
                <a:latin typeface="Century Gothic" panose="020B0502020202020204" pitchFamily="34" charset="0"/>
              </a:rPr>
              <a:t>James became more conscious of how much sugar he was consuming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>
                <a:solidFill>
                  <a:srgbClr val="F76756"/>
                </a:solidFill>
                <a:latin typeface="Century Gothic" panose="020B0502020202020204" pitchFamily="34" charset="0"/>
              </a:rPr>
              <a:t>No, he is not correct because the subordinate clause is ‘After his visit to the dentist’ which does not make sense on its own. The underlined part of the sentence is a main clause, which makes sense on its own.</a:t>
            </a:r>
            <a:endParaRPr lang="en-GB" sz="2000">
              <a:solidFill>
                <a:srgbClr val="F76756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40E6E-94F8-4A6F-A548-6FB23A55A0E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A3CAB-D560-4FA5-A559-B223756F716E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Harkan thinks he has underlined the subordinate clause in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8354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5DAD85-2109-4B6C-BC7D-C1AEA752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7E857F-8785-4CAF-9F7F-952A55D76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83385"/>
              </p:ext>
            </p:extLst>
          </p:nvPr>
        </p:nvGraphicFramePr>
        <p:xfrm>
          <a:off x="1877760" y="2143909"/>
          <a:ext cx="8127999" cy="1645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3030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9120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267858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Subject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Object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Verb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7932"/>
                  </a:ext>
                </a:extLst>
              </a:tr>
              <a:tr h="925715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7675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7675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7675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67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20A0B0-A7BE-484D-814E-134B2354E71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underlined words in the sentence below into the correct place in the table.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ECDE-31A1-41FC-95FF-78844C587E03}"/>
              </a:ext>
            </a:extLst>
          </p:cNvPr>
          <p:cNvSpPr txBox="1"/>
          <p:nvPr/>
        </p:nvSpPr>
        <p:spPr>
          <a:xfrm>
            <a:off x="261938" y="1182255"/>
            <a:ext cx="11712574" cy="36112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Ffion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twirled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pirouetted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show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1522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D9113E-0005-4DB4-B92D-C3127A8D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7E857F-8785-4CAF-9F7F-952A55D76216}"/>
              </a:ext>
            </a:extLst>
          </p:cNvPr>
          <p:cNvGraphicFramePr>
            <a:graphicFrameLocks noGrp="1"/>
          </p:cNvGraphicFramePr>
          <p:nvPr/>
        </p:nvGraphicFramePr>
        <p:xfrm>
          <a:off x="1877760" y="2143909"/>
          <a:ext cx="8127999" cy="1645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3030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9120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267858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Subject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Object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Verb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7932"/>
                  </a:ext>
                </a:extLst>
              </a:tr>
              <a:tr h="925715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Sara</a:t>
                      </a:r>
                      <a:br>
                        <a:rPr lang="en-GB" sz="2000" b="1">
                          <a:solidFill>
                            <a:srgbClr val="F76756"/>
                          </a:solidFill>
                        </a:rPr>
                      </a:br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Ffion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show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twirled</a:t>
                      </a:r>
                    </a:p>
                    <a:p>
                      <a:pPr algn="ctr"/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pirouetted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67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059A4B-B48E-4A9C-8098-6923F46024E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underlined words in the sentence below into the correct place in the table.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CE476-927B-4AE4-97D0-B8947802C407}"/>
              </a:ext>
            </a:extLst>
          </p:cNvPr>
          <p:cNvSpPr txBox="1"/>
          <p:nvPr/>
        </p:nvSpPr>
        <p:spPr>
          <a:xfrm>
            <a:off x="261938" y="1182255"/>
            <a:ext cx="11712574" cy="45704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Ffion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twirled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pirouetted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show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‘Sara’ and ‘Ffion’ are the subjects of the sentence because they are completing the action.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object is ‘show’ because it is the noun that is not performing the action.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‘Twirled’ and ‘pirouetted’ are the verbs because they are the actions being performed.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3804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73A8FB-1111-436F-B8A8-C8AD3169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701A3-94EB-45A1-9627-F2E665A59CC5}"/>
              </a:ext>
            </a:extLst>
          </p:cNvPr>
          <p:cNvSpPr txBox="1"/>
          <p:nvPr/>
        </p:nvSpPr>
        <p:spPr>
          <a:xfrm>
            <a:off x="1614488" y="2948683"/>
            <a:ext cx="8963025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more about identifying clauses.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3140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56A5C1-CDD2-4DF5-8727-E261D5F4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6AE7F-FA6A-4A8D-A8D4-2CB09804593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main clause contains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subject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and makes sense on its 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DDFD6-46FB-4728-BC7E-3CF429C029F2}"/>
              </a:ext>
            </a:extLst>
          </p:cNvPr>
          <p:cNvSpPr txBox="1"/>
          <p:nvPr/>
        </p:nvSpPr>
        <p:spPr>
          <a:xfrm>
            <a:off x="261938" y="1613043"/>
            <a:ext cx="11712574" cy="32060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dog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away.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subject is ‘dog’ because it is performing the action of running.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verb is ‘ran’ because it is the action.</a:t>
            </a:r>
          </a:p>
        </p:txBody>
      </p:sp>
    </p:spTree>
    <p:extLst>
      <p:ext uri="{BB962C8B-B14F-4D97-AF65-F5344CB8AC3E}">
        <p14:creationId xmlns:p14="http://schemas.microsoft.com/office/powerpoint/2010/main" val="218380310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EC6F0C-E50E-47C7-9538-C077AE41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FBE5968B-869D-418F-B0AA-3AD413632EE0}"/>
              </a:ext>
            </a:extLst>
          </p:cNvPr>
          <p:cNvSpPr/>
          <p:nvPr/>
        </p:nvSpPr>
        <p:spPr>
          <a:xfrm rot="16200000">
            <a:off x="4186189" y="1267570"/>
            <a:ext cx="213792" cy="32502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66A5C-EAAC-455A-AC3C-90C50A16A3DC}"/>
              </a:ext>
            </a:extLst>
          </p:cNvPr>
          <p:cNvSpPr txBox="1"/>
          <p:nvPr/>
        </p:nvSpPr>
        <p:spPr>
          <a:xfrm>
            <a:off x="3017381" y="2999584"/>
            <a:ext cx="255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subordinate clause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AAEF3-0F75-4723-8A3F-7D6E102B2C62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subordinate clause also contains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subject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but does not makes sense on its own.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5B21C-7724-488E-B7A8-EF1E38C51226}"/>
              </a:ext>
            </a:extLst>
          </p:cNvPr>
          <p:cNvSpPr txBox="1"/>
          <p:nvPr/>
        </p:nvSpPr>
        <p:spPr>
          <a:xfrm>
            <a:off x="261938" y="1613043"/>
            <a:ext cx="11712574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dog ran away because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heard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fireworks.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subordinate clause is dependant on the main clause for it to make sense.</a:t>
            </a:r>
          </a:p>
        </p:txBody>
      </p:sp>
    </p:spTree>
    <p:extLst>
      <p:ext uri="{BB962C8B-B14F-4D97-AF65-F5344CB8AC3E}">
        <p14:creationId xmlns:p14="http://schemas.microsoft.com/office/powerpoint/2010/main" val="40257635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3F27F5-EF57-455F-9924-5C22D236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E34691-A452-41E8-B833-308F48121B65}"/>
              </a:ext>
            </a:extLst>
          </p:cNvPr>
          <p:cNvCxnSpPr>
            <a:cxnSpLocks/>
          </p:cNvCxnSpPr>
          <p:nvPr/>
        </p:nvCxnSpPr>
        <p:spPr>
          <a:xfrm flipV="1">
            <a:off x="3618191" y="2432704"/>
            <a:ext cx="0" cy="363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3C88D1-6A6A-48A2-8D3B-6B065C406316}"/>
              </a:ext>
            </a:extLst>
          </p:cNvPr>
          <p:cNvSpPr txBox="1"/>
          <p:nvPr/>
        </p:nvSpPr>
        <p:spPr>
          <a:xfrm>
            <a:off x="3020548" y="2718727"/>
            <a:ext cx="11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comma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D30C86-D852-4913-ABFB-B4B57947D58B}"/>
              </a:ext>
            </a:extLst>
          </p:cNvPr>
          <p:cNvCxnSpPr>
            <a:cxnSpLocks/>
          </p:cNvCxnSpPr>
          <p:nvPr/>
        </p:nvCxnSpPr>
        <p:spPr>
          <a:xfrm flipV="1">
            <a:off x="1684936" y="5734015"/>
            <a:ext cx="0" cy="363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BB678A-3C29-4285-BFDE-F64328EDBCEF}"/>
              </a:ext>
            </a:extLst>
          </p:cNvPr>
          <p:cNvSpPr txBox="1"/>
          <p:nvPr/>
        </p:nvSpPr>
        <p:spPr>
          <a:xfrm>
            <a:off x="1087293" y="6020038"/>
            <a:ext cx="11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comma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9E0F8F-AEEA-4D37-9C94-27E27CA3310A}"/>
              </a:ext>
            </a:extLst>
          </p:cNvPr>
          <p:cNvCxnSpPr>
            <a:cxnSpLocks/>
          </p:cNvCxnSpPr>
          <p:nvPr/>
        </p:nvCxnSpPr>
        <p:spPr>
          <a:xfrm flipV="1">
            <a:off x="5553240" y="5734015"/>
            <a:ext cx="0" cy="363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E6B561-BFB8-4865-9E92-87FB5A8D9603}"/>
              </a:ext>
            </a:extLst>
          </p:cNvPr>
          <p:cNvSpPr txBox="1"/>
          <p:nvPr/>
        </p:nvSpPr>
        <p:spPr>
          <a:xfrm>
            <a:off x="4955597" y="6020038"/>
            <a:ext cx="11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26C5F-05D9-42D5-8516-4C150DC305D5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subordinate clause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at the beginning of the sentence, then it is separated from the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main clause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using a comma.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4992D-0827-4239-A7FE-FD5996698012}"/>
              </a:ext>
            </a:extLst>
          </p:cNvPr>
          <p:cNvSpPr txBox="1"/>
          <p:nvPr/>
        </p:nvSpPr>
        <p:spPr>
          <a:xfrm>
            <a:off x="261938" y="1182255"/>
            <a:ext cx="11712574" cy="58169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it heard fireworks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dog ran away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the subordinate clause is embedded within the main clause. A pair of commas are used to mark the subordinate clause.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school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was named after a king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opened one hundred years ago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9992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09122-8509-4DC8-8877-1E52BB616108}">
  <ds:schemaRefs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0f0ae0ff-29c4-4766-b250-c1a9bee8d43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FB3507-037D-487B-877F-38E8965663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2010</Words>
  <Application>Microsoft Office PowerPoint</Application>
  <PresentationFormat>Widescreen</PresentationFormat>
  <Paragraphs>243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Lisa Mason</cp:lastModifiedBy>
  <cp:revision>2</cp:revision>
  <dcterms:created xsi:type="dcterms:W3CDTF">2021-10-18T12:07:58Z</dcterms:created>
  <dcterms:modified xsi:type="dcterms:W3CDTF">2022-01-10T10:26:48Z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