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40" r:id="rId5"/>
    <p:sldId id="412" r:id="rId6"/>
    <p:sldId id="413" r:id="rId7"/>
    <p:sldId id="414" r:id="rId8"/>
    <p:sldId id="393" r:id="rId9"/>
    <p:sldId id="431" r:id="rId10"/>
    <p:sldId id="432" r:id="rId11"/>
    <p:sldId id="360" r:id="rId12"/>
    <p:sldId id="416" r:id="rId13"/>
    <p:sldId id="433" r:id="rId14"/>
    <p:sldId id="417" r:id="rId15"/>
    <p:sldId id="434" r:id="rId16"/>
    <p:sldId id="418" r:id="rId17"/>
    <p:sldId id="435" r:id="rId18"/>
    <p:sldId id="430" r:id="rId19"/>
    <p:sldId id="436" r:id="rId20"/>
    <p:sldId id="423" r:id="rId21"/>
    <p:sldId id="441" r:id="rId22"/>
    <p:sldId id="439" r:id="rId23"/>
    <p:sldId id="437" r:id="rId24"/>
    <p:sldId id="426" r:id="rId25"/>
    <p:sldId id="438" r:id="rId26"/>
    <p:sldId id="42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C6ED0-6558-41B6-BAAD-C3CC81D306CF}" v="173" dt="2019-05-03T09:39:45.860"/>
    <p1510:client id="{26914374-40F5-4737-82F3-608426FD84BE}" v="7" dt="2019-05-03T10:56:13.6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727"/>
  </p:normalViewPr>
  <p:slideViewPr>
    <p:cSldViewPr snapToGrid="0">
      <p:cViewPr varScale="1">
        <p:scale>
          <a:sx n="68" d="100"/>
          <a:sy n="68" d="100"/>
        </p:scale>
        <p:origin x="14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Worthington" userId="3602fdab-493b-4fe0-87da-353562330a36" providerId="ADAL" clId="{26914374-40F5-4737-82F3-608426FD84BE}"/>
    <pc:docChg chg="undo custSel addSld delSld modSld sldOrd">
      <pc:chgData name="Victoria Worthington" userId="3602fdab-493b-4fe0-87da-353562330a36" providerId="ADAL" clId="{26914374-40F5-4737-82F3-608426FD84BE}" dt="2019-05-03T10:58:46.632" v="102" actId="6549"/>
      <pc:docMkLst>
        <pc:docMk/>
      </pc:docMkLst>
      <pc:sldChg chg="modSp">
        <pc:chgData name="Victoria Worthington" userId="3602fdab-493b-4fe0-87da-353562330a36" providerId="ADAL" clId="{26914374-40F5-4737-82F3-608426FD84BE}" dt="2019-05-03T10:58:43.624" v="101" actId="20577"/>
        <pc:sldMkLst>
          <pc:docMk/>
          <pc:sldMk cId="36917022" sldId="360"/>
        </pc:sldMkLst>
        <pc:spChg chg="mod">
          <ac:chgData name="Victoria Worthington" userId="3602fdab-493b-4fe0-87da-353562330a36" providerId="ADAL" clId="{26914374-40F5-4737-82F3-608426FD84BE}" dt="2019-05-03T10:58:43.624" v="101" actId="20577"/>
          <ac:spMkLst>
            <pc:docMk/>
            <pc:sldMk cId="36917022" sldId="360"/>
            <ac:spMk id="8" creationId="{6B4DD9EE-733B-48A8-8B4C-C7C6E9653C65}"/>
          </ac:spMkLst>
        </pc:spChg>
      </pc:sldChg>
      <pc:sldChg chg="del">
        <pc:chgData name="Victoria Worthington" userId="3602fdab-493b-4fe0-87da-353562330a36" providerId="ADAL" clId="{26914374-40F5-4737-82F3-608426FD84BE}" dt="2019-05-03T10:07:16.522" v="57" actId="2696"/>
        <pc:sldMkLst>
          <pc:docMk/>
          <pc:sldMk cId="3844832371" sldId="411"/>
        </pc:sldMkLst>
      </pc:sldChg>
      <pc:sldChg chg="modSp">
        <pc:chgData name="Victoria Worthington" userId="3602fdab-493b-4fe0-87da-353562330a36" providerId="ADAL" clId="{26914374-40F5-4737-82F3-608426FD84BE}" dt="2019-05-03T10:07:42.265" v="63" actId="20577"/>
        <pc:sldMkLst>
          <pc:docMk/>
          <pc:sldMk cId="3017646020" sldId="412"/>
        </pc:sldMkLst>
        <pc:spChg chg="mod">
          <ac:chgData name="Victoria Worthington" userId="3602fdab-493b-4fe0-87da-353562330a36" providerId="ADAL" clId="{26914374-40F5-4737-82F3-608426FD84BE}" dt="2019-05-03T10:07:42.265" v="63" actId="20577"/>
          <ac:spMkLst>
            <pc:docMk/>
            <pc:sldMk cId="3017646020" sldId="412"/>
            <ac:spMk id="19" creationId="{5252A847-DE45-4FA3-A1F8-EEBEB845FF8E}"/>
          </ac:spMkLst>
        </pc:spChg>
      </pc:sldChg>
      <pc:sldChg chg="modSp">
        <pc:chgData name="Victoria Worthington" userId="3602fdab-493b-4fe0-87da-353562330a36" providerId="ADAL" clId="{26914374-40F5-4737-82F3-608426FD84BE}" dt="2019-05-03T10:07:38.658" v="62" actId="20577"/>
        <pc:sldMkLst>
          <pc:docMk/>
          <pc:sldMk cId="372697830" sldId="413"/>
        </pc:sldMkLst>
        <pc:spChg chg="mod">
          <ac:chgData name="Victoria Worthington" userId="3602fdab-493b-4fe0-87da-353562330a36" providerId="ADAL" clId="{26914374-40F5-4737-82F3-608426FD84BE}" dt="2019-05-03T10:07:38.658" v="62" actId="20577"/>
          <ac:spMkLst>
            <pc:docMk/>
            <pc:sldMk cId="372697830" sldId="413"/>
            <ac:spMk id="19" creationId="{5252A847-DE45-4FA3-A1F8-EEBEB845FF8E}"/>
          </ac:spMkLst>
        </pc:spChg>
      </pc:sldChg>
      <pc:sldChg chg="modSp">
        <pc:chgData name="Victoria Worthington" userId="3602fdab-493b-4fe0-87da-353562330a36" providerId="ADAL" clId="{26914374-40F5-4737-82F3-608426FD84BE}" dt="2019-05-03T10:07:48.540" v="65" actId="5793"/>
        <pc:sldMkLst>
          <pc:docMk/>
          <pc:sldMk cId="2535788414" sldId="414"/>
        </pc:sldMkLst>
        <pc:spChg chg="mod">
          <ac:chgData name="Victoria Worthington" userId="3602fdab-493b-4fe0-87da-353562330a36" providerId="ADAL" clId="{26914374-40F5-4737-82F3-608426FD84BE}" dt="2019-05-03T10:07:48.540" v="65" actId="5793"/>
          <ac:spMkLst>
            <pc:docMk/>
            <pc:sldMk cId="2535788414" sldId="414"/>
            <ac:spMk id="7" creationId="{C0CD6503-388C-4F9E-9FB0-9053D8579D01}"/>
          </ac:spMkLst>
        </pc:spChg>
      </pc:sldChg>
      <pc:sldChg chg="modSp">
        <pc:chgData name="Victoria Worthington" userId="3602fdab-493b-4fe0-87da-353562330a36" providerId="ADAL" clId="{26914374-40F5-4737-82F3-608426FD84BE}" dt="2019-05-03T10:58:41.327" v="100" actId="20577"/>
        <pc:sldMkLst>
          <pc:docMk/>
          <pc:sldMk cId="298180566" sldId="416"/>
        </pc:sldMkLst>
        <pc:spChg chg="mod">
          <ac:chgData name="Victoria Worthington" userId="3602fdab-493b-4fe0-87da-353562330a36" providerId="ADAL" clId="{26914374-40F5-4737-82F3-608426FD84BE}" dt="2019-05-03T10:58:41.327" v="100" actId="20577"/>
          <ac:spMkLst>
            <pc:docMk/>
            <pc:sldMk cId="298180566" sldId="416"/>
            <ac:spMk id="8" creationId="{C5A88017-57AF-409B-B277-680A518F4DA5}"/>
          </ac:spMkLst>
        </pc:spChg>
      </pc:sldChg>
      <pc:sldChg chg="modSp">
        <pc:chgData name="Victoria Worthington" userId="3602fdab-493b-4fe0-87da-353562330a36" providerId="ADAL" clId="{26914374-40F5-4737-82F3-608426FD84BE}" dt="2019-05-03T10:58:35.555" v="98" actId="20577"/>
        <pc:sldMkLst>
          <pc:docMk/>
          <pc:sldMk cId="3748903344" sldId="417"/>
        </pc:sldMkLst>
        <pc:spChg chg="mod">
          <ac:chgData name="Victoria Worthington" userId="3602fdab-493b-4fe0-87da-353562330a36" providerId="ADAL" clId="{26914374-40F5-4737-82F3-608426FD84BE}" dt="2019-05-03T10:58:35.555" v="98" actId="20577"/>
          <ac:spMkLst>
            <pc:docMk/>
            <pc:sldMk cId="3748903344" sldId="417"/>
            <ac:spMk id="8" creationId="{664B1F78-2D12-4450-8833-0134AC630D30}"/>
          </ac:spMkLst>
        </pc:spChg>
      </pc:sldChg>
      <pc:sldChg chg="modSp">
        <pc:chgData name="Victoria Worthington" userId="3602fdab-493b-4fe0-87da-353562330a36" providerId="ADAL" clId="{26914374-40F5-4737-82F3-608426FD84BE}" dt="2019-05-03T10:58:29.995" v="96" actId="20577"/>
        <pc:sldMkLst>
          <pc:docMk/>
          <pc:sldMk cId="3423845108" sldId="418"/>
        </pc:sldMkLst>
        <pc:spChg chg="mod">
          <ac:chgData name="Victoria Worthington" userId="3602fdab-493b-4fe0-87da-353562330a36" providerId="ADAL" clId="{26914374-40F5-4737-82F3-608426FD84BE}" dt="2019-05-03T10:58:29.995" v="96" actId="20577"/>
          <ac:spMkLst>
            <pc:docMk/>
            <pc:sldMk cId="3423845108" sldId="418"/>
            <ac:spMk id="8" creationId="{0AD13733-C46E-4368-8E65-E0CDD23538E0}"/>
          </ac:spMkLst>
        </pc:spChg>
      </pc:sldChg>
      <pc:sldChg chg="modSp">
        <pc:chgData name="Victoria Worthington" userId="3602fdab-493b-4fe0-87da-353562330a36" providerId="ADAL" clId="{26914374-40F5-4737-82F3-608426FD84BE}" dt="2019-05-03T10:05:16.775" v="34" actId="20577"/>
        <pc:sldMkLst>
          <pc:docMk/>
          <pc:sldMk cId="2973589510" sldId="423"/>
        </pc:sldMkLst>
        <pc:spChg chg="mod">
          <ac:chgData name="Victoria Worthington" userId="3602fdab-493b-4fe0-87da-353562330a36" providerId="ADAL" clId="{26914374-40F5-4737-82F3-608426FD84BE}" dt="2019-05-03T10:05:16.775" v="34" actId="20577"/>
          <ac:spMkLst>
            <pc:docMk/>
            <pc:sldMk cId="2973589510" sldId="423"/>
            <ac:spMk id="7" creationId="{01F06824-F880-4868-928F-8C4D41B8CCB8}"/>
          </ac:spMkLst>
        </pc:spChg>
      </pc:sldChg>
      <pc:sldChg chg="modSp">
        <pc:chgData name="Victoria Worthington" userId="3602fdab-493b-4fe0-87da-353562330a36" providerId="ADAL" clId="{26914374-40F5-4737-82F3-608426FD84BE}" dt="2019-05-03T10:06:54.015" v="52" actId="20577"/>
        <pc:sldMkLst>
          <pc:docMk/>
          <pc:sldMk cId="2510782940" sldId="424"/>
        </pc:sldMkLst>
        <pc:spChg chg="mod">
          <ac:chgData name="Victoria Worthington" userId="3602fdab-493b-4fe0-87da-353562330a36" providerId="ADAL" clId="{26914374-40F5-4737-82F3-608426FD84BE}" dt="2019-05-03T10:05:29.659" v="39" actId="20577"/>
          <ac:spMkLst>
            <pc:docMk/>
            <pc:sldMk cId="2510782940" sldId="424"/>
            <ac:spMk id="11" creationId="{C1CEB8CF-F6A6-4F01-8DC4-33AFE8375EF6}"/>
          </ac:spMkLst>
        </pc:spChg>
        <pc:spChg chg="mod">
          <ac:chgData name="Victoria Worthington" userId="3602fdab-493b-4fe0-87da-353562330a36" providerId="ADAL" clId="{26914374-40F5-4737-82F3-608426FD84BE}" dt="2019-05-03T10:06:54.015" v="52" actId="20577"/>
          <ac:spMkLst>
            <pc:docMk/>
            <pc:sldMk cId="2510782940" sldId="424"/>
            <ac:spMk id="19" creationId="{5252A847-DE45-4FA3-A1F8-EEBEB845FF8E}"/>
          </ac:spMkLst>
        </pc:spChg>
      </pc:sldChg>
      <pc:sldChg chg="modSp">
        <pc:chgData name="Victoria Worthington" userId="3602fdab-493b-4fe0-87da-353562330a36" providerId="ADAL" clId="{26914374-40F5-4737-82F3-608426FD84BE}" dt="2019-05-03T10:06:43.069" v="47" actId="255"/>
        <pc:sldMkLst>
          <pc:docMk/>
          <pc:sldMk cId="1555788806" sldId="426"/>
        </pc:sldMkLst>
        <pc:spChg chg="mod">
          <ac:chgData name="Victoria Worthington" userId="3602fdab-493b-4fe0-87da-353562330a36" providerId="ADAL" clId="{26914374-40F5-4737-82F3-608426FD84BE}" dt="2019-05-03T10:05:24.560" v="37" actId="20577"/>
          <ac:spMkLst>
            <pc:docMk/>
            <pc:sldMk cId="1555788806" sldId="426"/>
            <ac:spMk id="11" creationId="{49285E37-13C7-40A1-BB60-055150E34E35}"/>
          </ac:spMkLst>
        </pc:spChg>
        <pc:spChg chg="mod">
          <ac:chgData name="Victoria Worthington" userId="3602fdab-493b-4fe0-87da-353562330a36" providerId="ADAL" clId="{26914374-40F5-4737-82F3-608426FD84BE}" dt="2019-05-03T10:06:43.069" v="47" actId="255"/>
          <ac:spMkLst>
            <pc:docMk/>
            <pc:sldMk cId="1555788806" sldId="426"/>
            <ac:spMk id="19" creationId="{5252A847-DE45-4FA3-A1F8-EEBEB845FF8E}"/>
          </ac:spMkLst>
        </pc:spChg>
      </pc:sldChg>
      <pc:sldChg chg="modSp">
        <pc:chgData name="Victoria Worthington" userId="3602fdab-493b-4fe0-87da-353562330a36" providerId="ADAL" clId="{26914374-40F5-4737-82F3-608426FD84BE}" dt="2019-05-03T10:58:25.464" v="94" actId="20577"/>
        <pc:sldMkLst>
          <pc:docMk/>
          <pc:sldMk cId="4171758143" sldId="430"/>
        </pc:sldMkLst>
        <pc:spChg chg="mod">
          <ac:chgData name="Victoria Worthington" userId="3602fdab-493b-4fe0-87da-353562330a36" providerId="ADAL" clId="{26914374-40F5-4737-82F3-608426FD84BE}" dt="2019-05-03T10:58:25.464" v="94" actId="20577"/>
          <ac:spMkLst>
            <pc:docMk/>
            <pc:sldMk cId="4171758143" sldId="430"/>
            <ac:spMk id="4" creationId="{A0235CBC-71F4-4CF2-965E-011C6C241CB7}"/>
          </ac:spMkLst>
        </pc:spChg>
      </pc:sldChg>
      <pc:sldChg chg="modSp">
        <pc:chgData name="Victoria Worthington" userId="3602fdab-493b-4fe0-87da-353562330a36" providerId="ADAL" clId="{26914374-40F5-4737-82F3-608426FD84BE}" dt="2019-05-03T09:57:56.383" v="2" actId="1582"/>
        <pc:sldMkLst>
          <pc:docMk/>
          <pc:sldMk cId="1735381591" sldId="431"/>
        </pc:sldMkLst>
        <pc:cxnChg chg="mod">
          <ac:chgData name="Victoria Worthington" userId="3602fdab-493b-4fe0-87da-353562330a36" providerId="ADAL" clId="{26914374-40F5-4737-82F3-608426FD84BE}" dt="2019-05-03T09:57:56.383" v="2" actId="1582"/>
          <ac:cxnSpMkLst>
            <pc:docMk/>
            <pc:sldMk cId="1735381591" sldId="431"/>
            <ac:cxnSpMk id="4" creationId="{DD960114-8465-40EC-A665-065B597EE480}"/>
          </ac:cxnSpMkLst>
        </pc:cxnChg>
        <pc:cxnChg chg="mod">
          <ac:chgData name="Victoria Worthington" userId="3602fdab-493b-4fe0-87da-353562330a36" providerId="ADAL" clId="{26914374-40F5-4737-82F3-608426FD84BE}" dt="2019-05-03T09:57:56.383" v="2" actId="1582"/>
          <ac:cxnSpMkLst>
            <pc:docMk/>
            <pc:sldMk cId="1735381591" sldId="431"/>
            <ac:cxnSpMk id="11" creationId="{325A95FC-8E54-4EAF-A784-C5D0794A12FA}"/>
          </ac:cxnSpMkLst>
        </pc:cxnChg>
        <pc:cxnChg chg="mod">
          <ac:chgData name="Victoria Worthington" userId="3602fdab-493b-4fe0-87da-353562330a36" providerId="ADAL" clId="{26914374-40F5-4737-82F3-608426FD84BE}" dt="2019-05-03T09:57:56.383" v="2" actId="1582"/>
          <ac:cxnSpMkLst>
            <pc:docMk/>
            <pc:sldMk cId="1735381591" sldId="431"/>
            <ac:cxnSpMk id="13" creationId="{9B240448-84FE-4778-88D1-57D1F2B787B1}"/>
          </ac:cxnSpMkLst>
        </pc:cxnChg>
        <pc:cxnChg chg="mod">
          <ac:chgData name="Victoria Worthington" userId="3602fdab-493b-4fe0-87da-353562330a36" providerId="ADAL" clId="{26914374-40F5-4737-82F3-608426FD84BE}" dt="2019-05-03T09:57:56.383" v="2" actId="1582"/>
          <ac:cxnSpMkLst>
            <pc:docMk/>
            <pc:sldMk cId="1735381591" sldId="431"/>
            <ac:cxnSpMk id="15" creationId="{F642A8BD-42D9-4A36-ABD5-24C3B6F6257D}"/>
          </ac:cxnSpMkLst>
        </pc:cxnChg>
        <pc:cxnChg chg="mod">
          <ac:chgData name="Victoria Worthington" userId="3602fdab-493b-4fe0-87da-353562330a36" providerId="ADAL" clId="{26914374-40F5-4737-82F3-608426FD84BE}" dt="2019-05-03T09:57:56.383" v="2" actId="1582"/>
          <ac:cxnSpMkLst>
            <pc:docMk/>
            <pc:sldMk cId="1735381591" sldId="431"/>
            <ac:cxnSpMk id="20" creationId="{A94A5D48-3EB4-41F9-ABD5-D5AE00FA7CC4}"/>
          </ac:cxnSpMkLst>
        </pc:cxnChg>
      </pc:sldChg>
      <pc:sldChg chg="modSp">
        <pc:chgData name="Victoria Worthington" userId="3602fdab-493b-4fe0-87da-353562330a36" providerId="ADAL" clId="{26914374-40F5-4737-82F3-608426FD84BE}" dt="2019-05-03T10:58:46.632" v="102" actId="6549"/>
        <pc:sldMkLst>
          <pc:docMk/>
          <pc:sldMk cId="2788178922" sldId="432"/>
        </pc:sldMkLst>
        <pc:spChg chg="mod">
          <ac:chgData name="Victoria Worthington" userId="3602fdab-493b-4fe0-87da-353562330a36" providerId="ADAL" clId="{26914374-40F5-4737-82F3-608426FD84BE}" dt="2019-05-03T10:58:46.632" v="102" actId="6549"/>
          <ac:spMkLst>
            <pc:docMk/>
            <pc:sldMk cId="2788178922" sldId="432"/>
            <ac:spMk id="8" creationId="{6B4DD9EE-733B-48A8-8B4C-C7C6E9653C65}"/>
          </ac:spMkLst>
        </pc:spChg>
      </pc:sldChg>
      <pc:sldChg chg="modSp add del">
        <pc:chgData name="Victoria Worthington" userId="3602fdab-493b-4fe0-87da-353562330a36" providerId="ADAL" clId="{26914374-40F5-4737-82F3-608426FD84BE}" dt="2019-05-03T10:58:38.877" v="99" actId="20577"/>
        <pc:sldMkLst>
          <pc:docMk/>
          <pc:sldMk cId="1167707041" sldId="433"/>
        </pc:sldMkLst>
        <pc:spChg chg="mod">
          <ac:chgData name="Victoria Worthington" userId="3602fdab-493b-4fe0-87da-353562330a36" providerId="ADAL" clId="{26914374-40F5-4737-82F3-608426FD84BE}" dt="2019-05-03T10:58:38.877" v="99" actId="20577"/>
          <ac:spMkLst>
            <pc:docMk/>
            <pc:sldMk cId="1167707041" sldId="433"/>
            <ac:spMk id="8" creationId="{C5A88017-57AF-409B-B277-680A518F4DA5}"/>
          </ac:spMkLst>
        </pc:spChg>
        <pc:spChg chg="mod">
          <ac:chgData name="Victoria Worthington" userId="3602fdab-493b-4fe0-87da-353562330a36" providerId="ADAL" clId="{26914374-40F5-4737-82F3-608426FD84BE}" dt="2019-05-03T10:04:29.730" v="31" actId="20577"/>
          <ac:spMkLst>
            <pc:docMk/>
            <pc:sldMk cId="1167707041" sldId="433"/>
            <ac:spMk id="19" creationId="{5252A847-DE45-4FA3-A1F8-EEBEB845FF8E}"/>
          </ac:spMkLst>
        </pc:spChg>
      </pc:sldChg>
      <pc:sldChg chg="modSp">
        <pc:chgData name="Victoria Worthington" userId="3602fdab-493b-4fe0-87da-353562330a36" providerId="ADAL" clId="{26914374-40F5-4737-82F3-608426FD84BE}" dt="2019-05-03T10:58:32.703" v="97" actId="6549"/>
        <pc:sldMkLst>
          <pc:docMk/>
          <pc:sldMk cId="253943927" sldId="434"/>
        </pc:sldMkLst>
        <pc:spChg chg="mod">
          <ac:chgData name="Victoria Worthington" userId="3602fdab-493b-4fe0-87da-353562330a36" providerId="ADAL" clId="{26914374-40F5-4737-82F3-608426FD84BE}" dt="2019-05-03T10:58:32.703" v="97" actId="6549"/>
          <ac:spMkLst>
            <pc:docMk/>
            <pc:sldMk cId="253943927" sldId="434"/>
            <ac:spMk id="8" creationId="{664B1F78-2D12-4450-8833-0134AC630D30}"/>
          </ac:spMkLst>
        </pc:spChg>
        <pc:spChg chg="mod">
          <ac:chgData name="Victoria Worthington" userId="3602fdab-493b-4fe0-87da-353562330a36" providerId="ADAL" clId="{26914374-40F5-4737-82F3-608426FD84BE}" dt="2019-05-03T10:04:33.953" v="32" actId="120"/>
          <ac:spMkLst>
            <pc:docMk/>
            <pc:sldMk cId="253943927" sldId="434"/>
            <ac:spMk id="19" creationId="{5252A847-DE45-4FA3-A1F8-EEBEB845FF8E}"/>
          </ac:spMkLst>
        </pc:spChg>
      </pc:sldChg>
      <pc:sldChg chg="modSp">
        <pc:chgData name="Victoria Worthington" userId="3602fdab-493b-4fe0-87da-353562330a36" providerId="ADAL" clId="{26914374-40F5-4737-82F3-608426FD84BE}" dt="2019-05-03T10:58:27.439" v="95" actId="20577"/>
        <pc:sldMkLst>
          <pc:docMk/>
          <pc:sldMk cId="3762798329" sldId="435"/>
        </pc:sldMkLst>
        <pc:spChg chg="mod">
          <ac:chgData name="Victoria Worthington" userId="3602fdab-493b-4fe0-87da-353562330a36" providerId="ADAL" clId="{26914374-40F5-4737-82F3-608426FD84BE}" dt="2019-05-03T10:58:27.439" v="95" actId="20577"/>
          <ac:spMkLst>
            <pc:docMk/>
            <pc:sldMk cId="3762798329" sldId="435"/>
            <ac:spMk id="8" creationId="{0AD13733-C46E-4368-8E65-E0CDD23538E0}"/>
          </ac:spMkLst>
        </pc:spChg>
        <pc:spChg chg="mod">
          <ac:chgData name="Victoria Worthington" userId="3602fdab-493b-4fe0-87da-353562330a36" providerId="ADAL" clId="{26914374-40F5-4737-82F3-608426FD84BE}" dt="2019-05-03T10:04:12.357" v="26" actId="20577"/>
          <ac:spMkLst>
            <pc:docMk/>
            <pc:sldMk cId="3762798329" sldId="435"/>
            <ac:spMk id="19" creationId="{5252A847-DE45-4FA3-A1F8-EEBEB845FF8E}"/>
          </ac:spMkLst>
        </pc:spChg>
      </pc:sldChg>
      <pc:sldChg chg="modSp">
        <pc:chgData name="Victoria Worthington" userId="3602fdab-493b-4fe0-87da-353562330a36" providerId="ADAL" clId="{26914374-40F5-4737-82F3-608426FD84BE}" dt="2019-05-03T10:58:23.096" v="93" actId="20577"/>
        <pc:sldMkLst>
          <pc:docMk/>
          <pc:sldMk cId="3731942113" sldId="436"/>
        </pc:sldMkLst>
        <pc:spChg chg="mod">
          <ac:chgData name="Victoria Worthington" userId="3602fdab-493b-4fe0-87da-353562330a36" providerId="ADAL" clId="{26914374-40F5-4737-82F3-608426FD84BE}" dt="2019-05-03T10:58:23.096" v="93" actId="20577"/>
          <ac:spMkLst>
            <pc:docMk/>
            <pc:sldMk cId="3731942113" sldId="436"/>
            <ac:spMk id="4" creationId="{A0235CBC-71F4-4CF2-965E-011C6C241CB7}"/>
          </ac:spMkLst>
        </pc:spChg>
        <pc:spChg chg="mod">
          <ac:chgData name="Victoria Worthington" userId="3602fdab-493b-4fe0-87da-353562330a36" providerId="ADAL" clId="{26914374-40F5-4737-82F3-608426FD84BE}" dt="2019-05-03T10:04:37.630" v="33" actId="120"/>
          <ac:spMkLst>
            <pc:docMk/>
            <pc:sldMk cId="3731942113" sldId="436"/>
            <ac:spMk id="19" creationId="{5252A847-DE45-4FA3-A1F8-EEBEB845FF8E}"/>
          </ac:spMkLst>
        </pc:spChg>
      </pc:sldChg>
      <pc:sldChg chg="modSp">
        <pc:chgData name="Victoria Worthington" userId="3602fdab-493b-4fe0-87da-353562330a36" providerId="ADAL" clId="{26914374-40F5-4737-82F3-608426FD84BE}" dt="2019-05-03T10:05:21.168" v="36" actId="20577"/>
        <pc:sldMkLst>
          <pc:docMk/>
          <pc:sldMk cId="3525672095" sldId="437"/>
        </pc:sldMkLst>
        <pc:spChg chg="mod">
          <ac:chgData name="Victoria Worthington" userId="3602fdab-493b-4fe0-87da-353562330a36" providerId="ADAL" clId="{26914374-40F5-4737-82F3-608426FD84BE}" dt="2019-05-03T10:05:21.168" v="36" actId="20577"/>
          <ac:spMkLst>
            <pc:docMk/>
            <pc:sldMk cId="3525672095" sldId="437"/>
            <ac:spMk id="11" creationId="{49285E37-13C7-40A1-BB60-055150E34E35}"/>
          </ac:spMkLst>
        </pc:spChg>
      </pc:sldChg>
      <pc:sldChg chg="modSp">
        <pc:chgData name="Victoria Worthington" userId="3602fdab-493b-4fe0-87da-353562330a36" providerId="ADAL" clId="{26914374-40F5-4737-82F3-608426FD84BE}" dt="2019-05-03T10:05:26.754" v="38" actId="20577"/>
        <pc:sldMkLst>
          <pc:docMk/>
          <pc:sldMk cId="1587136750" sldId="438"/>
        </pc:sldMkLst>
        <pc:spChg chg="mod">
          <ac:chgData name="Victoria Worthington" userId="3602fdab-493b-4fe0-87da-353562330a36" providerId="ADAL" clId="{26914374-40F5-4737-82F3-608426FD84BE}" dt="2019-05-03T10:05:26.754" v="38" actId="20577"/>
          <ac:spMkLst>
            <pc:docMk/>
            <pc:sldMk cId="1587136750" sldId="438"/>
            <ac:spMk id="11" creationId="{C1CEB8CF-F6A6-4F01-8DC4-33AFE8375EF6}"/>
          </ac:spMkLst>
        </pc:spChg>
      </pc:sldChg>
      <pc:sldChg chg="modSp">
        <pc:chgData name="Victoria Worthington" userId="3602fdab-493b-4fe0-87da-353562330a36" providerId="ADAL" clId="{26914374-40F5-4737-82F3-608426FD84BE}" dt="2019-05-03T10:05:19.005" v="35" actId="20577"/>
        <pc:sldMkLst>
          <pc:docMk/>
          <pc:sldMk cId="2078584346" sldId="439"/>
        </pc:sldMkLst>
        <pc:spChg chg="mod">
          <ac:chgData name="Victoria Worthington" userId="3602fdab-493b-4fe0-87da-353562330a36" providerId="ADAL" clId="{26914374-40F5-4737-82F3-608426FD84BE}" dt="2019-05-03T10:05:19.005" v="35" actId="20577"/>
          <ac:spMkLst>
            <pc:docMk/>
            <pc:sldMk cId="2078584346" sldId="439"/>
            <ac:spMk id="7" creationId="{01F06824-F880-4868-928F-8C4D41B8CCB8}"/>
          </ac:spMkLst>
        </pc:spChg>
      </pc:sldChg>
      <pc:sldChg chg="addSp modSp add ord">
        <pc:chgData name="Victoria Worthington" userId="3602fdab-493b-4fe0-87da-353562330a36" providerId="ADAL" clId="{26914374-40F5-4737-82F3-608426FD84BE}" dt="2019-05-03T10:07:14.906" v="56"/>
        <pc:sldMkLst>
          <pc:docMk/>
          <pc:sldMk cId="127163338" sldId="440"/>
        </pc:sldMkLst>
        <pc:spChg chg="mod">
          <ac:chgData name="Victoria Worthington" userId="3602fdab-493b-4fe0-87da-353562330a36" providerId="ADAL" clId="{26914374-40F5-4737-82F3-608426FD84BE}" dt="2019-05-03T10:07:12.095" v="55"/>
          <ac:spMkLst>
            <pc:docMk/>
            <pc:sldMk cId="127163338" sldId="440"/>
            <ac:spMk id="19" creationId="{5252A847-DE45-4FA3-A1F8-EEBEB845FF8E}"/>
          </ac:spMkLst>
        </pc:spChg>
        <pc:picChg chg="add">
          <ac:chgData name="Victoria Worthington" userId="3602fdab-493b-4fe0-87da-353562330a36" providerId="ADAL" clId="{26914374-40F5-4737-82F3-608426FD84BE}" dt="2019-05-03T10:07:14.906" v="56"/>
          <ac:picMkLst>
            <pc:docMk/>
            <pc:sldMk cId="127163338" sldId="440"/>
            <ac:picMk id="9" creationId="{848B2591-6672-4BE9-91D6-53B047B4538E}"/>
          </ac:picMkLst>
        </pc:picChg>
      </pc:sldChg>
      <pc:sldChg chg="modSp add">
        <pc:chgData name="Victoria Worthington" userId="3602fdab-493b-4fe0-87da-353562330a36" providerId="ADAL" clId="{26914374-40F5-4737-82F3-608426FD84BE}" dt="2019-05-03T10:56:20.638" v="92" actId="20577"/>
        <pc:sldMkLst>
          <pc:docMk/>
          <pc:sldMk cId="3064755962" sldId="441"/>
        </pc:sldMkLst>
        <pc:spChg chg="mod">
          <ac:chgData name="Victoria Worthington" userId="3602fdab-493b-4fe0-87da-353562330a36" providerId="ADAL" clId="{26914374-40F5-4737-82F3-608426FD84BE}" dt="2019-05-03T10:56:20.638" v="92" actId="20577"/>
          <ac:spMkLst>
            <pc:docMk/>
            <pc:sldMk cId="3064755962" sldId="441"/>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03/05/2019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03/05/2019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03/05/2019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03/05/2019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rvey.zohopublic.eu/zs/V2BBWx"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recognising-devices-to-build-cohesion-year-6-cohesion-free-resource-pack" TargetMode="External"/><Relationship Id="rId2" Type="http://schemas.openxmlformats.org/officeDocument/2006/relationships/hyperlink" Target="https://classroomsecrets.co.uk/search/?fwp_topic=gps-scheme-of-wor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2"/>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139F667A-FD26-4A1D-AA66-40517E4C2AAA}"/>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B24886A0-82CA-46AB-8812-E621B401C059}"/>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AC0B2D2B-4C0F-4418-950D-327CFF82A9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9" name="Picture 8">
            <a:extLst>
              <a:ext uri="{FF2B5EF4-FFF2-40B4-BE49-F238E27FC236}">
                <a16:creationId xmlns:a16="http://schemas.microsoft.com/office/drawing/2014/main" id="{848B2591-6672-4BE9-91D6-53B047B453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488" y="-512505"/>
            <a:ext cx="7557025" cy="5342480"/>
          </a:xfrm>
          <a:prstGeom prst="rect">
            <a:avLst/>
          </a:prstGeom>
        </p:spPr>
      </p:pic>
    </p:spTree>
    <p:extLst>
      <p:ext uri="{BB962C8B-B14F-4D97-AF65-F5344CB8AC3E}">
        <p14:creationId xmlns:p14="http://schemas.microsoft.com/office/powerpoint/2010/main" val="127163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How many fronted adverbials are used in paragraph 2? </a:t>
            </a:r>
            <a:endParaRPr lang="en-GB" sz="2000" b="1" u="sng"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rgbClr val="FF0000"/>
                </a:solidFill>
                <a:latin typeface="Century Gothic" panose="020B0502020202020204" pitchFamily="34" charset="0"/>
              </a:rPr>
              <a:t>two</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8" name="Rectangle 7">
            <a:extLst>
              <a:ext uri="{FF2B5EF4-FFF2-40B4-BE49-F238E27FC236}">
                <a16:creationId xmlns:a16="http://schemas.microsoft.com/office/drawing/2014/main" id="{C5A88017-57AF-409B-B277-680A518F4DA5}"/>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and the pounding music from the announcement system was deafening. Kelvin tried to concentrate on what Coach Franks was saying but it was almost impossible in the din, so instead he focused on her whiteboard. Her pen scribbled furiously, leaving an ‘X’ here, an ‘O’ there, and instructional arrows all over the place. He knew the ball was going to wind up in his hands (it always did when the game was on the line) but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rgbClr val="FF0000"/>
                </a:solidFill>
                <a:latin typeface="Century Gothic" panose="020B0502020202020204" pitchFamily="34" charset="0"/>
              </a:rPr>
              <a:t>As the buzzer sounded to end the timeout</a:t>
            </a:r>
            <a:r>
              <a:rPr lang="en-GB" sz="1400" b="1" dirty="0">
                <a:solidFill>
                  <a:schemeClr val="tx1"/>
                </a:solidFill>
                <a:latin typeface="Century Gothic" panose="020B0502020202020204" pitchFamily="34" charset="0"/>
              </a:rPr>
              <a:t>, Kelvin took his place in the far corner of the court. Ready? Go! </a:t>
            </a:r>
            <a:r>
              <a:rPr lang="en-GB" sz="1400" b="1" dirty="0">
                <a:solidFill>
                  <a:srgbClr val="FF0000"/>
                </a:solidFill>
                <a:latin typeface="Century Gothic" panose="020B0502020202020204" pitchFamily="34" charset="0"/>
              </a:rPr>
              <a:t>Suddenly</a:t>
            </a:r>
            <a:r>
              <a:rPr lang="en-GB" sz="1400" b="1" dirty="0">
                <a:solidFill>
                  <a:schemeClr val="tx1"/>
                </a:solidFill>
                <a:latin typeface="Century Gothic" panose="020B0502020202020204" pitchFamily="34" charset="0"/>
              </a:rPr>
              <a:t>, bodies rushed everywhere as he fought to lose his defender, zigzagging between teammates to the top of the three-point line. The pass arrived, exactly as planned! Coach Franks, who had waited years for a chance to win the championship, watched wide-eyed as Kelvin turned to shoot. She had done all she could; the team’s fate was in his hands now. He rose up, and let the ball fly…</a:t>
            </a:r>
          </a:p>
        </p:txBody>
      </p:sp>
      <p:grpSp>
        <p:nvGrpSpPr>
          <p:cNvPr id="9" name="Group 8">
            <a:extLst>
              <a:ext uri="{FF2B5EF4-FFF2-40B4-BE49-F238E27FC236}">
                <a16:creationId xmlns:a16="http://schemas.microsoft.com/office/drawing/2014/main" id="{1FCFE3AA-F668-4AAB-BDF8-2A72E75B408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C7763E7D-CD2B-4EE9-87A5-09A6BA23AF3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885905EC-24B6-42DA-8B54-D91B591239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167707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relative pronoun refers to Coach Franks in paragraph 2?</a:t>
            </a:r>
            <a:endParaRPr lang="en-GB" sz="2000" b="1" u="sng" dirty="0">
              <a:solidFill>
                <a:schemeClr val="tx1"/>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p:txBody>
      </p:sp>
      <p:sp>
        <p:nvSpPr>
          <p:cNvPr id="8" name="Rectangle 7">
            <a:extLst>
              <a:ext uri="{FF2B5EF4-FFF2-40B4-BE49-F238E27FC236}">
                <a16:creationId xmlns:a16="http://schemas.microsoft.com/office/drawing/2014/main" id="{664B1F78-2D12-4450-8833-0134AC630D30}"/>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and the pounding music from the announcement system was deafening. Kelvin tried to concentrate on what Coach Franks was saying but it was almost impossible in the din, so instead he focused on her whiteboard. Her pen scribbled furiously, leaving an ‘X’ here, an ‘O’ there, and instructional arrows all over the place. He knew the ball was going to wind up in his hands (it always did when the game was on the line) but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As the buzzer sounded to end the timeout, Kelvin took his place in the far corner of the court. Ready? Go! Suddenly, bodies rushed everywhere as he fought to lose his defender, zigzagging between teammates to the top of the three-point line. The pass arrived, exactly as planned! Coach Franks, who had waited years for a chance to win the championship, watched wide-eyed as Kelvin turned to shoot. She had done all she could; the team’s fate was in his hands now. He rose up, and let the ball fly…</a:t>
            </a:r>
          </a:p>
        </p:txBody>
      </p:sp>
      <p:grpSp>
        <p:nvGrpSpPr>
          <p:cNvPr id="9" name="Group 8">
            <a:extLst>
              <a:ext uri="{FF2B5EF4-FFF2-40B4-BE49-F238E27FC236}">
                <a16:creationId xmlns:a16="http://schemas.microsoft.com/office/drawing/2014/main" id="{48D5FEA5-6F1C-4F96-9E92-2369EC7E30F9}"/>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C5733BAF-2919-455C-B3AD-E8B868587E7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8EB1B7E-11E9-4BFE-B827-E3F5B786D4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748903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relative pronoun refers to Coach Franks in paragraph 2?</a:t>
            </a:r>
            <a:endParaRPr lang="en-GB" sz="2000" b="1" u="sng" dirty="0">
              <a:solidFill>
                <a:schemeClr val="tx1"/>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who</a:t>
            </a:r>
          </a:p>
        </p:txBody>
      </p:sp>
      <p:sp>
        <p:nvSpPr>
          <p:cNvPr id="8" name="Rectangle 7">
            <a:extLst>
              <a:ext uri="{FF2B5EF4-FFF2-40B4-BE49-F238E27FC236}">
                <a16:creationId xmlns:a16="http://schemas.microsoft.com/office/drawing/2014/main" id="{664B1F78-2D12-4450-8833-0134AC630D30}"/>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and the pounding music from the announcement system was deafening. Kelvin tried to concentrate on what Coach Franks was saying but it was almost impossible in the din, so instead he focused on her whiteboard. Her pen scribbled furiously, leaving an ‘X’ here, an ‘O’ there, and instructional arrows all over the place. He knew the ball was going to wind up in his hands (it always did when the game was on the line) but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As the buzzer sounded to end the timeout, Kelvin took his place in the far corner of the court. Ready? Go! Suddenly, bodies rushed everywhere as he fought to lose his defender, zigzagging between teammates to the top of the three-point line. The pass arrived, exactly as planned! Coach Franks, </a:t>
            </a:r>
            <a:r>
              <a:rPr lang="en-GB" sz="1400" b="1" dirty="0">
                <a:solidFill>
                  <a:srgbClr val="FF0000"/>
                </a:solidFill>
                <a:latin typeface="Century Gothic" panose="020B0502020202020204" pitchFamily="34" charset="0"/>
              </a:rPr>
              <a:t>who</a:t>
            </a:r>
            <a:r>
              <a:rPr lang="en-GB" sz="1400" b="1" dirty="0">
                <a:solidFill>
                  <a:schemeClr val="tx1"/>
                </a:solidFill>
                <a:latin typeface="Century Gothic" panose="020B0502020202020204" pitchFamily="34" charset="0"/>
              </a:rPr>
              <a:t> had waited years for a chance to win the championship, watched wide-eyed as Kelvin turned to shoot. She had done all she could; the team’s fate was in his hands now. He rose up, and let the ball fly…</a:t>
            </a:r>
          </a:p>
        </p:txBody>
      </p:sp>
      <p:grpSp>
        <p:nvGrpSpPr>
          <p:cNvPr id="9" name="Group 8">
            <a:extLst>
              <a:ext uri="{FF2B5EF4-FFF2-40B4-BE49-F238E27FC236}">
                <a16:creationId xmlns:a16="http://schemas.microsoft.com/office/drawing/2014/main" id="{48D5FEA5-6F1C-4F96-9E92-2369EC7E30F9}"/>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C5733BAF-2919-455C-B3AD-E8B868587E7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8EB1B7E-11E9-4BFE-B827-E3F5B786D4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5394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How has an ellipsis been used in paragraph 2?</a:t>
            </a:r>
            <a:endParaRPr lang="en-GB" sz="2000" b="1" u="sng"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0AD13733-C46E-4368-8E65-E0CDD23538E0}"/>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and the pounding music from the announcement system was deafening. Kelvin tried to concentrate on what Coach Franks was saying but it was almost impossible in the din, so instead he focused on her whiteboard. Her pen scribbled furiously, leaving an ‘X’ here, an ‘O’ there, and instructional arrows all over the place. He knew the ball was going to wind up in his hands (it always did when the game was on the line) but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As the buzzer sounded to end the timeout, Kelvin took his place in the far corner of the court. Ready? Go! Suddenly, bodies rushed everywhere as he fought to lose his defender, zigzagging between teammates to the top of the three-point line. The pass arrived, exactly as planned! Coach Franks, who had waited years for a chance to win the championship, watched wide-eyed as Kelvin turned to shoot. She had done all she could; the team’s fate was in his hands now. He rose up, and let the ball fly…</a:t>
            </a:r>
          </a:p>
        </p:txBody>
      </p:sp>
      <p:grpSp>
        <p:nvGrpSpPr>
          <p:cNvPr id="9" name="Group 8">
            <a:extLst>
              <a:ext uri="{FF2B5EF4-FFF2-40B4-BE49-F238E27FC236}">
                <a16:creationId xmlns:a16="http://schemas.microsoft.com/office/drawing/2014/main" id="{E9A9BBFB-5AFC-443A-AD64-480118F0E5C1}"/>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E4E12E1B-8D90-4134-87FC-9673EDC14774}"/>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8F260F99-085F-46B2-941A-D8C4D5601D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23845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How has an ellipsis been used in paragraph 2?</a:t>
            </a:r>
          </a:p>
          <a:p>
            <a:endParaRPr lang="en-GB" sz="2000" b="1" u="sng"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It has been used to build suspense.</a:t>
            </a:r>
          </a:p>
        </p:txBody>
      </p:sp>
      <p:sp>
        <p:nvSpPr>
          <p:cNvPr id="8" name="Rectangle 7">
            <a:extLst>
              <a:ext uri="{FF2B5EF4-FFF2-40B4-BE49-F238E27FC236}">
                <a16:creationId xmlns:a16="http://schemas.microsoft.com/office/drawing/2014/main" id="{0AD13733-C46E-4368-8E65-E0CDD23538E0}"/>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and the pounding music from the announcement system was deafening. Kelvin tried to concentrate on what Coach Franks was saying but it was almost impossible in the din, so instead he focused on her whiteboard. Her pen scribbled furiously, leaving an ‘X’ here, an ‘O’ there, and instructional arrows all over the place. He knew the ball was going to wind up in his hands (it always did when the game was on the line) but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As the buzzer sounded to end the timeout, Kelvin took his place in the far corner of the court. Ready? Go! Suddenly, bodies rushed everywhere as he fought to lose his defender, zigzagging between teammates to the top of the three-point line. The pass arrived, exactly as planned! Coach Franks, who had waited years for a chance to win the championship, watched wide-eyed as Kelvin turned to shoot. She had done all she could; the team’s fate was in his hands now. He rose up, and let the ball fly…</a:t>
            </a:r>
          </a:p>
        </p:txBody>
      </p:sp>
      <p:grpSp>
        <p:nvGrpSpPr>
          <p:cNvPr id="9" name="Group 8">
            <a:extLst>
              <a:ext uri="{FF2B5EF4-FFF2-40B4-BE49-F238E27FC236}">
                <a16:creationId xmlns:a16="http://schemas.microsoft.com/office/drawing/2014/main" id="{E9A9BBFB-5AFC-443A-AD64-480118F0E5C1}"/>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E4E12E1B-8D90-4134-87FC-9673EDC14774}"/>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8F260F99-085F-46B2-941A-D8C4D5601D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762798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5</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In the second sentence of paragraph 1, has the author used a relative clause or conjunctions to give extra information?</a:t>
            </a:r>
          </a:p>
        </p:txBody>
      </p:sp>
      <p:sp>
        <p:nvSpPr>
          <p:cNvPr id="4" name="Rectangle 3">
            <a:extLst>
              <a:ext uri="{FF2B5EF4-FFF2-40B4-BE49-F238E27FC236}">
                <a16:creationId xmlns:a16="http://schemas.microsoft.com/office/drawing/2014/main" id="{A0235CBC-71F4-4CF2-965E-011C6C241CB7}"/>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and the pounding music from the announcement system was deafening. Kelvin tried to concentrate on what Coach Franks was saying but it was almost impossible in the din, so instead he focused on her whiteboard. Her pen scribbled furiously, leaving an ‘X’ here, an ‘O’ there, and instructional arrows all over the place. He knew the ball was going to wind up in his hands (it always did when the game was on the line) but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As the buzzer sounded to end the timeout, Kelvin took his place in the far corner of the court. Ready? Go! Suddenly, bodies rushed everywhere as he fought to lose his defender, zigzagging between teammates to the top of the three-point line. The pass arrived, exactly as planned! Coach Franks, who had waited years for a chance to win the championship, watched wide-eyed as Kelvin turned to shoot. She had done all she could; the team’s fate was in his hands now. He rose up, and let the ball fly…</a:t>
            </a:r>
          </a:p>
        </p:txBody>
      </p:sp>
      <p:grpSp>
        <p:nvGrpSpPr>
          <p:cNvPr id="5" name="Group 4">
            <a:extLst>
              <a:ext uri="{FF2B5EF4-FFF2-40B4-BE49-F238E27FC236}">
                <a16:creationId xmlns:a16="http://schemas.microsoft.com/office/drawing/2014/main" id="{7E2F46C2-9E34-45F7-B9CC-4CE9488BEB31}"/>
              </a:ext>
            </a:extLst>
          </p:cNvPr>
          <p:cNvGrpSpPr/>
          <p:nvPr/>
        </p:nvGrpSpPr>
        <p:grpSpPr>
          <a:xfrm>
            <a:off x="59531" y="6454317"/>
            <a:ext cx="1238534" cy="403683"/>
            <a:chOff x="68077" y="6454317"/>
            <a:chExt cx="1238534" cy="403683"/>
          </a:xfrm>
        </p:grpSpPr>
        <p:sp>
          <p:nvSpPr>
            <p:cNvPr id="6" name="TextBox 8">
              <a:extLst>
                <a:ext uri="{FF2B5EF4-FFF2-40B4-BE49-F238E27FC236}">
                  <a16:creationId xmlns:a16="http://schemas.microsoft.com/office/drawing/2014/main" id="{0BB03CFD-F8F0-4977-BD5A-BEA234E88FB4}"/>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9DB66089-FECF-407B-8300-F4F22C26B6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417175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5</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In the second sentence of paragraph 1, has the author used a relative clause or conjunctions to give extra information?</a:t>
            </a:r>
          </a:p>
          <a:p>
            <a:endParaRPr lang="en-GB" sz="2000" b="1" u="sng"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conjunctions</a:t>
            </a:r>
            <a:endParaRPr lang="en-GB" sz="2000" b="1"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A0235CBC-71F4-4CF2-965E-011C6C241CB7}"/>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and the pounding music from the announcement system was deafening. Kelvin tried to concentrate on what Coach Franks was saying</a:t>
            </a:r>
            <a:r>
              <a:rPr lang="en-GB" sz="1400" b="1" dirty="0">
                <a:solidFill>
                  <a:srgbClr val="FF0000"/>
                </a:solidFill>
                <a:latin typeface="Century Gothic" panose="020B0502020202020204" pitchFamily="34" charset="0"/>
              </a:rPr>
              <a:t> but</a:t>
            </a:r>
            <a:r>
              <a:rPr lang="en-GB" sz="1400" b="1" dirty="0">
                <a:solidFill>
                  <a:schemeClr val="tx1"/>
                </a:solidFill>
                <a:latin typeface="Century Gothic" panose="020B0502020202020204" pitchFamily="34" charset="0"/>
              </a:rPr>
              <a:t> it was almost impossible in the din, </a:t>
            </a:r>
            <a:r>
              <a:rPr lang="en-GB" sz="1400" b="1" dirty="0">
                <a:solidFill>
                  <a:srgbClr val="FF0000"/>
                </a:solidFill>
                <a:latin typeface="Century Gothic" panose="020B0502020202020204" pitchFamily="34" charset="0"/>
              </a:rPr>
              <a:t>so</a:t>
            </a:r>
            <a:r>
              <a:rPr lang="en-GB" sz="1400" b="1" dirty="0">
                <a:solidFill>
                  <a:schemeClr val="tx1"/>
                </a:solidFill>
                <a:latin typeface="Century Gothic" panose="020B0502020202020204" pitchFamily="34" charset="0"/>
              </a:rPr>
              <a:t> instead he focused on her whiteboard. Her pen scribbled furiously, leaving an ‘X’ here, an ‘O’ there, and instructional arrows all over the place. He knew the ball was going to wind up in his hands (it always did when the game was on the line) but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As the buzzer sounded to end the timeout, Kelvin took his place in the far corner of the court. Ready? Go! Suddenly, bodies rushed everywhere as he fought to lose his defender, zigzagging between teammates to the top of the three-point line. The pass arrived, exactly as planned! Coach Franks, who had waited years for a chance to win the championship, watched wide-eyed as Kelvin turned to shoot. She had done all she could; the team’s fate was in his hands now. He rose up, and let the ball fly…</a:t>
            </a:r>
          </a:p>
        </p:txBody>
      </p:sp>
      <p:grpSp>
        <p:nvGrpSpPr>
          <p:cNvPr id="5" name="Group 4">
            <a:extLst>
              <a:ext uri="{FF2B5EF4-FFF2-40B4-BE49-F238E27FC236}">
                <a16:creationId xmlns:a16="http://schemas.microsoft.com/office/drawing/2014/main" id="{7E2F46C2-9E34-45F7-B9CC-4CE9488BEB31}"/>
              </a:ext>
            </a:extLst>
          </p:cNvPr>
          <p:cNvGrpSpPr/>
          <p:nvPr/>
        </p:nvGrpSpPr>
        <p:grpSpPr>
          <a:xfrm>
            <a:off x="59531" y="6454317"/>
            <a:ext cx="1238534" cy="403683"/>
            <a:chOff x="68077" y="6454317"/>
            <a:chExt cx="1238534" cy="403683"/>
          </a:xfrm>
        </p:grpSpPr>
        <p:sp>
          <p:nvSpPr>
            <p:cNvPr id="6" name="TextBox 8">
              <a:extLst>
                <a:ext uri="{FF2B5EF4-FFF2-40B4-BE49-F238E27FC236}">
                  <a16:creationId xmlns:a16="http://schemas.microsoft.com/office/drawing/2014/main" id="{0BB03CFD-F8F0-4977-BD5A-BEA234E88FB4}"/>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9DB66089-FECF-407B-8300-F4F22C26B6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731942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prstClr val="black"/>
                </a:solidFill>
                <a:latin typeface="Century Gothic" panose="020B0502020202020204" pitchFamily="34" charset="0"/>
              </a:rPr>
              <a:t>Explain why the writer has used a relative clause in paragraph 1.</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01F06824-F880-4868-928F-8C4D41B8CCB8}"/>
              </a:ext>
            </a:extLst>
          </p:cNvPr>
          <p:cNvSpPr/>
          <p:nvPr/>
        </p:nvSpPr>
        <p:spPr>
          <a:xfrm>
            <a:off x="402020" y="629587"/>
            <a:ext cx="8339959" cy="298707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Thousands upon thousands of litres of water poured down the Yellowrock Cascades every single day. Sabi, who relished any challenge that got her adrenaline pumping, laughed wildly as the torrent launched her kayak over another drop. A cloud of droplets exploded as she landed, soaking her grinning face. “This is a proper adventure!” she thought as she guided herself past a jutting rock. </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 mile or so downstream, the river cast itself over the lip of Wolf Falls, which was easily the highest waterfall in the state. Sabi had been advised to pull over to the bank long before she reached the drop, but some of the most thrilling kayaking on the river could be found in the final run down to the falls. She pressed on.</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In the midst of that final section of rapids, Sabi was too enthralled to notice the increasing speed and power of the water. Onwards she rushed, drawing closer and closer to the edge… </a:t>
            </a:r>
          </a:p>
        </p:txBody>
      </p:sp>
      <p:grpSp>
        <p:nvGrpSpPr>
          <p:cNvPr id="8" name="Group 7">
            <a:extLst>
              <a:ext uri="{FF2B5EF4-FFF2-40B4-BE49-F238E27FC236}">
                <a16:creationId xmlns:a16="http://schemas.microsoft.com/office/drawing/2014/main" id="{FEFFEDA5-0E33-4922-8B13-001EA73D0164}"/>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5ADB0EA2-EF06-479E-BBE7-7B87BB461CB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6786F65B-9B91-417D-B5B6-65B4AD849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73589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prstClr val="black"/>
                </a:solidFill>
                <a:latin typeface="Century Gothic" panose="020B0502020202020204" pitchFamily="34" charset="0"/>
              </a:rPr>
              <a:t>Explain why the writer has used a relative clause in paragraph 1.</a:t>
            </a:r>
            <a:br>
              <a:rPr lang="en-GB" sz="2000" b="1" dirty="0">
                <a:solidFill>
                  <a:prstClr val="black"/>
                </a:solidFill>
                <a:latin typeface="Century Gothic" panose="020B0502020202020204" pitchFamily="34" charset="0"/>
              </a:rPr>
            </a:br>
            <a:br>
              <a:rPr lang="en-GB" sz="2000" b="1" dirty="0">
                <a:solidFill>
                  <a:prstClr val="black"/>
                </a:solidFill>
                <a:latin typeface="Century Gothic" panose="020B0502020202020204" pitchFamily="34" charset="0"/>
              </a:rPr>
            </a:br>
            <a:r>
              <a:rPr lang="en-GB" sz="2000" b="1" dirty="0">
                <a:solidFill>
                  <a:prstClr val="black"/>
                </a:solidFill>
                <a:latin typeface="Century Gothic" panose="020B0502020202020204" pitchFamily="34" charset="0"/>
              </a:rPr>
              <a:t>The relative clause…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01F06824-F880-4868-928F-8C4D41B8CCB8}"/>
              </a:ext>
            </a:extLst>
          </p:cNvPr>
          <p:cNvSpPr/>
          <p:nvPr/>
        </p:nvSpPr>
        <p:spPr>
          <a:xfrm>
            <a:off x="402020" y="629587"/>
            <a:ext cx="8339959" cy="298707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Thousands upon thousands of litres of water poured down the Yellowrock Cascades every single day. Sabi, who relished any challenge that got her adrenaline pumping, laughed wildly as the torrent launched her kayak over another drop. A cloud of droplets exploded as she landed, soaking her grinning face. “This is a proper adventure!” she thought as she guided herself past a jutting rock. </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 mile or so downstream, the river cast itself over the lip of Wolf Falls, which was easily the highest waterfall in the state. Sabi had been advised to pull over to the bank long before she reached the drop, but some of the most thrilling kayaking on the river could be found in the final run down to the falls. She pressed on.</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In the midst of that final section of rapids, Sabi was too enthralled to notice the increasing speed and power of the water. Onwards she rushed, drawing closer and closer to the edge… </a:t>
            </a:r>
          </a:p>
        </p:txBody>
      </p:sp>
      <p:grpSp>
        <p:nvGrpSpPr>
          <p:cNvPr id="8" name="Group 7">
            <a:extLst>
              <a:ext uri="{FF2B5EF4-FFF2-40B4-BE49-F238E27FC236}">
                <a16:creationId xmlns:a16="http://schemas.microsoft.com/office/drawing/2014/main" id="{FEFFEDA5-0E33-4922-8B13-001EA73D0164}"/>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5ADB0EA2-EF06-479E-BBE7-7B87BB461CB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6786F65B-9B91-417D-B5B6-65B4AD849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064755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prstClr val="black"/>
                </a:solidFill>
                <a:latin typeface="Century Gothic" panose="020B0502020202020204" pitchFamily="34" charset="0"/>
              </a:rPr>
              <a:t>Explain why the writer has used a relative clause in paragraph 1.</a:t>
            </a:r>
          </a:p>
          <a:p>
            <a:endParaRPr lang="en-GB" sz="2000" b="1" dirty="0">
              <a:solidFill>
                <a:prstClr val="black"/>
              </a:solidFill>
              <a:latin typeface="Century Gothic" panose="020B0502020202020204" pitchFamily="34" charset="0"/>
            </a:endParaRPr>
          </a:p>
          <a:p>
            <a:r>
              <a:rPr lang="en-GB" sz="2000" b="1" dirty="0">
                <a:solidFill>
                  <a:srgbClr val="FF0000"/>
                </a:solidFill>
                <a:latin typeface="Century Gothic" panose="020B0502020202020204" pitchFamily="34" charset="0"/>
              </a:rPr>
              <a:t>The relative clause gives us more information about Sabi.</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01F06824-F880-4868-928F-8C4D41B8CCB8}"/>
              </a:ext>
            </a:extLst>
          </p:cNvPr>
          <p:cNvSpPr/>
          <p:nvPr/>
        </p:nvSpPr>
        <p:spPr>
          <a:xfrm>
            <a:off x="402020" y="629587"/>
            <a:ext cx="8339959" cy="298707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Thousands upon thousands of litres of water poured down the Yellowrock Cascades every single day. </a:t>
            </a:r>
            <a:r>
              <a:rPr lang="en-GB" sz="1400" b="1" dirty="0">
                <a:solidFill>
                  <a:srgbClr val="FF0000"/>
                </a:solidFill>
                <a:latin typeface="Century Gothic" panose="020B0502020202020204" pitchFamily="34" charset="0"/>
              </a:rPr>
              <a:t>Sabi, who relished any challenge that got her adrenaline pumping, laughed wildly as the torrent launched her kayak over another drop. </a:t>
            </a:r>
            <a:r>
              <a:rPr lang="en-GB" sz="1400" b="1" dirty="0">
                <a:solidFill>
                  <a:schemeClr val="tx1"/>
                </a:solidFill>
                <a:latin typeface="Century Gothic" panose="020B0502020202020204" pitchFamily="34" charset="0"/>
              </a:rPr>
              <a:t>A cloud of droplets exploded as she landed, soaking her grinning face. “This is a proper adventure!” she thought as she guided herself past a jutting rock. </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 mile or so downstream, the river cast itself over the lip of Wolf Falls, which was easily the highest waterfall in the state. Sabi had been advised to pull over to the bank long before she reached the drop, but some of the most thrilling kayaking on the river could be found in the final run down to the falls. She pressed on.</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In the midst of that final section of rapids, Sabi was too enthralled to notice the increasing speed and power of the water. Onwards she rushed, drawing closer and closer to the edge… </a:t>
            </a:r>
          </a:p>
        </p:txBody>
      </p:sp>
      <p:grpSp>
        <p:nvGrpSpPr>
          <p:cNvPr id="8" name="Group 7">
            <a:extLst>
              <a:ext uri="{FF2B5EF4-FFF2-40B4-BE49-F238E27FC236}">
                <a16:creationId xmlns:a16="http://schemas.microsoft.com/office/drawing/2014/main" id="{FEFFEDA5-0E33-4922-8B13-001EA73D0164}"/>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5ADB0EA2-EF06-479E-BBE7-7B87BB461CB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6786F65B-9B91-417D-B5B6-65B4AD849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858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Summer Block 1 – Cohesion – </a:t>
            </a:r>
          </a:p>
          <a:p>
            <a:pPr lvl="0" algn="ctr"/>
            <a:r>
              <a:rPr lang="en-GB" sz="1600" b="1" u="sng" dirty="0">
                <a:solidFill>
                  <a:srgbClr val="E7E6E6">
                    <a:lumMod val="50000"/>
                  </a:srgbClr>
                </a:solidFill>
                <a:latin typeface="Century Gothic" panose="020B0502020202020204" pitchFamily="34" charset="0"/>
              </a:rPr>
              <a:t>Recognising Devices to Build Cohesion – Fiction </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fontAlgn="base">
              <a:lnSpc>
                <a:spcPct val="100000"/>
              </a:lnSpc>
              <a:spcAft>
                <a:spcPts val="0"/>
              </a:spcAft>
            </a:pPr>
            <a:r>
              <a:rPr lang="en-GB" sz="1200" b="1" dirty="0">
                <a:solidFill>
                  <a:schemeClr val="tx1"/>
                </a:solidFill>
                <a:latin typeface="Century Gothic" panose="020B0502020202020204" pitchFamily="34" charset="0"/>
              </a:rPr>
              <a:t>English Year 6: </a:t>
            </a:r>
            <a:r>
              <a:rPr lang="en-US" sz="1200" b="1" dirty="0">
                <a:solidFill>
                  <a:schemeClr val="tx1"/>
                </a:solidFill>
                <a:latin typeface="Century Gothic" panose="020B0502020202020204" pitchFamily="34" charset="0"/>
              </a:rPr>
              <a:t>Linking ideas across paragraphs using a wider range of cohesive devices: repetition of a word or phrase, grammatical connections [for example, the use of adverbials such as on the other hand, in contrast, or as a consequence], and ellipsis</a:t>
            </a:r>
          </a:p>
          <a:p>
            <a:pPr fontAlgn="base">
              <a:lnSpc>
                <a:spcPct val="100000"/>
              </a:lnSpc>
              <a:spcAft>
                <a:spcPts val="0"/>
              </a:spcAft>
            </a:pPr>
            <a:r>
              <a:rPr lang="en-GB" sz="1200" b="1" dirty="0">
                <a:solidFill>
                  <a:schemeClr val="tx1"/>
                </a:solidFill>
                <a:latin typeface="Century Gothic" panose="020B0502020202020204" pitchFamily="34" charset="0"/>
              </a:rPr>
              <a:t>English Year 6: </a:t>
            </a:r>
            <a:r>
              <a:rPr lang="en-US" sz="1200" b="1" dirty="0">
                <a:solidFill>
                  <a:schemeClr val="tx1"/>
                </a:solidFill>
                <a:latin typeface="Century Gothic" panose="020B0502020202020204" pitchFamily="34" charset="0"/>
              </a:rPr>
              <a:t>Layout devices [for example, headings, sub-headings, columns, bullets, or tables, to structure text]</a:t>
            </a:r>
          </a:p>
          <a:p>
            <a:pPr lvl="0" fontAlgn="base">
              <a:lnSpc>
                <a:spcPct val="100000"/>
              </a:lnSpc>
              <a:spcAft>
                <a:spcPts val="0"/>
              </a:spcAft>
              <a:buClr>
                <a:prstClr val="black"/>
              </a:buClr>
              <a:buSzTx/>
              <a:tabLst/>
              <a:defRPr/>
            </a:pPr>
            <a:r>
              <a:rPr lang="en-US" sz="1200" b="1" dirty="0">
                <a:solidFill>
                  <a:prstClr val="black"/>
                </a:solidFill>
                <a:latin typeface="Century Gothic" panose="020B0502020202020204" pitchFamily="34" charset="0"/>
              </a:rPr>
              <a:t>Terminology for pupils:</a:t>
            </a:r>
          </a:p>
          <a:p>
            <a:pPr marL="1085850" lvl="2" indent="-171450" fontAlgn="base">
              <a:lnSpc>
                <a:spcPct val="100000"/>
              </a:lnSpc>
              <a:spcAft>
                <a:spcPts val="0"/>
              </a:spcAft>
              <a:buClr>
                <a:prstClr val="black"/>
              </a:buClr>
              <a:buSzTx/>
              <a:buFont typeface="Arial" panose="020B0604020202020204" pitchFamily="34" charset="0"/>
              <a:buChar char="•"/>
              <a:tabLst/>
              <a:defRPr/>
            </a:pPr>
            <a:r>
              <a:rPr lang="en-GB" sz="1200" b="1" dirty="0">
                <a:solidFill>
                  <a:prstClr val="black"/>
                </a:solidFill>
                <a:latin typeface="Century Gothic" panose="020B0502020202020204" pitchFamily="34" charset="0"/>
              </a:rPr>
              <a:t>Ellipsis</a:t>
            </a: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2"/>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3"/>
              </a:rPr>
              <a:t>review</a:t>
            </a:r>
            <a:r>
              <a:rPr lang="en-GB" sz="1600" b="1" dirty="0">
                <a:solidFill>
                  <a:prstClr val="black"/>
                </a:solidFill>
                <a:latin typeface="Century Gothic" panose="020B0502020202020204" pitchFamily="34" charset="0"/>
              </a:rPr>
              <a:t> it on our website.</a:t>
            </a:r>
          </a:p>
        </p:txBody>
      </p:sp>
      <p:grpSp>
        <p:nvGrpSpPr>
          <p:cNvPr id="6" name="Group 5">
            <a:extLst>
              <a:ext uri="{FF2B5EF4-FFF2-40B4-BE49-F238E27FC236}">
                <a16:creationId xmlns:a16="http://schemas.microsoft.com/office/drawing/2014/main" id="{139F667A-FD26-4A1D-AA66-40517E4C2AAA}"/>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B24886A0-82CA-46AB-8812-E621B401C059}"/>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AC0B2D2B-4C0F-4418-950D-327CFF82A9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017646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endParaRPr lang="en-GB" sz="2000" b="1" dirty="0">
              <a:solidFill>
                <a:prstClr val="black"/>
              </a:solidFill>
              <a:latin typeface="Century Gothic" panose="020B0502020202020204" pitchFamily="34" charset="0"/>
            </a:endParaRPr>
          </a:p>
          <a:p>
            <a:r>
              <a:rPr lang="en-GB" sz="2000" b="1" dirty="0">
                <a:solidFill>
                  <a:prstClr val="black"/>
                </a:solidFill>
                <a:latin typeface="Century Gothic" panose="020B0502020202020204" pitchFamily="34" charset="0"/>
              </a:rPr>
              <a:t>Write the first two sentences of the next paragraph. Include a relative clause.</a:t>
            </a:r>
          </a:p>
          <a:p>
            <a:endParaRPr lang="en-GB" sz="2000" b="1" dirty="0">
              <a:solidFill>
                <a:prstClr val="black"/>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8" name="Group 7">
            <a:extLst>
              <a:ext uri="{FF2B5EF4-FFF2-40B4-BE49-F238E27FC236}">
                <a16:creationId xmlns:a16="http://schemas.microsoft.com/office/drawing/2014/main" id="{D9FD6BC1-1745-4187-B018-FE64DDA1AD53}"/>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B216BD9B-A15F-47DE-8141-8A10F14DAA9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ACF6A2D0-63C0-402B-B09A-8B5C39B7BF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1" name="Rectangle 10">
            <a:extLst>
              <a:ext uri="{FF2B5EF4-FFF2-40B4-BE49-F238E27FC236}">
                <a16:creationId xmlns:a16="http://schemas.microsoft.com/office/drawing/2014/main" id="{49285E37-13C7-40A1-BB60-055150E34E35}"/>
              </a:ext>
            </a:extLst>
          </p:cNvPr>
          <p:cNvSpPr/>
          <p:nvPr/>
        </p:nvSpPr>
        <p:spPr>
          <a:xfrm>
            <a:off x="402020" y="629587"/>
            <a:ext cx="8339959" cy="298707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Thousands upon thousands of litres of water poured down the Yellowrock Cascades every single day. Sabi, who relished any challenge that got her adrenaline pumping, laughed wildly as the torrent launched her kayak over another drop. A cloud of droplets exploded as she landed, soaking her grinning face. “This is a proper adventure!” she thought as she guided herself past a jutting rock. </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 mile or so downstream, the river cast itself over the lip of Wolf Falls, which was easily the highest waterfall in the state. Sabi had been advised to pull over to the bank long before she reached the drop, but some of the most thrilling kayaking on the river could be found in the final run down to the falls. She pressed on.</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In the midst of that final section of rapids, Sabi was too enthralled to notice the increasing speed and power of the water. Onwards she rushed, drawing closer and closer to the edge… </a:t>
            </a:r>
          </a:p>
        </p:txBody>
      </p:sp>
    </p:spTree>
    <p:extLst>
      <p:ext uri="{BB962C8B-B14F-4D97-AF65-F5344CB8AC3E}">
        <p14:creationId xmlns:p14="http://schemas.microsoft.com/office/powerpoint/2010/main" val="3525672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endParaRPr lang="en-GB" sz="2000" b="1" dirty="0">
              <a:solidFill>
                <a:prstClr val="black"/>
              </a:solidFill>
              <a:latin typeface="Century Gothic" panose="020B0502020202020204" pitchFamily="34" charset="0"/>
            </a:endParaRPr>
          </a:p>
          <a:p>
            <a:r>
              <a:rPr lang="en-GB" sz="2000" b="1" dirty="0">
                <a:solidFill>
                  <a:prstClr val="black"/>
                </a:solidFill>
                <a:latin typeface="Century Gothic" panose="020B0502020202020204" pitchFamily="34" charset="0"/>
              </a:rPr>
              <a:t>Write the first two sentences of the next paragraph. Include a relative clause.</a:t>
            </a:r>
          </a:p>
          <a:p>
            <a:endParaRPr lang="en-GB" sz="2000" b="1" dirty="0">
              <a:solidFill>
                <a:prstClr val="black"/>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 </a:t>
            </a:r>
          </a:p>
          <a:p>
            <a:endParaRPr lang="en-GB" sz="16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All too late, she realised she was out of control. Sabi, who was not normally a fearful girl, began to panic.</a:t>
            </a: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8" name="Group 7">
            <a:extLst>
              <a:ext uri="{FF2B5EF4-FFF2-40B4-BE49-F238E27FC236}">
                <a16:creationId xmlns:a16="http://schemas.microsoft.com/office/drawing/2014/main" id="{D9FD6BC1-1745-4187-B018-FE64DDA1AD53}"/>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B216BD9B-A15F-47DE-8141-8A10F14DAA9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ACF6A2D0-63C0-402B-B09A-8B5C39B7BF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1" name="Rectangle 10">
            <a:extLst>
              <a:ext uri="{FF2B5EF4-FFF2-40B4-BE49-F238E27FC236}">
                <a16:creationId xmlns:a16="http://schemas.microsoft.com/office/drawing/2014/main" id="{49285E37-13C7-40A1-BB60-055150E34E35}"/>
              </a:ext>
            </a:extLst>
          </p:cNvPr>
          <p:cNvSpPr/>
          <p:nvPr/>
        </p:nvSpPr>
        <p:spPr>
          <a:xfrm>
            <a:off x="402020" y="629587"/>
            <a:ext cx="8339959" cy="298707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Thousands upon thousands of litres of water poured down the Yellowrock Cascades every single day. Sabi, who relished any challenge that got her adrenaline pumping, laughed wildly as the torrent launched her kayak over another drop. A cloud of droplets exploded as she landed, soaking her grinning face. “This is a proper adventure!” she thought as she guided herself past a jutting rock. </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 mile or so downstream, the river cast itself over the lip of Wolf Falls, which was easily the highest waterfall in the state. Sabi had been advised to pull over to the bank long before she reached the drop, but some of the most thrilling kayaking on the river could be found in the final run down to the falls. She pressed on.</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In the midst of that final section of rapids, Sabi was too enthralled to notice the increasing speed and power of the water. Onwards she rushed, drawing closer and closer to the edge… </a:t>
            </a:r>
          </a:p>
        </p:txBody>
      </p:sp>
    </p:spTree>
    <p:extLst>
      <p:ext uri="{BB962C8B-B14F-4D97-AF65-F5344CB8AC3E}">
        <p14:creationId xmlns:p14="http://schemas.microsoft.com/office/powerpoint/2010/main" val="1555788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prstClr val="black"/>
                </a:solidFill>
                <a:latin typeface="Century Gothic" panose="020B0502020202020204" pitchFamily="34" charset="0"/>
              </a:rPr>
              <a:t>If you were going to add extra information to the last sentence of paragraph 2, would you use a relative clause, a fronted adverbial or parenthesis? Why?</a:t>
            </a:r>
          </a:p>
          <a:p>
            <a:endParaRPr lang="en-GB" sz="2000" b="1" dirty="0">
              <a:solidFill>
                <a:prstClr val="black"/>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p:txBody>
      </p:sp>
      <p:grpSp>
        <p:nvGrpSpPr>
          <p:cNvPr id="8" name="Group 7">
            <a:extLst>
              <a:ext uri="{FF2B5EF4-FFF2-40B4-BE49-F238E27FC236}">
                <a16:creationId xmlns:a16="http://schemas.microsoft.com/office/drawing/2014/main" id="{8E14A4BC-86D7-43D7-9966-5FA61C21EC0C}"/>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C04560A9-3282-42A1-94B8-1A09B1B27FCF}"/>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7EAC9A30-9036-4968-B8B7-1BEDF0E1CD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1" name="Rectangle 10">
            <a:extLst>
              <a:ext uri="{FF2B5EF4-FFF2-40B4-BE49-F238E27FC236}">
                <a16:creationId xmlns:a16="http://schemas.microsoft.com/office/drawing/2014/main" id="{C1CEB8CF-F6A6-4F01-8DC4-33AFE8375EF6}"/>
              </a:ext>
            </a:extLst>
          </p:cNvPr>
          <p:cNvSpPr/>
          <p:nvPr/>
        </p:nvSpPr>
        <p:spPr>
          <a:xfrm>
            <a:off x="402020" y="629587"/>
            <a:ext cx="8339959" cy="298707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Thousands upon thousands of litres of water poured down the Yellowrock Cascades every single day. Sabi, who relished any challenge that got her adrenaline pumping, laughed wildly as the torrent launched her kayak over another drop. A cloud of droplets exploded as she landed, soaking her grinning face. “This is a proper adventure!” she thought as she guided herself past a jutting rock. </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 mile or so downstream, the river cast itself over the lip of Wolf Falls, which was easily the highest waterfall in the state. Sabi had been advised to pull over to the bank long before she reached the drop, but some of the most thrilling kayaking on the river could be found in the final run down to the falls. She pressed on.</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In the midst of that final section of rapids, Sabi was too enthralled to notice the increasing speed and power of the water. Onwards she rushed, drawing closer and closer to the edge… </a:t>
            </a:r>
          </a:p>
        </p:txBody>
      </p:sp>
    </p:spTree>
    <p:extLst>
      <p:ext uri="{BB962C8B-B14F-4D97-AF65-F5344CB8AC3E}">
        <p14:creationId xmlns:p14="http://schemas.microsoft.com/office/powerpoint/2010/main" val="1587136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prstClr val="black"/>
                </a:solidFill>
                <a:latin typeface="Century Gothic" panose="020B0502020202020204" pitchFamily="34" charset="0"/>
              </a:rPr>
              <a:t>If you were going to add extra information to the last sentence of paragraph 2, would you use a relative clause, a fronted adverbial or parenthesis? Why?</a:t>
            </a:r>
          </a:p>
          <a:p>
            <a:endParaRPr lang="en-GB" sz="2000" b="1" dirty="0">
              <a:solidFill>
                <a:prstClr val="black"/>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 </a:t>
            </a:r>
          </a:p>
          <a:p>
            <a:endParaRPr lang="en-GB" sz="16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A fronted adverbial could help describe her actions (e.g. Foolishly, she pressed on).</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p:txBody>
      </p:sp>
      <p:grpSp>
        <p:nvGrpSpPr>
          <p:cNvPr id="8" name="Group 7">
            <a:extLst>
              <a:ext uri="{FF2B5EF4-FFF2-40B4-BE49-F238E27FC236}">
                <a16:creationId xmlns:a16="http://schemas.microsoft.com/office/drawing/2014/main" id="{8E14A4BC-86D7-43D7-9966-5FA61C21EC0C}"/>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C04560A9-3282-42A1-94B8-1A09B1B27FCF}"/>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7EAC9A30-9036-4968-B8B7-1BEDF0E1CD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1" name="Rectangle 10">
            <a:extLst>
              <a:ext uri="{FF2B5EF4-FFF2-40B4-BE49-F238E27FC236}">
                <a16:creationId xmlns:a16="http://schemas.microsoft.com/office/drawing/2014/main" id="{C1CEB8CF-F6A6-4F01-8DC4-33AFE8375EF6}"/>
              </a:ext>
            </a:extLst>
          </p:cNvPr>
          <p:cNvSpPr/>
          <p:nvPr/>
        </p:nvSpPr>
        <p:spPr>
          <a:xfrm>
            <a:off x="402020" y="629587"/>
            <a:ext cx="8339959" cy="298707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Thousands upon thousands of litres of water poured down the Yellowrock Cascades every single day. Sabi, who relished any challenge that got her adrenaline pumping, laughed wildly as the torrent launched her kayak over another drop. A cloud of droplets exploded as she landed, soaking her grinning face. “This is a proper adventure!” she thought as she guided herself past a jutting rock. </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 mile or so downstream, the river cast itself over the lip of Wolf Falls, which was easily the highest waterfall in the state. Sabi had been advised to pull over to the bank long before she reached the drop, but some of the most thrilling kayaking on the river could be found in the final run down to the falls. She pressed on.</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In the midst of that final section of rapids, Sabi was too enthralled to notice the increasing speed and power of the water. Onwards she rushed, drawing closer and closer to the edge… </a:t>
            </a:r>
          </a:p>
        </p:txBody>
      </p:sp>
    </p:spTree>
    <p:extLst>
      <p:ext uri="{BB962C8B-B14F-4D97-AF65-F5344CB8AC3E}">
        <p14:creationId xmlns:p14="http://schemas.microsoft.com/office/powerpoint/2010/main" val="2510782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Summer Block 1 – Cohesion – </a:t>
            </a:r>
          </a:p>
          <a:p>
            <a:pPr lvl="0" algn="ctr"/>
            <a:r>
              <a:rPr lang="en-GB" sz="1600" b="1" u="sng" dirty="0">
                <a:solidFill>
                  <a:srgbClr val="E7E6E6">
                    <a:lumMod val="50000"/>
                  </a:srgbClr>
                </a:solidFill>
                <a:latin typeface="Century Gothic" panose="020B0502020202020204" pitchFamily="34" charset="0"/>
              </a:rPr>
              <a:t>Recognising Devices to Build Cohesion – Fiction </a:t>
            </a:r>
          </a:p>
          <a:p>
            <a:pPr lvl="0" algn="ctr"/>
            <a:endParaRPr lang="en-GB" sz="2000" b="1" dirty="0">
              <a:solidFill>
                <a:srgbClr val="E7E6E6">
                  <a:lumMod val="25000"/>
                </a:srgbClr>
              </a:solidFill>
              <a:latin typeface="Century Gothic" panose="020B0502020202020204" pitchFamily="34" charset="0"/>
            </a:endParaRPr>
          </a:p>
          <a:p>
            <a:pPr defTabSz="316520" fontAlgn="base"/>
            <a:r>
              <a:rPr lang="en-US" sz="1600" b="1" dirty="0">
                <a:solidFill>
                  <a:schemeClr val="tx1"/>
                </a:solidFill>
                <a:latin typeface="Century Gothic" panose="020B0502020202020204" pitchFamily="34" charset="0"/>
              </a:rPr>
              <a:t>Notes and Guidance</a:t>
            </a:r>
          </a:p>
          <a:p>
            <a:pPr defTabSz="316520" fontAlgn="base"/>
            <a:endParaRPr lang="en-US" sz="1200" b="1" dirty="0">
              <a:solidFill>
                <a:schemeClr val="tx1"/>
              </a:solidFill>
              <a:latin typeface="Century Gothic" panose="020B0502020202020204" pitchFamily="34" charset="0"/>
            </a:endParaRPr>
          </a:p>
          <a:p>
            <a:pPr marL="118695" indent="-118695"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In Year 5 Summer Block 2, children learned to </a:t>
            </a:r>
            <a:r>
              <a:rPr lang="en-US" sz="1200" b="1" dirty="0" err="1">
                <a:solidFill>
                  <a:schemeClr val="tx1"/>
                </a:solidFill>
                <a:latin typeface="Century Gothic" panose="020B0502020202020204" pitchFamily="34" charset="0"/>
              </a:rPr>
              <a:t>recognise</a:t>
            </a:r>
            <a:r>
              <a:rPr lang="en-US" sz="1200" b="1" dirty="0">
                <a:solidFill>
                  <a:schemeClr val="tx1"/>
                </a:solidFill>
                <a:latin typeface="Century Gothic" panose="020B0502020202020204" pitchFamily="34" charset="0"/>
              </a:rPr>
              <a:t> and use pronouns to avoid repetition, relative clauses, adverbials, parenthesis for clarity and concise noun phrases to build cohesion.</a:t>
            </a:r>
          </a:p>
          <a:p>
            <a:pPr marL="118695" indent="-118695"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This step consolidates children’s previous learning, and allows them to recap the devices used to build cohesion.</a:t>
            </a:r>
          </a:p>
          <a:p>
            <a:pPr marL="118695" indent="-118695"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Pronouns are used to replace a proper noun to avoid repetition of a name. For example: If writing about a person named Millie, the proper noun would be replaced by ‘she’.</a:t>
            </a:r>
          </a:p>
          <a:p>
            <a:pPr marL="118695" indent="-118695"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Relative clauses link ideas across sentences, avoid repetition of a noun or proper noun and vary sentence structure within a piece of writing.</a:t>
            </a:r>
          </a:p>
          <a:p>
            <a:pPr marL="118695" indent="-118695"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Adverbials, particularly fronted adverbials, are used to build cohesion by linking ideas across sentences and paragraphs. A variety of adverbials can be used including firstly, next, secondly, as apposed to, consequently etc.</a:t>
            </a:r>
          </a:p>
          <a:p>
            <a:pPr marL="118695" indent="-118695"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Parenthesis for clarity makes a statement clearer. For example: He made an appearance (unpaid) at a charity event for childhood cancers.</a:t>
            </a:r>
          </a:p>
          <a:p>
            <a:pPr marL="118695" indent="-118695"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Conjunctions are used to build cohesion by linking similar ideas. For example: The time was changed because so few people could attend.</a:t>
            </a:r>
          </a:p>
          <a:p>
            <a:pPr marL="118695" indent="-118695"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An ellipsis can be used to show where words have been omitted, such as when quoting a speaker where the whole quote is not required. For example: </a:t>
            </a:r>
            <a:r>
              <a:rPr lang="en-US" sz="1200" b="1" dirty="0" err="1">
                <a:solidFill>
                  <a:schemeClr val="tx1"/>
                </a:solidFill>
                <a:latin typeface="Century Gothic" panose="020B0502020202020204" pitchFamily="34" charset="0"/>
              </a:rPr>
              <a:t>Mr</a:t>
            </a:r>
            <a:r>
              <a:rPr lang="en-US" sz="1200" b="1" dirty="0">
                <a:solidFill>
                  <a:schemeClr val="tx1"/>
                </a:solidFill>
                <a:latin typeface="Century Gothic" panose="020B0502020202020204" pitchFamily="34" charset="0"/>
              </a:rPr>
              <a:t> Brown stated, ‘’The report is correct.…The location of the incident…’’ . An ellipsis can also be used where a speaker has been broken off suddenly or where a sentence has been deliberately left unfinished to build suspense.</a:t>
            </a:r>
          </a:p>
          <a:p>
            <a:pPr marL="115398" defTabSz="316520" fontAlgn="base"/>
            <a:r>
              <a:rPr lang="en-US" sz="1200" b="1" dirty="0">
                <a:solidFill>
                  <a:schemeClr val="tx1"/>
                </a:solidFill>
                <a:latin typeface="Century Gothic" panose="020B0502020202020204" pitchFamily="34" charset="0"/>
              </a:rPr>
              <a:t>   </a:t>
            </a:r>
          </a:p>
          <a:p>
            <a:pPr marL="313223" indent="-313223" defTabSz="316520" fontAlgn="base"/>
            <a:r>
              <a:rPr lang="en-US" sz="1600" b="1" dirty="0">
                <a:solidFill>
                  <a:schemeClr val="tx1"/>
                </a:solidFill>
                <a:latin typeface="Century Gothic" panose="020B0502020202020204" pitchFamily="34" charset="0"/>
              </a:rPr>
              <a:t>Focused Questions</a:t>
            </a:r>
          </a:p>
          <a:p>
            <a:pPr defTabSz="316520" fontAlgn="base"/>
            <a:endParaRPr lang="en-US" sz="1200" b="1" dirty="0">
              <a:solidFill>
                <a:schemeClr val="tx1"/>
              </a:solidFill>
              <a:latin typeface="Century Gothic" panose="020B0502020202020204" pitchFamily="34" charset="0"/>
            </a:endParaRPr>
          </a:p>
          <a:p>
            <a:pPr marL="313223" indent="-189033"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Why has a conjunction been added to this sentence? What extra information do we get?</a:t>
            </a:r>
          </a:p>
          <a:p>
            <a:pPr marL="313223" indent="-189033"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Underline the cohesive devices in this paragraph.</a:t>
            </a:r>
          </a:p>
          <a:p>
            <a:pPr marL="313223" indent="-189033" defTabSz="316520" fontAlgn="base">
              <a:buFont typeface="Arial" panose="020B0604020202020204" pitchFamily="34" charset="0"/>
              <a:buChar char="•"/>
            </a:pPr>
            <a:r>
              <a:rPr lang="en-US" sz="1200" b="1" dirty="0">
                <a:solidFill>
                  <a:schemeClr val="tx1"/>
                </a:solidFill>
                <a:latin typeface="Century Gothic" panose="020B0502020202020204" pitchFamily="34" charset="0"/>
              </a:rPr>
              <a:t>Underline the adverbials in this paragraph.</a:t>
            </a:r>
          </a:p>
          <a:p>
            <a:pPr lvl="0" defTabSz="457200">
              <a:defRPr/>
            </a:pPr>
            <a:endParaRPr lang="en-GB" dirty="0">
              <a:solidFill>
                <a:prstClr val="black"/>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52CF3733-0D6E-40D6-9941-AE1CF6ADF54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BE75C0C6-24C0-48B3-A459-1A87DF197D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8FDCB87D-245F-4163-A71C-26FA5B9163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7269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6 – Summer Block 1 – Cohesion</a:t>
            </a:r>
          </a:p>
          <a:p>
            <a:pPr lvl="0" algn="ct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Recognising Devices to Build Cohesion – Fiction </a:t>
            </a:r>
            <a:endParaRPr lang="en-GB" sz="1200" b="1" dirty="0">
              <a:solidFill>
                <a:schemeClr val="bg2">
                  <a:lumMod val="25000"/>
                </a:schemeClr>
              </a:solidFill>
              <a:latin typeface="Century Gothic" panose="020B0502020202020204" pitchFamily="34" charset="0"/>
            </a:endParaRPr>
          </a:p>
        </p:txBody>
      </p:sp>
      <p:grpSp>
        <p:nvGrpSpPr>
          <p:cNvPr id="6" name="Group 5">
            <a:extLst>
              <a:ext uri="{FF2B5EF4-FFF2-40B4-BE49-F238E27FC236}">
                <a16:creationId xmlns:a16="http://schemas.microsoft.com/office/drawing/2014/main" id="{7DE54684-2B97-4A24-9F71-B6B5718C07C8}"/>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E8A207CD-3271-4E83-9AF5-ABC747659C9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9" name="Picture 8" descr="A close up of a sign&#10;&#10;Description generated with high confidence">
              <a:extLst>
                <a:ext uri="{FF2B5EF4-FFF2-40B4-BE49-F238E27FC236}">
                  <a16:creationId xmlns:a16="http://schemas.microsoft.com/office/drawing/2014/main" id="{DB0583C6-7F2A-4FBE-8522-37B449C11B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53578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each cohesive device to the correct example.</a:t>
            </a:r>
          </a:p>
          <a:p>
            <a:pPr algn="ctr"/>
            <a:endParaRPr lang="en-GB" sz="2000" b="1" u="sng" dirty="0">
              <a:solidFill>
                <a:schemeClr val="bg2">
                  <a:lumMod val="50000"/>
                </a:schemeClr>
              </a:solidFill>
              <a:latin typeface="Century Gothic" panose="020B0502020202020204" pitchFamily="34" charset="0"/>
            </a:endParaRPr>
          </a:p>
        </p:txBody>
      </p:sp>
      <p:grpSp>
        <p:nvGrpSpPr>
          <p:cNvPr id="7" name="Group 6">
            <a:extLst>
              <a:ext uri="{FF2B5EF4-FFF2-40B4-BE49-F238E27FC236}">
                <a16:creationId xmlns:a16="http://schemas.microsoft.com/office/drawing/2014/main" id="{F35F96A8-FA29-4D73-993E-963E4DB0100B}"/>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99A56BA7-747E-4191-8146-40975C811C0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9" name="Picture 8" descr="A close up of a sign&#10;&#10;Description generated with high confidence">
              <a:extLst>
                <a:ext uri="{FF2B5EF4-FFF2-40B4-BE49-F238E27FC236}">
                  <a16:creationId xmlns:a16="http://schemas.microsoft.com/office/drawing/2014/main" id="{FC8D4B93-9A28-4554-8726-545DF28431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3" name="Table 2">
            <a:extLst>
              <a:ext uri="{FF2B5EF4-FFF2-40B4-BE49-F238E27FC236}">
                <a16:creationId xmlns:a16="http://schemas.microsoft.com/office/drawing/2014/main" id="{0FE5E702-FD62-4F4C-933A-EA9DBABEDCF2}"/>
              </a:ext>
            </a:extLst>
          </p:cNvPr>
          <p:cNvGraphicFramePr>
            <a:graphicFrameLocks noGrp="1"/>
          </p:cNvGraphicFramePr>
          <p:nvPr>
            <p:extLst>
              <p:ext uri="{D42A27DB-BD31-4B8C-83A1-F6EECF244321}">
                <p14:modId xmlns:p14="http://schemas.microsoft.com/office/powerpoint/2010/main" val="1039938259"/>
              </p:ext>
            </p:extLst>
          </p:nvPr>
        </p:nvGraphicFramePr>
        <p:xfrm>
          <a:off x="450000" y="1291485"/>
          <a:ext cx="8244000" cy="490220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1317447150"/>
                    </a:ext>
                  </a:extLst>
                </a:gridCol>
                <a:gridCol w="1620000">
                  <a:extLst>
                    <a:ext uri="{9D8B030D-6E8A-4147-A177-3AD203B41FA5}">
                      <a16:colId xmlns:a16="http://schemas.microsoft.com/office/drawing/2014/main" val="2910647477"/>
                    </a:ext>
                  </a:extLst>
                </a:gridCol>
                <a:gridCol w="4320000">
                  <a:extLst>
                    <a:ext uri="{9D8B030D-6E8A-4147-A177-3AD203B41FA5}">
                      <a16:colId xmlns:a16="http://schemas.microsoft.com/office/drawing/2014/main" val="2855820058"/>
                    </a:ext>
                  </a:extLst>
                </a:gridCol>
              </a:tblGrid>
              <a:tr h="370840">
                <a:tc>
                  <a:txBody>
                    <a:bodyPr/>
                    <a:lstStyle/>
                    <a:p>
                      <a:r>
                        <a:rPr lang="en-GB" sz="2000" b="1" u="sng" dirty="0">
                          <a:solidFill>
                            <a:schemeClr val="tx1"/>
                          </a:solidFill>
                          <a:latin typeface="Century Gothic" panose="020B0502020202020204" pitchFamily="34" charset="0"/>
                        </a:rPr>
                        <a:t>Device</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u="sng" dirty="0">
                          <a:solidFill>
                            <a:schemeClr val="tx1"/>
                          </a:solidFill>
                          <a:latin typeface="Century Gothic" panose="020B0502020202020204" pitchFamily="34" charset="0"/>
                        </a:rPr>
                        <a:t>Examples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83226883"/>
                  </a:ext>
                </a:extLst>
              </a:tr>
              <a:tr h="370840">
                <a:tc>
                  <a:txBody>
                    <a:bodyPr/>
                    <a:lstStyle/>
                    <a:p>
                      <a:r>
                        <a:rPr lang="en-GB" sz="2000" b="1" dirty="0">
                          <a:solidFill>
                            <a:schemeClr val="tx1"/>
                          </a:solidFill>
                          <a:latin typeface="Century Gothic" panose="020B0502020202020204" pitchFamily="34" charset="0"/>
                        </a:rPr>
                        <a:t>Personal pronouns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dirty="0">
                          <a:solidFill>
                            <a:schemeClr val="tx1"/>
                          </a:solidFill>
                          <a:latin typeface="Century Gothic" panose="020B0502020202020204" pitchFamily="34" charset="0"/>
                        </a:rPr>
                        <a:t>Nervously, she walked into the classroom.</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02110720"/>
                  </a:ext>
                </a:extLst>
              </a:tr>
              <a:tr h="370840">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57176545"/>
                  </a:ext>
                </a:extLst>
              </a:tr>
              <a:tr h="370840">
                <a:tc>
                  <a:txBody>
                    <a:bodyPr/>
                    <a:lstStyle/>
                    <a:p>
                      <a:r>
                        <a:rPr lang="en-GB" sz="2000" b="1" dirty="0">
                          <a:solidFill>
                            <a:schemeClr val="tx1"/>
                          </a:solidFill>
                          <a:latin typeface="Century Gothic" panose="020B0502020202020204" pitchFamily="34" charset="0"/>
                        </a:rPr>
                        <a:t>Relative clause</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If only he hadn’t left the door unlocked...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26639239"/>
                  </a:ext>
                </a:extLst>
              </a:tr>
              <a:tr h="370840">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24954521"/>
                  </a:ext>
                </a:extLst>
              </a:tr>
              <a:tr h="370840">
                <a:tc>
                  <a:txBody>
                    <a:bodyPr/>
                    <a:lstStyle/>
                    <a:p>
                      <a:r>
                        <a:rPr lang="en-GB" sz="2000" b="1" dirty="0">
                          <a:solidFill>
                            <a:schemeClr val="tx1"/>
                          </a:solidFill>
                          <a:latin typeface="Century Gothic" panose="020B0502020202020204" pitchFamily="34" charset="0"/>
                        </a:rPr>
                        <a:t>Fronted adverbial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dirty="0">
                          <a:solidFill>
                            <a:schemeClr val="tx1"/>
                          </a:solidFill>
                          <a:latin typeface="Century Gothic" panose="020B0502020202020204" pitchFamily="34" charset="0"/>
                        </a:rPr>
                        <a:t>They had seen him with their own eyes.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9187837"/>
                  </a:ext>
                </a:extLst>
              </a:tr>
              <a:tr h="370840">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67973138"/>
                  </a:ext>
                </a:extLst>
              </a:tr>
              <a:tr h="370840">
                <a:tc>
                  <a:txBody>
                    <a:bodyPr/>
                    <a:lstStyle/>
                    <a:p>
                      <a:r>
                        <a:rPr lang="en-GB" sz="2000" b="1" dirty="0">
                          <a:solidFill>
                            <a:schemeClr val="tx1"/>
                          </a:solidFill>
                          <a:latin typeface="Century Gothic" panose="020B0502020202020204" pitchFamily="34" charset="0"/>
                        </a:rPr>
                        <a:t>Parenthesis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dirty="0">
                          <a:solidFill>
                            <a:schemeClr val="tx1"/>
                          </a:solidFill>
                          <a:latin typeface="Century Gothic" panose="020B0502020202020204" pitchFamily="34" charset="0"/>
                        </a:rPr>
                        <a:t>He was the actor whose film they had seen.</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02826070"/>
                  </a:ext>
                </a:extLst>
              </a:tr>
              <a:tr h="370840">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10490168"/>
                  </a:ext>
                </a:extLst>
              </a:tr>
              <a:tr h="370840">
                <a:tc>
                  <a:txBody>
                    <a:bodyPr/>
                    <a:lstStyle/>
                    <a:p>
                      <a:r>
                        <a:rPr lang="en-GB" sz="2000" b="1" dirty="0">
                          <a:solidFill>
                            <a:schemeClr val="tx1"/>
                          </a:solidFill>
                          <a:latin typeface="Century Gothic" panose="020B0502020202020204" pitchFamily="34" charset="0"/>
                        </a:rPr>
                        <a:t>Ellipsis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dirty="0">
                          <a:solidFill>
                            <a:schemeClr val="tx1"/>
                          </a:solidFill>
                          <a:latin typeface="Century Gothic" panose="020B0502020202020204" pitchFamily="34" charset="0"/>
                        </a:rPr>
                        <a:t>The dog (a black and white collie) rounded up the sheep.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56401294"/>
                  </a:ext>
                </a:extLst>
              </a:tr>
            </a:tbl>
          </a:graphicData>
        </a:graphic>
      </p:graphicFrame>
    </p:spTree>
    <p:extLst>
      <p:ext uri="{BB962C8B-B14F-4D97-AF65-F5344CB8AC3E}">
        <p14:creationId xmlns:p14="http://schemas.microsoft.com/office/powerpoint/2010/main" val="270749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each cohesive device to the correct example.</a:t>
            </a:r>
          </a:p>
          <a:p>
            <a:pPr algn="ctr"/>
            <a:endParaRPr lang="en-GB" sz="2000" b="1" u="sng" dirty="0">
              <a:solidFill>
                <a:schemeClr val="bg2">
                  <a:lumMod val="50000"/>
                </a:schemeClr>
              </a:solidFill>
              <a:latin typeface="Century Gothic" panose="020B0502020202020204" pitchFamily="34" charset="0"/>
            </a:endParaRPr>
          </a:p>
        </p:txBody>
      </p:sp>
      <p:grpSp>
        <p:nvGrpSpPr>
          <p:cNvPr id="7" name="Group 6">
            <a:extLst>
              <a:ext uri="{FF2B5EF4-FFF2-40B4-BE49-F238E27FC236}">
                <a16:creationId xmlns:a16="http://schemas.microsoft.com/office/drawing/2014/main" id="{F35F96A8-FA29-4D73-993E-963E4DB0100B}"/>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99A56BA7-747E-4191-8146-40975C811C0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9" name="Picture 8" descr="A close up of a sign&#10;&#10;Description generated with high confidence">
              <a:extLst>
                <a:ext uri="{FF2B5EF4-FFF2-40B4-BE49-F238E27FC236}">
                  <a16:creationId xmlns:a16="http://schemas.microsoft.com/office/drawing/2014/main" id="{FC8D4B93-9A28-4554-8726-545DF28431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3" name="Table 2">
            <a:extLst>
              <a:ext uri="{FF2B5EF4-FFF2-40B4-BE49-F238E27FC236}">
                <a16:creationId xmlns:a16="http://schemas.microsoft.com/office/drawing/2014/main" id="{0FE5E702-FD62-4F4C-933A-EA9DBABEDCF2}"/>
              </a:ext>
            </a:extLst>
          </p:cNvPr>
          <p:cNvGraphicFramePr>
            <a:graphicFrameLocks noGrp="1"/>
          </p:cNvGraphicFramePr>
          <p:nvPr/>
        </p:nvGraphicFramePr>
        <p:xfrm>
          <a:off x="450000" y="1291485"/>
          <a:ext cx="8244000" cy="490220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1317447150"/>
                    </a:ext>
                  </a:extLst>
                </a:gridCol>
                <a:gridCol w="1620000">
                  <a:extLst>
                    <a:ext uri="{9D8B030D-6E8A-4147-A177-3AD203B41FA5}">
                      <a16:colId xmlns:a16="http://schemas.microsoft.com/office/drawing/2014/main" val="2910647477"/>
                    </a:ext>
                  </a:extLst>
                </a:gridCol>
                <a:gridCol w="4320000">
                  <a:extLst>
                    <a:ext uri="{9D8B030D-6E8A-4147-A177-3AD203B41FA5}">
                      <a16:colId xmlns:a16="http://schemas.microsoft.com/office/drawing/2014/main" val="2855820058"/>
                    </a:ext>
                  </a:extLst>
                </a:gridCol>
              </a:tblGrid>
              <a:tr h="370840">
                <a:tc>
                  <a:txBody>
                    <a:bodyPr/>
                    <a:lstStyle/>
                    <a:p>
                      <a:r>
                        <a:rPr lang="en-GB" sz="2000" b="1" u="sng" dirty="0">
                          <a:solidFill>
                            <a:schemeClr val="tx1"/>
                          </a:solidFill>
                          <a:latin typeface="Century Gothic" panose="020B0502020202020204" pitchFamily="34" charset="0"/>
                        </a:rPr>
                        <a:t>Device</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u="sng" dirty="0">
                          <a:solidFill>
                            <a:schemeClr val="tx1"/>
                          </a:solidFill>
                          <a:latin typeface="Century Gothic" panose="020B0502020202020204" pitchFamily="34" charset="0"/>
                        </a:rPr>
                        <a:t>Examples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83226883"/>
                  </a:ext>
                </a:extLst>
              </a:tr>
              <a:tr h="370840">
                <a:tc>
                  <a:txBody>
                    <a:bodyPr/>
                    <a:lstStyle/>
                    <a:p>
                      <a:r>
                        <a:rPr lang="en-GB" sz="2000" b="1" dirty="0">
                          <a:solidFill>
                            <a:schemeClr val="tx1"/>
                          </a:solidFill>
                          <a:latin typeface="Century Gothic" panose="020B0502020202020204" pitchFamily="34" charset="0"/>
                        </a:rPr>
                        <a:t>Personal pronouns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dirty="0">
                          <a:solidFill>
                            <a:schemeClr val="tx1"/>
                          </a:solidFill>
                          <a:latin typeface="Century Gothic" panose="020B0502020202020204" pitchFamily="34" charset="0"/>
                        </a:rPr>
                        <a:t>Nervously, she walked into the classroom.</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02110720"/>
                  </a:ext>
                </a:extLst>
              </a:tr>
              <a:tr h="370840">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57176545"/>
                  </a:ext>
                </a:extLst>
              </a:tr>
              <a:tr h="370840">
                <a:tc>
                  <a:txBody>
                    <a:bodyPr/>
                    <a:lstStyle/>
                    <a:p>
                      <a:r>
                        <a:rPr lang="en-GB" sz="2000" b="1" dirty="0">
                          <a:solidFill>
                            <a:schemeClr val="tx1"/>
                          </a:solidFill>
                          <a:latin typeface="Century Gothic" panose="020B0502020202020204" pitchFamily="34" charset="0"/>
                        </a:rPr>
                        <a:t>Relative clause</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If only he hadn’t left the door unlocked...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26639239"/>
                  </a:ext>
                </a:extLst>
              </a:tr>
              <a:tr h="370840">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24954521"/>
                  </a:ext>
                </a:extLst>
              </a:tr>
              <a:tr h="370840">
                <a:tc>
                  <a:txBody>
                    <a:bodyPr/>
                    <a:lstStyle/>
                    <a:p>
                      <a:r>
                        <a:rPr lang="en-GB" sz="2000" b="1" dirty="0">
                          <a:solidFill>
                            <a:schemeClr val="tx1"/>
                          </a:solidFill>
                          <a:latin typeface="Century Gothic" panose="020B0502020202020204" pitchFamily="34" charset="0"/>
                        </a:rPr>
                        <a:t>Fronted adverbial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dirty="0">
                          <a:solidFill>
                            <a:schemeClr val="tx1"/>
                          </a:solidFill>
                          <a:latin typeface="Century Gothic" panose="020B0502020202020204" pitchFamily="34" charset="0"/>
                        </a:rPr>
                        <a:t>They had seen him with their own eyes.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9187837"/>
                  </a:ext>
                </a:extLst>
              </a:tr>
              <a:tr h="370840">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67973138"/>
                  </a:ext>
                </a:extLst>
              </a:tr>
              <a:tr h="370840">
                <a:tc>
                  <a:txBody>
                    <a:bodyPr/>
                    <a:lstStyle/>
                    <a:p>
                      <a:r>
                        <a:rPr lang="en-GB" sz="2000" b="1" dirty="0">
                          <a:solidFill>
                            <a:schemeClr val="tx1"/>
                          </a:solidFill>
                          <a:latin typeface="Century Gothic" panose="020B0502020202020204" pitchFamily="34" charset="0"/>
                        </a:rPr>
                        <a:t>Parenthesis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dirty="0">
                          <a:solidFill>
                            <a:schemeClr val="tx1"/>
                          </a:solidFill>
                          <a:latin typeface="Century Gothic" panose="020B0502020202020204" pitchFamily="34" charset="0"/>
                        </a:rPr>
                        <a:t>He was the actor whose film they had seen.</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02826070"/>
                  </a:ext>
                </a:extLst>
              </a:tr>
              <a:tr h="370840">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10490168"/>
                  </a:ext>
                </a:extLst>
              </a:tr>
              <a:tr h="370840">
                <a:tc>
                  <a:txBody>
                    <a:bodyPr/>
                    <a:lstStyle/>
                    <a:p>
                      <a:r>
                        <a:rPr lang="en-GB" sz="2000" b="1" dirty="0">
                          <a:solidFill>
                            <a:schemeClr val="tx1"/>
                          </a:solidFill>
                          <a:latin typeface="Century Gothic" panose="020B0502020202020204" pitchFamily="34" charset="0"/>
                        </a:rPr>
                        <a:t>Ellipsis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0" b="1" dirty="0">
                          <a:solidFill>
                            <a:schemeClr val="tx1"/>
                          </a:solidFill>
                          <a:latin typeface="Century Gothic" panose="020B0502020202020204" pitchFamily="34" charset="0"/>
                        </a:rPr>
                        <a:t>The dog (a black and white collie) rounded up the sheep.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56401294"/>
                  </a:ext>
                </a:extLst>
              </a:tr>
            </a:tbl>
          </a:graphicData>
        </a:graphic>
      </p:graphicFrame>
      <p:cxnSp>
        <p:nvCxnSpPr>
          <p:cNvPr id="4" name="Straight Connector 3">
            <a:extLst>
              <a:ext uri="{FF2B5EF4-FFF2-40B4-BE49-F238E27FC236}">
                <a16:creationId xmlns:a16="http://schemas.microsoft.com/office/drawing/2014/main" id="{DD960114-8465-40EC-A665-065B597EE480}"/>
              </a:ext>
            </a:extLst>
          </p:cNvPr>
          <p:cNvCxnSpPr>
            <a:cxnSpLocks/>
          </p:cNvCxnSpPr>
          <p:nvPr/>
        </p:nvCxnSpPr>
        <p:spPr>
          <a:xfrm>
            <a:off x="2743200" y="2019869"/>
            <a:ext cx="1596788" cy="19106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25A95FC-8E54-4EAF-A784-C5D0794A12FA}"/>
              </a:ext>
            </a:extLst>
          </p:cNvPr>
          <p:cNvCxnSpPr>
            <a:cxnSpLocks/>
          </p:cNvCxnSpPr>
          <p:nvPr/>
        </p:nvCxnSpPr>
        <p:spPr>
          <a:xfrm>
            <a:off x="2336042" y="2975212"/>
            <a:ext cx="2003946" cy="186974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B240448-84FE-4778-88D1-57D1F2B787B1}"/>
              </a:ext>
            </a:extLst>
          </p:cNvPr>
          <p:cNvCxnSpPr>
            <a:cxnSpLocks/>
          </p:cNvCxnSpPr>
          <p:nvPr/>
        </p:nvCxnSpPr>
        <p:spPr>
          <a:xfrm flipV="1">
            <a:off x="2673599" y="2019869"/>
            <a:ext cx="1666389" cy="19106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642A8BD-42D9-4A36-ABD5-24C3B6F6257D}"/>
              </a:ext>
            </a:extLst>
          </p:cNvPr>
          <p:cNvCxnSpPr>
            <a:cxnSpLocks/>
          </p:cNvCxnSpPr>
          <p:nvPr/>
        </p:nvCxnSpPr>
        <p:spPr>
          <a:xfrm>
            <a:off x="1869743" y="4949653"/>
            <a:ext cx="2470245" cy="93978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94A5D48-3EB4-41F9-ABD5-D5AE00FA7CC4}"/>
              </a:ext>
            </a:extLst>
          </p:cNvPr>
          <p:cNvCxnSpPr>
            <a:cxnSpLocks/>
          </p:cNvCxnSpPr>
          <p:nvPr/>
        </p:nvCxnSpPr>
        <p:spPr>
          <a:xfrm flipV="1">
            <a:off x="1251482" y="2975212"/>
            <a:ext cx="3088506" cy="29274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381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List all the conjunctions used in paragraph 1.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6B4DD9EE-733B-48A8-8B4C-C7C6E9653C65}"/>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and the pounding music from the announcement system was deafening. Kelvin tried to concentrate on what Coach Franks was saying but it was almost impossible in the din, so instead he focused on her whiteboard. Her pen scribbled furiously, leaving an ‘X’ here, an ‘O’ there, and instructional arrows all over the place. He knew the ball was going to wind up in his hands (it always did when the game was on the line) but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As the buzzer sounded to end the timeout, Kelvin took his place in the far corner of the court. Ready? Go! Suddenly, bodies rushed everywhere as he fought to lose his defender, zigzagging between teammates to the top of the three-point line. The pass arrived, exactly as planned! Coach Franks, who had waited years for a chance to win the championship, watched wide-eyed as Kelvin turned to shoot. She had done all she could; the team’s fate was in his hands now. He rose up, and let the ball fly…</a:t>
            </a:r>
          </a:p>
        </p:txBody>
      </p:sp>
      <p:grpSp>
        <p:nvGrpSpPr>
          <p:cNvPr id="9" name="Group 8">
            <a:extLst>
              <a:ext uri="{FF2B5EF4-FFF2-40B4-BE49-F238E27FC236}">
                <a16:creationId xmlns:a16="http://schemas.microsoft.com/office/drawing/2014/main" id="{39E3C591-5820-4B36-BEA9-FEF1273ADB93}"/>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222B7D81-5F23-4B17-B2DF-96784AF689F3}"/>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BEAE1B9B-6D66-4903-9690-384ACB9EA3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78817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List all the conjunctions used in paragraph 1.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and, but, so</a:t>
            </a:r>
          </a:p>
          <a:p>
            <a:endParaRPr lang="en-GB" sz="2000" b="1"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6B4DD9EE-733B-48A8-8B4C-C7C6E9653C65}"/>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t>
            </a:r>
            <a:r>
              <a:rPr lang="en-GB" sz="1400" b="1" dirty="0">
                <a:solidFill>
                  <a:srgbClr val="FF0000"/>
                </a:solidFill>
                <a:latin typeface="Century Gothic" panose="020B0502020202020204" pitchFamily="34" charset="0"/>
              </a:rPr>
              <a:t>and</a:t>
            </a:r>
            <a:r>
              <a:rPr lang="en-GB" sz="1400" b="1" dirty="0">
                <a:solidFill>
                  <a:schemeClr val="tx1"/>
                </a:solidFill>
                <a:latin typeface="Century Gothic" panose="020B0502020202020204" pitchFamily="34" charset="0"/>
              </a:rPr>
              <a:t> the pounding music from the announcement system was deafening. Kelvin tried to concentrate on what Coach Franks was saying </a:t>
            </a:r>
            <a:r>
              <a:rPr lang="en-GB" sz="1400" b="1" dirty="0">
                <a:solidFill>
                  <a:srgbClr val="FF0000"/>
                </a:solidFill>
                <a:latin typeface="Century Gothic" panose="020B0502020202020204" pitchFamily="34" charset="0"/>
              </a:rPr>
              <a:t>but</a:t>
            </a:r>
            <a:r>
              <a:rPr lang="en-GB" sz="1400" b="1" dirty="0">
                <a:solidFill>
                  <a:schemeClr val="tx1"/>
                </a:solidFill>
                <a:latin typeface="Century Gothic" panose="020B0502020202020204" pitchFamily="34" charset="0"/>
              </a:rPr>
              <a:t> it was almost impossible in the din, </a:t>
            </a:r>
            <a:r>
              <a:rPr lang="en-GB" sz="1400" b="1" dirty="0">
                <a:solidFill>
                  <a:srgbClr val="FF0000"/>
                </a:solidFill>
                <a:latin typeface="Century Gothic" panose="020B0502020202020204" pitchFamily="34" charset="0"/>
              </a:rPr>
              <a:t>so</a:t>
            </a:r>
            <a:r>
              <a:rPr lang="en-GB" sz="1400" b="1" dirty="0">
                <a:solidFill>
                  <a:schemeClr val="tx1"/>
                </a:solidFill>
                <a:latin typeface="Century Gothic" panose="020B0502020202020204" pitchFamily="34" charset="0"/>
              </a:rPr>
              <a:t> instead he focused on her whiteboard. Her pen scribbled furiously, leaving an ‘X’ here, an ‘O’ there, </a:t>
            </a:r>
            <a:r>
              <a:rPr lang="en-GB" sz="1400" b="1" dirty="0">
                <a:solidFill>
                  <a:srgbClr val="FF0000"/>
                </a:solidFill>
                <a:latin typeface="Century Gothic" panose="020B0502020202020204" pitchFamily="34" charset="0"/>
              </a:rPr>
              <a:t>and</a:t>
            </a:r>
            <a:r>
              <a:rPr lang="en-GB" sz="1400" b="1" dirty="0">
                <a:solidFill>
                  <a:schemeClr val="tx1"/>
                </a:solidFill>
                <a:latin typeface="Century Gothic" panose="020B0502020202020204" pitchFamily="34" charset="0"/>
              </a:rPr>
              <a:t> instructional arrows all over the place. He knew the ball was going to wind up in his hands (it always did when the game was on the line) </a:t>
            </a:r>
            <a:r>
              <a:rPr lang="en-GB" sz="1400" b="1" dirty="0">
                <a:solidFill>
                  <a:srgbClr val="FF0000"/>
                </a:solidFill>
                <a:latin typeface="Century Gothic" panose="020B0502020202020204" pitchFamily="34" charset="0"/>
              </a:rPr>
              <a:t>but</a:t>
            </a:r>
            <a:r>
              <a:rPr lang="en-GB" sz="1400" b="1" dirty="0">
                <a:solidFill>
                  <a:schemeClr val="tx1"/>
                </a:solidFill>
                <a:latin typeface="Century Gothic" panose="020B0502020202020204" pitchFamily="34" charset="0"/>
              </a:rPr>
              <a: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As the buzzer sounded to end the timeout, Kelvin took his place in the far corner of the court. Ready? Go! Suddenly, bodies rushed everywhere as he fought to lose his defender, zigzagging between teammates to the top of the three-point line. The pass arrived, exactly as planned! Coach Franks, who had waited years for a chance to win the championship, watched wide-eyed as Kelvin turned to shoot. She had done all she could; the team’s fate was in his hands now. He rose up, and let the ball fly…</a:t>
            </a:r>
          </a:p>
        </p:txBody>
      </p:sp>
      <p:grpSp>
        <p:nvGrpSpPr>
          <p:cNvPr id="9" name="Group 8">
            <a:extLst>
              <a:ext uri="{FF2B5EF4-FFF2-40B4-BE49-F238E27FC236}">
                <a16:creationId xmlns:a16="http://schemas.microsoft.com/office/drawing/2014/main" id="{39E3C591-5820-4B36-BEA9-FEF1273ADB93}"/>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222B7D81-5F23-4B17-B2DF-96784AF689F3}"/>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BEAE1B9B-6D66-4903-9690-384ACB9EA3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91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How many fronted adverbials are used in paragraph 2? </a:t>
            </a:r>
            <a:endParaRPr lang="en-GB" sz="2000" b="1" u="sng"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8" name="Rectangle 7">
            <a:extLst>
              <a:ext uri="{FF2B5EF4-FFF2-40B4-BE49-F238E27FC236}">
                <a16:creationId xmlns:a16="http://schemas.microsoft.com/office/drawing/2014/main" id="{C5A88017-57AF-409B-B277-680A518F4DA5}"/>
              </a:ext>
            </a:extLst>
          </p:cNvPr>
          <p:cNvSpPr/>
          <p:nvPr/>
        </p:nvSpPr>
        <p:spPr>
          <a:xfrm>
            <a:off x="402020" y="629587"/>
            <a:ext cx="8339959" cy="323273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The combination of the thunderous fan chants and the pounding music from the announcement system was deafening. Kelvin tried to concentrate on what Coach Franks was saying but it was almost impossible in the din, so instead he focused on her whiteboard. Her pen scribbled furiously, leaving an ‘X’ here, an ‘O’ there, and instructional arrows all over the place. He knew the ball was going to wind up in his hands (it always did when the game was on the line) but he had to know the specific movement pattern which would ensure he was available to receive the crucial pass.</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As the buzzer sounded to end the timeout, Kelvin took his place in the far corner of the court. Ready? Go! Suddenly, bodies rushed everywhere as he fought to lose his defender, zigzagging between teammates to the top of the three-point line. The pass arrived, exactly as planned! Coach Franks, who had waited years for a chance to win the championship, watched wide-eyed as Kelvin turned to shoot. She had done all she could; the team’s fate was in his hands now. He rose up, and let the ball fly…</a:t>
            </a:r>
          </a:p>
        </p:txBody>
      </p:sp>
      <p:grpSp>
        <p:nvGrpSpPr>
          <p:cNvPr id="9" name="Group 8">
            <a:extLst>
              <a:ext uri="{FF2B5EF4-FFF2-40B4-BE49-F238E27FC236}">
                <a16:creationId xmlns:a16="http://schemas.microsoft.com/office/drawing/2014/main" id="{1FCFE3AA-F668-4AAB-BDF8-2A72E75B408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C7763E7D-CD2B-4EE9-87A5-09A6BA23AF3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885905EC-24B6-42DA-8B54-D91B591239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81805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8F11D-A449-4684-B8E0-461263A2E192}">
  <ds:schemaRefs>
    <ds:schemaRef ds:uri="86144f90-c7b6-48d0-aae5-f5e9e48cc3df"/>
    <ds:schemaRef ds:uri="http://schemas.microsoft.com/office/2006/documentManagement/types"/>
    <ds:schemaRef ds:uri="http://schemas.microsoft.com/office/2006/metadata/properties"/>
    <ds:schemaRef ds:uri="http://purl.org/dc/elements/1.1/"/>
    <ds:schemaRef ds:uri="http://schemas.microsoft.com/sharepoint/v3"/>
    <ds:schemaRef ds:uri="http://schemas.openxmlformats.org/package/2006/metadata/core-properties"/>
    <ds:schemaRef ds:uri="http://purl.org/dc/terms/"/>
    <ds:schemaRef ds:uri="http://schemas.microsoft.com/office/infopath/2007/PartnerControls"/>
    <ds:schemaRef ds:uri="0f0ae0ff-29c4-4766-b250-c1a9bee8d430"/>
    <ds:schemaRef ds:uri="http://www.w3.org/XML/1998/namespace"/>
    <ds:schemaRef ds:uri="http://purl.org/dc/dcmitype/"/>
  </ds:schemaRefs>
</ds:datastoreItem>
</file>

<file path=customXml/itemProps2.xml><?xml version="1.0" encoding="utf-8"?>
<ds:datastoreItem xmlns:ds="http://schemas.openxmlformats.org/officeDocument/2006/customXml" ds:itemID="{C15AEBB7-C725-44BE-85EB-16EDF1F78EF0}"/>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485</TotalTime>
  <Words>4607</Words>
  <Application>Microsoft Office PowerPoint</Application>
  <PresentationFormat>On-screen Show (4:3)</PresentationFormat>
  <Paragraphs>458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Victoria Worthington</cp:lastModifiedBy>
  <cp:revision>6</cp:revision>
  <dcterms:created xsi:type="dcterms:W3CDTF">2018-03-17T10:08:43Z</dcterms:created>
  <dcterms:modified xsi:type="dcterms:W3CDTF">2019-05-03T11:11:18Z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2048">
    <vt:lpwstr>186</vt:lpwstr>
  </property>
  <property fmtid="{D5CDD505-2E9C-101B-9397-08002B2CF9AE}" pid="5" name="AuthorIds_UIVersion_1536">
    <vt:lpwstr>117</vt:lpwstr>
  </property>
</Properties>
</file>