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4" r:id="rId5"/>
    <p:sldId id="305" r:id="rId6"/>
    <p:sldId id="306" r:id="rId7"/>
    <p:sldId id="322" r:id="rId8"/>
    <p:sldId id="323" r:id="rId9"/>
    <p:sldId id="308" r:id="rId10"/>
    <p:sldId id="324" r:id="rId11"/>
    <p:sldId id="330" r:id="rId12"/>
    <p:sldId id="325" r:id="rId13"/>
    <p:sldId id="332" r:id="rId14"/>
    <p:sldId id="333" r:id="rId15"/>
    <p:sldId id="326" r:id="rId16"/>
    <p:sldId id="327" r:id="rId17"/>
    <p:sldId id="334" r:id="rId18"/>
    <p:sldId id="336" r:id="rId19"/>
    <p:sldId id="328" r:id="rId20"/>
    <p:sldId id="329" r:id="rId21"/>
    <p:sldId id="335" r:id="rId22"/>
    <p:sldId id="337" r:id="rId23"/>
    <p:sldId id="320" r:id="rId24"/>
    <p:sldId id="331" r:id="rId25"/>
    <p:sldId id="339" r:id="rId26"/>
    <p:sldId id="338" r:id="rId27"/>
    <p:sldId id="340" r:id="rId28"/>
    <p:sldId id="321" r:id="rId29"/>
    <p:sldId id="341" r:id="rId30"/>
    <p:sldId id="349" r:id="rId31"/>
    <p:sldId id="342" r:id="rId32"/>
    <p:sldId id="350" r:id="rId33"/>
    <p:sldId id="343" r:id="rId34"/>
    <p:sldId id="351" r:id="rId35"/>
    <p:sldId id="344" r:id="rId36"/>
    <p:sldId id="352" r:id="rId37"/>
    <p:sldId id="345" r:id="rId38"/>
    <p:sldId id="353" r:id="rId39"/>
    <p:sldId id="346" r:id="rId40"/>
    <p:sldId id="354" r:id="rId41"/>
    <p:sldId id="355" r:id="rId42"/>
    <p:sldId id="347" r:id="rId43"/>
    <p:sldId id="356" r:id="rId44"/>
    <p:sldId id="348" r:id="rId45"/>
    <p:sldId id="35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756"/>
    <a:srgbClr val="B7E1B5"/>
    <a:srgbClr val="1D619C"/>
    <a:srgbClr val="D687C2"/>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06334-0EBC-4D6C-8AEE-85FB437FBB43}" v="8" dt="2022-03-14T12:18:30.923"/>
    <p1510:client id="{B051DD89-F4B7-4408-8DA8-97389046A811}" v="1" dt="2022-03-14T11:31:59.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3" d="100"/>
          <a:sy n="83" d="100"/>
        </p:scale>
        <p:origin x="65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52060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5"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E9A377-F3FC-4BD4-A9D3-8FA527C8B65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F4CE7066-A4C6-4FA0-A11F-69474E7942F4}"/>
              </a:ext>
            </a:extLst>
          </p:cNvPr>
          <p:cNvSpPr txBox="1"/>
          <p:nvPr/>
        </p:nvSpPr>
        <p:spPr>
          <a:xfrm>
            <a:off x="222328" y="2292121"/>
            <a:ext cx="9358537" cy="8956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Cohesion</a:t>
            </a:r>
            <a:endParaRPr kumimoji="0" lang="en-GB" sz="5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5B538366-421E-4163-85F8-479056028DD4}"/>
              </a:ext>
            </a:extLst>
          </p:cNvPr>
          <p:cNvSpPr txBox="1"/>
          <p:nvPr/>
        </p:nvSpPr>
        <p:spPr>
          <a:xfrm>
            <a:off x="222328" y="3302000"/>
            <a:ext cx="9358313" cy="5909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Recognising Devices to Build Cohesion</a:t>
            </a:r>
            <a:endParaRPr kumimoji="0" lang="en-GB" sz="3600" b="1" i="0" u="none" strike="noStrike" kern="1200" cap="none" spc="0" normalizeH="0" baseline="0" noProof="0" dirty="0">
              <a:ln>
                <a:noFill/>
              </a:ln>
              <a:solidFill>
                <a:srgbClr val="1D619C"/>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8051546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35DFBB-3D51-4DD1-916E-BBE6BB02A86B}"/>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AEC0350A-2A23-4E77-A681-77EE931C7BD3}"/>
              </a:ext>
            </a:extLst>
          </p:cNvPr>
          <p:cNvSpPr/>
          <p:nvPr/>
        </p:nvSpPr>
        <p:spPr>
          <a:xfrm>
            <a:off x="898358" y="1272921"/>
            <a:ext cx="10395285" cy="2550694"/>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u="sng" dirty="0">
                <a:solidFill>
                  <a:schemeClr val="tx1"/>
                </a:solidFill>
              </a:rPr>
              <a:t>Orcas</a:t>
            </a:r>
          </a:p>
          <a:p>
            <a:endParaRPr lang="en-GB" sz="2000" b="1" dirty="0">
              <a:solidFill>
                <a:schemeClr val="tx1"/>
              </a:solidFill>
            </a:endParaRPr>
          </a:p>
          <a:p>
            <a:r>
              <a:rPr lang="en-GB" sz="2000" b="1" dirty="0">
                <a:solidFill>
                  <a:schemeClr val="tx1"/>
                </a:solidFill>
              </a:rPr>
              <a:t>Orcas, also called killer whales, are predators of the seas. They are a toothed whale, which belong to the oceanic dolphin family. As predators, they hunt in packs to target creatures such as fish, squid and seals. They detect their prey by using echo location, which means they can locate objects using reflected sound.</a:t>
            </a:r>
          </a:p>
        </p:txBody>
      </p:sp>
      <p:sp>
        <p:nvSpPr>
          <p:cNvPr id="3" name="TextBox 2">
            <a:extLst>
              <a:ext uri="{FF2B5EF4-FFF2-40B4-BE49-F238E27FC236}">
                <a16:creationId xmlns:a16="http://schemas.microsoft.com/office/drawing/2014/main" id="{0FA39A00-B71C-4430-81F9-106476A31A5B}"/>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Give an example of a pronoun and a relative clause used in the paragraph below.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8078645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664201-4B19-447B-84DF-EDB8730F0B77}"/>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AEC0350A-2A23-4E77-A681-77EE931C7BD3}"/>
              </a:ext>
            </a:extLst>
          </p:cNvPr>
          <p:cNvSpPr/>
          <p:nvPr/>
        </p:nvSpPr>
        <p:spPr>
          <a:xfrm>
            <a:off x="898358" y="1272921"/>
            <a:ext cx="10395285" cy="2550694"/>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u="sng" dirty="0">
                <a:solidFill>
                  <a:schemeClr val="tx1"/>
                </a:solidFill>
              </a:rPr>
              <a:t>Orcas</a:t>
            </a:r>
          </a:p>
          <a:p>
            <a:endParaRPr lang="en-GB" sz="2000" b="1" dirty="0">
              <a:solidFill>
                <a:schemeClr val="tx1"/>
              </a:solidFill>
            </a:endParaRPr>
          </a:p>
          <a:p>
            <a:r>
              <a:rPr lang="en-GB" sz="2000" b="1" dirty="0">
                <a:solidFill>
                  <a:schemeClr val="tx1"/>
                </a:solidFill>
              </a:rPr>
              <a:t>Orcas, also called killer whales, are predators of the seas. They are a toothed whale, which belong to the oceanic dolphin family. As predators, they hunt in packs to target creatures such as fish, squid and seals. They detect their prey by using echo location, which means they can locate objects using reflected sound.</a:t>
            </a:r>
          </a:p>
        </p:txBody>
      </p:sp>
      <p:sp>
        <p:nvSpPr>
          <p:cNvPr id="6" name="TextBox 5">
            <a:extLst>
              <a:ext uri="{FF2B5EF4-FFF2-40B4-BE49-F238E27FC236}">
                <a16:creationId xmlns:a16="http://schemas.microsoft.com/office/drawing/2014/main" id="{33556D68-5547-47DA-A42E-62CC6378BAE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Give an example of a pronoun and a relative clause used in the paragraph below.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1640E79-7B66-40D0-8779-A91BBF489EF2}"/>
              </a:ext>
            </a:extLst>
          </p:cNvPr>
          <p:cNvSpPr txBox="1"/>
          <p:nvPr/>
        </p:nvSpPr>
        <p:spPr>
          <a:xfrm>
            <a:off x="261938" y="4286247"/>
            <a:ext cx="11712574" cy="213904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Pronoun: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Relative clause: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‘which belong to the oceanic dolphin family’</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‘which means they can locate objects using reflected sound’</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3123388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8431CD-8167-468C-AC39-9B4122CCFF6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1093A67-275C-42EF-A9E1-7FA291045A00}"/>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Adverbials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particularly fronted adverbials, are used to build cohesion by linking ideas across sentences and paragraphs. </a:t>
            </a:r>
          </a:p>
        </p:txBody>
      </p:sp>
      <p:sp>
        <p:nvSpPr>
          <p:cNvPr id="6" name="TextBox 5">
            <a:extLst>
              <a:ext uri="{FF2B5EF4-FFF2-40B4-BE49-F238E27FC236}">
                <a16:creationId xmlns:a16="http://schemas.microsoft.com/office/drawing/2014/main" id="{CDFD0D44-88AD-4E4A-8BD8-D8BC244C184A}"/>
              </a:ext>
            </a:extLst>
          </p:cNvPr>
          <p:cNvSpPr txBox="1"/>
          <p:nvPr/>
        </p:nvSpPr>
        <p:spPr>
          <a:xfrm>
            <a:off x="261938" y="1520457"/>
            <a:ext cx="11712574" cy="26930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First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measure out all the ingredients you need for the pancakes: cup of flour, cup of milk and one egg.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Instead of milk</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you could use a vegan alternative.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Next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whisk the flour, eggs and milk until there are no lumps in the mixture. Your pancake batter is ready to cook! Add a little butter to the pan and ladle in a spoonful of mixture. Cook on each side for two minutes and place on a plate.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Finally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add your desired toppings and your pancakes are ready to eat!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9913359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DB5F39-5307-43A4-B1D0-678ECDA6AB39}"/>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B636F5B-FDE2-4ED8-B9C3-4E0F7D1A7149}"/>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Parenthesis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used for clarity makes a statement clearer. </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5F6D1CEE-4285-4EB5-860C-6C70DAA25E3C}"/>
              </a:ext>
            </a:extLst>
          </p:cNvPr>
          <p:cNvSpPr txBox="1"/>
          <p:nvPr/>
        </p:nvSpPr>
        <p:spPr>
          <a:xfrm>
            <a:off x="261938" y="1626781"/>
            <a:ext cx="11712574" cy="322652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Mars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sometimes called the red planet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half the size of Earth. The red colour is due to the rusty iron dust on its surface. There are many dust storms on Mars, which can spread across the whole planet. This can make the planet appear darker.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parenthesis is linked to the sentence where it explains why the planet is red. The parenthesis is needed for the following sentence to make sense within the paragraph.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1536566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3CA5FB-8122-4FA9-B673-D7BEB9DD6AF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0E2BF93-8DE2-483F-9AA8-59811E093035}"/>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each cohesive device highlighted below. </a:t>
            </a:r>
          </a:p>
        </p:txBody>
      </p:sp>
      <p:sp>
        <p:nvSpPr>
          <p:cNvPr id="7" name="TextBox 6">
            <a:extLst>
              <a:ext uri="{FF2B5EF4-FFF2-40B4-BE49-F238E27FC236}">
                <a16:creationId xmlns:a16="http://schemas.microsoft.com/office/drawing/2014/main" id="{3F320649-2A21-4B72-B383-42CDFDCB9E25}"/>
              </a:ext>
            </a:extLst>
          </p:cNvPr>
          <p:cNvSpPr txBox="1"/>
          <p:nvPr/>
        </p:nvSpPr>
        <p:spPr>
          <a:xfrm>
            <a:off x="261938" y="1616149"/>
            <a:ext cx="11712574" cy="378052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 dead of night, the beast ventured out of its lair in search of a feast. His stomach was growling almost as loudly as thunder because he had not eaten for several days. The scent of something delicious wafted past —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a little girl wandering in the woods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Silently, he followed her. As he approached, his stomach rumbled once more. He had given his position away. The little girl swiftly turned. </a:t>
            </a:r>
            <a:r>
              <a:rPr kumimoji="0" lang="en-GB" sz="2000" b="1" i="0" u="none" strike="noStrike" kern="1200" cap="none" spc="0" normalizeH="0" baseline="0" noProof="0">
                <a:ln>
                  <a:noFill/>
                </a:ln>
                <a:solidFill>
                  <a:srgbClr val="D687C2"/>
                </a:solidFill>
                <a:effectLst/>
                <a:uLnTx/>
                <a:uFillTx/>
                <a:latin typeface="Century Gothic" panose="020B0502020202020204" pitchFamily="34" charset="0"/>
                <a:ea typeface="+mn-ea"/>
                <a:cs typeface="+mn-cs"/>
              </a:rPr>
              <a:t>Merrily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she waved, skipped up to him and offered him the delicious pie in her basket.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Device one: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___________________</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D687C2"/>
                </a:solidFill>
                <a:effectLst/>
                <a:uLnTx/>
                <a:uFillTx/>
                <a:latin typeface="Century Gothic" panose="020B0502020202020204" pitchFamily="34" charset="0"/>
                <a:ea typeface="+mn-ea"/>
                <a:cs typeface="+mn-cs"/>
              </a:rPr>
              <a:t>Device two: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___________________</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7667175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CF3F34-5560-4BF2-91AB-F1AE7E38A4BE}"/>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03843B2A-6F09-4D24-8920-3F13E0A57EFE}"/>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each cohesive device highlighted below. </a:t>
            </a:r>
          </a:p>
        </p:txBody>
      </p:sp>
      <p:sp>
        <p:nvSpPr>
          <p:cNvPr id="7" name="TextBox 6">
            <a:extLst>
              <a:ext uri="{FF2B5EF4-FFF2-40B4-BE49-F238E27FC236}">
                <a16:creationId xmlns:a16="http://schemas.microsoft.com/office/drawing/2014/main" id="{40CA56BB-758E-4170-93C4-F5F68AE123BE}"/>
              </a:ext>
            </a:extLst>
          </p:cNvPr>
          <p:cNvSpPr txBox="1"/>
          <p:nvPr/>
        </p:nvSpPr>
        <p:spPr>
          <a:xfrm>
            <a:off x="261938" y="1616149"/>
            <a:ext cx="11712574" cy="378052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 dead of night, the beast ventured out of its lair in search of a feast. His stomach was growling almost as loudly as thunder because he had not eaten for several days. The scent of something delicious wafted past —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a little girl wandering in the woods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Silently, he followed her. As he approached, his stomach rumbled once more. He had given his position away. The little girl swiftly turned. </a:t>
            </a:r>
            <a:r>
              <a:rPr kumimoji="0" lang="en-GB" sz="2000" b="1" i="0" u="none" strike="noStrike" kern="1200" cap="none" spc="0" normalizeH="0" baseline="0" noProof="0">
                <a:ln>
                  <a:noFill/>
                </a:ln>
                <a:solidFill>
                  <a:srgbClr val="D687C2"/>
                </a:solidFill>
                <a:effectLst/>
                <a:uLnTx/>
                <a:uFillTx/>
                <a:latin typeface="Century Gothic" panose="020B0502020202020204" pitchFamily="34" charset="0"/>
                <a:ea typeface="+mn-ea"/>
                <a:cs typeface="+mn-cs"/>
              </a:rPr>
              <a:t>Merrily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she waved, skipped up to him and offered him the delicious pie in her basket.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Device one: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parenthesis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D687C2"/>
                </a:solidFill>
                <a:effectLst/>
                <a:uLnTx/>
                <a:uFillTx/>
                <a:latin typeface="Century Gothic" panose="020B0502020202020204" pitchFamily="34" charset="0"/>
                <a:ea typeface="+mn-ea"/>
                <a:cs typeface="+mn-cs"/>
              </a:rPr>
              <a:t>Device two: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fronted adverbial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4131323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0705B1-4869-4840-AC54-46C5E5C45CC2}"/>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39E06245-EFF5-4844-A5C7-D99CD09D36D6}"/>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Conjunctions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are used to build cohesion by linking ideas. </a:t>
            </a:r>
          </a:p>
        </p:txBody>
      </p:sp>
      <p:sp>
        <p:nvSpPr>
          <p:cNvPr id="7" name="TextBox 6">
            <a:extLst>
              <a:ext uri="{FF2B5EF4-FFF2-40B4-BE49-F238E27FC236}">
                <a16:creationId xmlns:a16="http://schemas.microsoft.com/office/drawing/2014/main" id="{A5DDA8D8-7112-4B29-AA1B-97EB103F1B88}"/>
              </a:ext>
            </a:extLst>
          </p:cNvPr>
          <p:cNvSpPr txBox="1"/>
          <p:nvPr/>
        </p:nvSpPr>
        <p:spPr>
          <a:xfrm>
            <a:off x="261938" y="1796717"/>
            <a:ext cx="11712574" cy="17338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time was changed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because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so few people could attend. It was important that everyone attended the meeting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so</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they were up-to-date on the details of the business plan. There were many changes afoot;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therefore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they wanted to tell everyone at the same time.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60839099"/>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842B0A-D847-4374-8337-EFC60EAEE030}"/>
              </a:ext>
            </a:extLst>
          </p:cNvPr>
          <p:cNvPicPr>
            <a:picLocks noChangeAspect="1"/>
          </p:cNvPicPr>
          <p:nvPr/>
        </p:nvPicPr>
        <p:blipFill>
          <a:blip r:embed="rId2"/>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1336A75C-9A1D-43D6-BC68-60E8135E1017}"/>
              </a:ext>
            </a:extLst>
          </p:cNvPr>
          <p:cNvSpPr txBox="1"/>
          <p:nvPr/>
        </p:nvSpPr>
        <p:spPr>
          <a:xfrm>
            <a:off x="7630886" y="2632401"/>
            <a:ext cx="986167" cy="400110"/>
          </a:xfrm>
          <a:prstGeom prst="rect">
            <a:avLst/>
          </a:prstGeom>
          <a:noFill/>
        </p:spPr>
        <p:txBody>
          <a:bodyPr wrap="none" rtlCol="0">
            <a:spAutoFit/>
          </a:bodyPr>
          <a:lstStyle/>
          <a:p>
            <a:r>
              <a:rPr lang="en-GB" sz="2000" b="1" dirty="0">
                <a:solidFill>
                  <a:srgbClr val="1D619C"/>
                </a:solidFill>
              </a:rPr>
              <a:t>ellipsis</a:t>
            </a:r>
            <a:endParaRPr lang="en-GB" b="1" dirty="0">
              <a:solidFill>
                <a:srgbClr val="1D619C"/>
              </a:solidFill>
            </a:endParaRPr>
          </a:p>
        </p:txBody>
      </p:sp>
      <p:cxnSp>
        <p:nvCxnSpPr>
          <p:cNvPr id="8" name="Straight Arrow Connector 7">
            <a:extLst>
              <a:ext uri="{FF2B5EF4-FFF2-40B4-BE49-F238E27FC236}">
                <a16:creationId xmlns:a16="http://schemas.microsoft.com/office/drawing/2014/main" id="{5299A7AF-12D8-4517-B1C3-2E4F67CAFC20}"/>
              </a:ext>
            </a:extLst>
          </p:cNvPr>
          <p:cNvCxnSpPr>
            <a:cxnSpLocks/>
            <a:stCxn id="6" idx="2"/>
          </p:cNvCxnSpPr>
          <p:nvPr/>
        </p:nvCxnSpPr>
        <p:spPr>
          <a:xfrm flipH="1">
            <a:off x="8123969" y="3032511"/>
            <a:ext cx="1" cy="331173"/>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FCD1B-F2F1-40B6-AEE1-F8F5FE600C52}"/>
              </a:ext>
            </a:extLst>
          </p:cNvPr>
          <p:cNvSpPr txBox="1"/>
          <p:nvPr/>
        </p:nvSpPr>
        <p:spPr>
          <a:xfrm>
            <a:off x="261938" y="289357"/>
            <a:ext cx="11712575" cy="151220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 </a:t>
            </a: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ellipsis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can be used to show where words have been omitted.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can be because a speaker has been broken off suddenly or where a sentence has been deliberately left unfinished to build suspense. </a:t>
            </a:r>
          </a:p>
        </p:txBody>
      </p:sp>
      <p:sp>
        <p:nvSpPr>
          <p:cNvPr id="5" name="TextBox 4">
            <a:extLst>
              <a:ext uri="{FF2B5EF4-FFF2-40B4-BE49-F238E27FC236}">
                <a16:creationId xmlns:a16="http://schemas.microsoft.com/office/drawing/2014/main" id="{C531CE07-00FB-4C7A-9BDB-6CF214542DA9}"/>
              </a:ext>
            </a:extLst>
          </p:cNvPr>
          <p:cNvSpPr txBox="1"/>
          <p:nvPr/>
        </p:nvSpPr>
        <p:spPr>
          <a:xfrm>
            <a:off x="261938" y="2476500"/>
            <a:ext cx="11712574" cy="305054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Leon hesitated. “Are you sure it’s safe? I just don’t know if I can</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he mumbled. But Leon did do it! He took a deep breath, paced three steps forward and jumped from the plane!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missing words ‘do it’ from the speech are implied in the next sentence to link them together.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8070609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88D477-B5D2-4B86-8F23-2CE04C016D35}"/>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2EF47AFF-F679-4092-9E88-82358F4C0728}"/>
              </a:ext>
            </a:extLst>
          </p:cNvPr>
          <p:cNvGraphicFramePr>
            <a:graphicFrameLocks noGrp="1"/>
          </p:cNvGraphicFramePr>
          <p:nvPr>
            <p:extLst>
              <p:ext uri="{D42A27DB-BD31-4B8C-83A1-F6EECF244321}">
                <p14:modId xmlns:p14="http://schemas.microsoft.com/office/powerpoint/2010/main" val="4100800176"/>
              </p:ext>
            </p:extLst>
          </p:nvPr>
        </p:nvGraphicFramePr>
        <p:xfrm>
          <a:off x="628650" y="1182255"/>
          <a:ext cx="10883900" cy="3589943"/>
        </p:xfrm>
        <a:graphic>
          <a:graphicData uri="http://schemas.openxmlformats.org/drawingml/2006/table">
            <a:tbl>
              <a:tblPr firstRow="1" bandRow="1">
                <a:tableStyleId>{5940675A-B579-460E-94D1-54222C63F5DA}</a:tableStyleId>
              </a:tblPr>
              <a:tblGrid>
                <a:gridCol w="1054378">
                  <a:extLst>
                    <a:ext uri="{9D8B030D-6E8A-4147-A177-3AD203B41FA5}">
                      <a16:colId xmlns:a16="http://schemas.microsoft.com/office/drawing/2014/main" val="2315753806"/>
                    </a:ext>
                  </a:extLst>
                </a:gridCol>
                <a:gridCol w="9829522">
                  <a:extLst>
                    <a:ext uri="{9D8B030D-6E8A-4147-A177-3AD203B41FA5}">
                      <a16:colId xmlns:a16="http://schemas.microsoft.com/office/drawing/2014/main" val="3259198686"/>
                    </a:ext>
                  </a:extLst>
                </a:gridCol>
              </a:tblGrid>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Dear Mr Tumnah,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4172648105"/>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I am writing to you on behalf of my class because we feel that school uniforms</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4287196801"/>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are unnecessary and they should be scrapped. Many pupils believe that they</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903568081"/>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dirty="0">
                          <a:solidFill>
                            <a:schemeClr val="tx1"/>
                          </a:solidFill>
                        </a:rPr>
                        <a:t>would be more comfortable working in their own clothes; therefore, uniforms</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915256803"/>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add pointless costs for parents. Although some prefer not to have to think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409330469"/>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about what they will wear each day, the majority would like to express their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955063240"/>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2000" b="1" dirty="0">
                          <a:solidFill>
                            <a:schemeClr val="tx1"/>
                          </a:solidFill>
                        </a:rPr>
                        <a:t>individuality through their clothing choices.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556933"/>
                  </a:ext>
                </a:extLst>
              </a:tr>
            </a:tbl>
          </a:graphicData>
        </a:graphic>
      </p:graphicFrame>
      <p:sp>
        <p:nvSpPr>
          <p:cNvPr id="3" name="TextBox 2">
            <a:extLst>
              <a:ext uri="{FF2B5EF4-FFF2-40B4-BE49-F238E27FC236}">
                <a16:creationId xmlns:a16="http://schemas.microsoft.com/office/drawing/2014/main" id="{090BECAA-A295-4C5A-A7FF-7CB4755B8E88}"/>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List all the conjunctions used in the paragraph below.</a:t>
            </a:r>
          </a:p>
        </p:txBody>
      </p:sp>
    </p:spTree>
    <p:extLst>
      <p:ext uri="{BB962C8B-B14F-4D97-AF65-F5344CB8AC3E}">
        <p14:creationId xmlns:p14="http://schemas.microsoft.com/office/powerpoint/2010/main" val="248264923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23CB7D-2510-427D-AB35-87A77246DE32}"/>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5" name="Table 5">
            <a:extLst>
              <a:ext uri="{FF2B5EF4-FFF2-40B4-BE49-F238E27FC236}">
                <a16:creationId xmlns:a16="http://schemas.microsoft.com/office/drawing/2014/main" id="{2EF47AFF-F679-4092-9E88-82358F4C0728}"/>
              </a:ext>
            </a:extLst>
          </p:cNvPr>
          <p:cNvGraphicFramePr>
            <a:graphicFrameLocks noGrp="1"/>
          </p:cNvGraphicFramePr>
          <p:nvPr>
            <p:extLst>
              <p:ext uri="{D42A27DB-BD31-4B8C-83A1-F6EECF244321}">
                <p14:modId xmlns:p14="http://schemas.microsoft.com/office/powerpoint/2010/main" val="3760274386"/>
              </p:ext>
            </p:extLst>
          </p:nvPr>
        </p:nvGraphicFramePr>
        <p:xfrm>
          <a:off x="628650" y="1182255"/>
          <a:ext cx="10883900" cy="3589943"/>
        </p:xfrm>
        <a:graphic>
          <a:graphicData uri="http://schemas.openxmlformats.org/drawingml/2006/table">
            <a:tbl>
              <a:tblPr firstRow="1" bandRow="1">
                <a:tableStyleId>{5940675A-B579-460E-94D1-54222C63F5DA}</a:tableStyleId>
              </a:tblPr>
              <a:tblGrid>
                <a:gridCol w="1054378">
                  <a:extLst>
                    <a:ext uri="{9D8B030D-6E8A-4147-A177-3AD203B41FA5}">
                      <a16:colId xmlns:a16="http://schemas.microsoft.com/office/drawing/2014/main" val="2315753806"/>
                    </a:ext>
                  </a:extLst>
                </a:gridCol>
                <a:gridCol w="9829522">
                  <a:extLst>
                    <a:ext uri="{9D8B030D-6E8A-4147-A177-3AD203B41FA5}">
                      <a16:colId xmlns:a16="http://schemas.microsoft.com/office/drawing/2014/main" val="3259198686"/>
                    </a:ext>
                  </a:extLst>
                </a:gridCol>
              </a:tblGrid>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Dear Mr Tumnah,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4172648105"/>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I am writing to you on behalf of my class </a:t>
                      </a:r>
                      <a:r>
                        <a:rPr lang="en-GB" sz="2000" b="1">
                          <a:solidFill>
                            <a:srgbClr val="F76756"/>
                          </a:solidFill>
                        </a:rPr>
                        <a:t>because</a:t>
                      </a:r>
                      <a:r>
                        <a:rPr lang="en-GB" sz="2000" b="1">
                          <a:solidFill>
                            <a:schemeClr val="tx1"/>
                          </a:solidFill>
                        </a:rPr>
                        <a:t> we feel that school uniforms</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4287196801"/>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are unnecessary </a:t>
                      </a:r>
                      <a:r>
                        <a:rPr lang="en-GB" sz="2000" b="1">
                          <a:solidFill>
                            <a:srgbClr val="F76756"/>
                          </a:solidFill>
                        </a:rPr>
                        <a:t>and</a:t>
                      </a:r>
                      <a:r>
                        <a:rPr lang="en-GB" sz="2000" b="1">
                          <a:solidFill>
                            <a:schemeClr val="tx1"/>
                          </a:solidFill>
                        </a:rPr>
                        <a:t> they should be scrapped. Many pupils believe that they</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903568081"/>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dirty="0">
                          <a:solidFill>
                            <a:schemeClr val="tx1"/>
                          </a:solidFill>
                        </a:rPr>
                        <a:t>would be more comfortable working in their own clothes; </a:t>
                      </a:r>
                      <a:r>
                        <a:rPr lang="en-GB" sz="2000" b="1" dirty="0">
                          <a:solidFill>
                            <a:srgbClr val="F76756"/>
                          </a:solidFill>
                        </a:rPr>
                        <a:t>therefore</a:t>
                      </a:r>
                      <a:r>
                        <a:rPr lang="en-GB" sz="2000" b="1" dirty="0">
                          <a:solidFill>
                            <a:schemeClr val="tx1"/>
                          </a:solidFill>
                        </a:rPr>
                        <a:t>, uniforms</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3915256803"/>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add pointless costs for parents. </a:t>
                      </a:r>
                      <a:r>
                        <a:rPr lang="en-GB" sz="2000" b="1">
                          <a:solidFill>
                            <a:srgbClr val="F76756"/>
                          </a:solidFill>
                        </a:rPr>
                        <a:t>Although</a:t>
                      </a:r>
                      <a:r>
                        <a:rPr lang="en-GB" sz="2000" b="1">
                          <a:solidFill>
                            <a:schemeClr val="tx1"/>
                          </a:solidFill>
                        </a:rPr>
                        <a:t> some prefer not to have to think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2409330469"/>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tc>
                  <a:txBody>
                    <a:bodyPr/>
                    <a:lstStyle/>
                    <a:p>
                      <a:r>
                        <a:rPr lang="en-GB" sz="2000" b="1">
                          <a:solidFill>
                            <a:schemeClr val="tx1"/>
                          </a:solidFill>
                        </a:rPr>
                        <a:t>about what they will wear each day, the majority would like to express their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rgbClr val="1D619C"/>
                      </a:solidFill>
                      <a:prstDash val="solid"/>
                      <a:round/>
                      <a:headEnd type="none" w="med" len="med"/>
                      <a:tailEnd type="none" w="med" len="med"/>
                    </a:lnB>
                  </a:tcPr>
                </a:tc>
                <a:extLst>
                  <a:ext uri="{0D108BD9-81ED-4DB2-BD59-A6C34878D82A}">
                    <a16:rowId xmlns:a16="http://schemas.microsoft.com/office/drawing/2014/main" val="955063240"/>
                  </a:ext>
                </a:extLst>
              </a:tr>
              <a:tr h="512849">
                <a:tc>
                  <a:txBody>
                    <a:bodyPr/>
                    <a:lstStyle/>
                    <a:p>
                      <a:endParaRPr lang="en-GB" sz="2000" b="1">
                        <a:solidFill>
                          <a:schemeClr val="tx1"/>
                        </a:solidFill>
                      </a:endParaRPr>
                    </a:p>
                  </a:txBody>
                  <a:tcPr anchor="b">
                    <a:lnL w="19050" cap="flat" cmpd="sng" algn="ctr">
                      <a:solidFill>
                        <a:schemeClr val="tx1"/>
                      </a:solidFill>
                      <a:prstDash val="solid"/>
                      <a:round/>
                      <a:headEnd type="none" w="med" len="med"/>
                      <a:tailEnd type="none" w="med" len="med"/>
                    </a:lnL>
                    <a:lnR w="19050" cap="flat" cmpd="sng" algn="ctr">
                      <a:solidFill>
                        <a:srgbClr val="F76756"/>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2000" b="1" dirty="0">
                          <a:solidFill>
                            <a:schemeClr val="tx1"/>
                          </a:solidFill>
                        </a:rPr>
                        <a:t>individuality through their clothing choices. </a:t>
                      </a:r>
                    </a:p>
                  </a:txBody>
                  <a:tcPr anchor="b">
                    <a:lnL w="19050" cap="flat" cmpd="sng" algn="ctr">
                      <a:solidFill>
                        <a:srgbClr val="F76756"/>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1D619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556933"/>
                  </a:ext>
                </a:extLst>
              </a:tr>
            </a:tbl>
          </a:graphicData>
        </a:graphic>
      </p:graphicFrame>
      <p:sp>
        <p:nvSpPr>
          <p:cNvPr id="4" name="TextBox 3">
            <a:extLst>
              <a:ext uri="{FF2B5EF4-FFF2-40B4-BE49-F238E27FC236}">
                <a16:creationId xmlns:a16="http://schemas.microsoft.com/office/drawing/2014/main" id="{367842DC-7D9D-4846-94F6-BE1318A92ADC}"/>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List all the conjunctions used in the paragraph below.</a:t>
            </a:r>
          </a:p>
        </p:txBody>
      </p:sp>
      <p:sp>
        <p:nvSpPr>
          <p:cNvPr id="7" name="TextBox 6">
            <a:extLst>
              <a:ext uri="{FF2B5EF4-FFF2-40B4-BE49-F238E27FC236}">
                <a16:creationId xmlns:a16="http://schemas.microsoft.com/office/drawing/2014/main" id="{381C11CD-95BC-4CA1-A155-5B9920FD8256}"/>
              </a:ext>
            </a:extLst>
          </p:cNvPr>
          <p:cNvSpPr txBox="1"/>
          <p:nvPr/>
        </p:nvSpPr>
        <p:spPr>
          <a:xfrm>
            <a:off x="261938" y="5384800"/>
            <a:ext cx="11712574" cy="3693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because, and, therefore, although </a:t>
            </a:r>
          </a:p>
        </p:txBody>
      </p:sp>
    </p:spTree>
    <p:extLst>
      <p:ext uri="{BB962C8B-B14F-4D97-AF65-F5344CB8AC3E}">
        <p14:creationId xmlns:p14="http://schemas.microsoft.com/office/powerpoint/2010/main" val="285273465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53851F-5F73-4F99-8715-8545DC3F58A8}"/>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193BC27-97ED-4CD4-9184-8CE6DE58F6FB}"/>
              </a:ext>
            </a:extLst>
          </p:cNvPr>
          <p:cNvSpPr txBox="1"/>
          <p:nvPr/>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5" name="TextBox 4">
            <a:extLst>
              <a:ext uri="{FF2B5EF4-FFF2-40B4-BE49-F238E27FC236}">
                <a16:creationId xmlns:a16="http://schemas.microsoft.com/office/drawing/2014/main" id="{01CC4D12-82C9-49F5-A5E1-A12409CE65C7}"/>
              </a:ext>
            </a:extLst>
          </p:cNvPr>
          <p:cNvSpPr txBox="1"/>
          <p:nvPr/>
        </p:nvSpPr>
        <p:spPr>
          <a:xfrm>
            <a:off x="854528" y="1806766"/>
            <a:ext cx="10482943" cy="17338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a:ea typeface="+mn-ea"/>
                <a:cs typeface="+mn-cs"/>
              </a:rPr>
              <a:t>Cohesive devices </a:t>
            </a:r>
            <a:r>
              <a:rPr kumimoji="0" lang="en-GB" sz="2000" b="1" i="0" u="none" strike="noStrike" kern="1200" cap="none" spc="0" normalizeH="0" baseline="0" noProof="0">
                <a:ln>
                  <a:noFill/>
                </a:ln>
                <a:solidFill>
                  <a:srgbClr val="000000"/>
                </a:solidFill>
                <a:effectLst/>
                <a:uLnTx/>
                <a:uFillTx/>
                <a:latin typeface="Century Gothic"/>
                <a:ea typeface="+mn-ea"/>
                <a:cs typeface="+mn-cs"/>
              </a:rPr>
              <a:t>are tools used to help link ideas, sentences or paragraphs together. For example: fronted adverbials, pronouns, ellipses</a:t>
            </a:r>
            <a:r>
              <a:rPr kumimoji="0" lang="en-GB" sz="2000" b="1" i="0" u="none" strike="noStrike" kern="1200" cap="none" spc="0" normalizeH="0" baseline="0" noProof="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00000"/>
              </a:solidFill>
              <a:effectLst/>
              <a:uLnTx/>
              <a:uFillTx/>
              <a:latin typeface="Century Gothic"/>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An </a:t>
            </a:r>
            <a:r>
              <a:rPr kumimoji="0" lang="en-GB" sz="2000" b="1" i="0" u="none" strike="noStrike" kern="1200" cap="none" spc="0" normalizeH="0" baseline="0" noProof="0">
                <a:ln>
                  <a:noFill/>
                </a:ln>
                <a:solidFill>
                  <a:srgbClr val="1D619C"/>
                </a:solidFill>
                <a:effectLst/>
                <a:uLnTx/>
                <a:uFillTx/>
                <a:latin typeface="Century Gothic"/>
                <a:ea typeface="+mn-ea"/>
                <a:cs typeface="+mn-cs"/>
              </a:rPr>
              <a:t>ellipsis</a:t>
            </a:r>
            <a:r>
              <a:rPr kumimoji="0" lang="en-GB" sz="2000" b="1" i="0" u="none" strike="noStrike" kern="1200" cap="none" spc="0" normalizeH="0" baseline="0" noProof="0">
                <a:ln>
                  <a:noFill/>
                </a:ln>
                <a:solidFill>
                  <a:srgbClr val="000000"/>
                </a:solidFill>
                <a:effectLst/>
                <a:uLnTx/>
                <a:uFillTx/>
                <a:latin typeface="Century Gothic"/>
                <a:ea typeface="+mn-ea"/>
                <a:cs typeface="+mn-cs"/>
              </a:rPr>
              <a:t> (…) is a piece of punctuation used to indicate that words are missing or that a sentence is incomplete. </a:t>
            </a:r>
            <a:endParaRPr kumimoji="0" lang="en-GB" sz="2000" b="1"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3366533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6A9126-232A-4810-AF1D-740E21E0177D}"/>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F65CC89-9079-4CFE-8ED3-D47C72717EC1}"/>
              </a:ext>
            </a:extLst>
          </p:cNvPr>
          <p:cNvSpPr txBox="1"/>
          <p:nvPr/>
        </p:nvSpPr>
        <p:spPr>
          <a:xfrm>
            <a:off x="1252961" y="2849527"/>
            <a:ext cx="9751738" cy="108952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can recognise devices to build cohesion, let’s apply our learning to some further application and reasoning questions. </a:t>
            </a:r>
          </a:p>
        </p:txBody>
      </p:sp>
    </p:spTree>
    <p:extLst>
      <p:ext uri="{BB962C8B-B14F-4D97-AF65-F5344CB8AC3E}">
        <p14:creationId xmlns:p14="http://schemas.microsoft.com/office/powerpoint/2010/main" val="2023031575"/>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1CAFEC-AC0F-462D-98FE-0EEE92BB76AC}"/>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9E34DA77-2A36-43FE-B753-C9AA520A9924}"/>
              </a:ext>
            </a:extLst>
          </p:cNvPr>
          <p:cNvSpPr/>
          <p:nvPr/>
        </p:nvSpPr>
        <p:spPr>
          <a:xfrm>
            <a:off x="898358" y="1756378"/>
            <a:ext cx="10395285" cy="1583781"/>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They came to an abrupt halt. Lucy and her friends stared into the darkness. “It’s the only way...” cried Lucy. As much as they didn’t want to go through the unlit passageway, Lucy was right — it was the only way out. </a:t>
            </a:r>
          </a:p>
        </p:txBody>
      </p:sp>
      <p:sp>
        <p:nvSpPr>
          <p:cNvPr id="3" name="TextBox 2">
            <a:extLst>
              <a:ext uri="{FF2B5EF4-FFF2-40B4-BE49-F238E27FC236}">
                <a16:creationId xmlns:a16="http://schemas.microsoft.com/office/drawing/2014/main" id="{9A7DA642-0942-4FC7-BF60-29823DAE4C57}"/>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why the writer uses ellipses in the paragraph below. </a:t>
            </a:r>
          </a:p>
        </p:txBody>
      </p:sp>
    </p:spTree>
    <p:extLst>
      <p:ext uri="{BB962C8B-B14F-4D97-AF65-F5344CB8AC3E}">
        <p14:creationId xmlns:p14="http://schemas.microsoft.com/office/powerpoint/2010/main" val="340200987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E0905-4F3E-4AD2-B408-5E438ECDE127}"/>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9E34DA77-2A36-43FE-B753-C9AA520A9924}"/>
              </a:ext>
            </a:extLst>
          </p:cNvPr>
          <p:cNvSpPr/>
          <p:nvPr/>
        </p:nvSpPr>
        <p:spPr>
          <a:xfrm>
            <a:off x="898358" y="1756378"/>
            <a:ext cx="10395285" cy="1583781"/>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They came to an abrupt halt. Lucy and her friends stared into the darkness. “It’s the only way...” cried Lucy. As much as they didn’t want to go through the unlit passageway, Lucy was right — it was the only way out. </a:t>
            </a:r>
          </a:p>
        </p:txBody>
      </p:sp>
      <p:sp>
        <p:nvSpPr>
          <p:cNvPr id="4" name="TextBox 3">
            <a:extLst>
              <a:ext uri="{FF2B5EF4-FFF2-40B4-BE49-F238E27FC236}">
                <a16:creationId xmlns:a16="http://schemas.microsoft.com/office/drawing/2014/main" id="{42324F63-8B9D-4DF9-9B99-6B44CD812763}"/>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why the writer uses ellipses in the paragraph below. </a:t>
            </a:r>
          </a:p>
        </p:txBody>
      </p:sp>
      <p:sp>
        <p:nvSpPr>
          <p:cNvPr id="7" name="TextBox 6">
            <a:extLst>
              <a:ext uri="{FF2B5EF4-FFF2-40B4-BE49-F238E27FC236}">
                <a16:creationId xmlns:a16="http://schemas.microsoft.com/office/drawing/2014/main" id="{976B4ABA-5DA8-476A-B3D2-C7E417D6E5DA}"/>
              </a:ext>
            </a:extLst>
          </p:cNvPr>
          <p:cNvSpPr txBox="1"/>
          <p:nvPr/>
        </p:nvSpPr>
        <p:spPr>
          <a:xfrm>
            <a:off x="261938" y="4137103"/>
            <a:ext cx="11712574" cy="120032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writer has used the ellipses to build suspense in the paragraph. She is hesitating because she is scared. Using the ellipses also allows the author to link this hesitation to the following sentence. The ellipses show missing words, which are then referred to in the next sentence. We now know that the only way to get out was through the unlit passageway.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3755870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2BDE75-E23D-4BDB-A4A6-C03E57376E78}"/>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11CD4831-689E-45FC-8E15-5EA06808E06D}"/>
              </a:ext>
            </a:extLst>
          </p:cNvPr>
          <p:cNvSpPr/>
          <p:nvPr/>
        </p:nvSpPr>
        <p:spPr>
          <a:xfrm>
            <a:off x="898358" y="1756378"/>
            <a:ext cx="10395285" cy="1583781"/>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They came to an abrupt halt. Lucy and her friends stared into the darkness. “It’s the only way...” cried Lucy. As much as they didn’t want to go through the unlit passageway, Lucy was right — it was the only way out. </a:t>
            </a:r>
          </a:p>
        </p:txBody>
      </p:sp>
      <p:sp>
        <p:nvSpPr>
          <p:cNvPr id="3" name="TextBox 2">
            <a:extLst>
              <a:ext uri="{FF2B5EF4-FFF2-40B4-BE49-F238E27FC236}">
                <a16:creationId xmlns:a16="http://schemas.microsoft.com/office/drawing/2014/main" id="{B896E254-5D7C-4676-8224-81F06A0B4D92}"/>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first two sentences of the next paragraph. Include a relative clause. </a:t>
            </a:r>
          </a:p>
        </p:txBody>
      </p:sp>
    </p:spTree>
    <p:extLst>
      <p:ext uri="{BB962C8B-B14F-4D97-AF65-F5344CB8AC3E}">
        <p14:creationId xmlns:p14="http://schemas.microsoft.com/office/powerpoint/2010/main" val="50569085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094BDD-FB80-4595-94DE-57457ADC9A9E}"/>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Rounded Corners 4">
            <a:extLst>
              <a:ext uri="{FF2B5EF4-FFF2-40B4-BE49-F238E27FC236}">
                <a16:creationId xmlns:a16="http://schemas.microsoft.com/office/drawing/2014/main" id="{5481DE18-14A2-4643-A671-A87B8C8F8B11}"/>
              </a:ext>
            </a:extLst>
          </p:cNvPr>
          <p:cNvSpPr/>
          <p:nvPr/>
        </p:nvSpPr>
        <p:spPr>
          <a:xfrm>
            <a:off x="898358" y="1756378"/>
            <a:ext cx="10395285" cy="1583781"/>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They came to an abrupt halt. Lucy and her friends stared into the darkness. “It’s the only way...” cried Lucy. As much as they didn’t want to go through the unlit passageway, Lucy was right — it was the only way out. </a:t>
            </a:r>
          </a:p>
        </p:txBody>
      </p:sp>
      <p:sp>
        <p:nvSpPr>
          <p:cNvPr id="4" name="TextBox 3">
            <a:extLst>
              <a:ext uri="{FF2B5EF4-FFF2-40B4-BE49-F238E27FC236}">
                <a16:creationId xmlns:a16="http://schemas.microsoft.com/office/drawing/2014/main" id="{0FF92127-5128-4DDC-98B8-882588AAFA86}"/>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first two sentences of the next paragraph. Include a relative clause. </a:t>
            </a:r>
          </a:p>
        </p:txBody>
      </p:sp>
      <p:sp>
        <p:nvSpPr>
          <p:cNvPr id="7" name="TextBox 6">
            <a:extLst>
              <a:ext uri="{FF2B5EF4-FFF2-40B4-BE49-F238E27FC236}">
                <a16:creationId xmlns:a16="http://schemas.microsoft.com/office/drawing/2014/main" id="{3C5D993B-F8B8-4034-9BD2-A23ADCFCCC04}"/>
              </a:ext>
            </a:extLst>
          </p:cNvPr>
          <p:cNvSpPr txBox="1"/>
          <p:nvPr/>
        </p:nvSpPr>
        <p:spPr>
          <a:xfrm>
            <a:off x="261938" y="3914282"/>
            <a:ext cx="11712574" cy="17338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Lucy, who knew she would have to take the lead, stepped into the gloomy passageway. Clasping their hands tightly so that they wouldn’t lose each other, the others cautiously followed her. </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448687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45333-C5DD-498A-88A9-5569BA6555F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6BB51F63-A536-43C8-B41D-D22FD8196D3E}"/>
              </a:ext>
            </a:extLst>
          </p:cNvPr>
          <p:cNvSpPr txBox="1"/>
          <p:nvPr/>
        </p:nvSpPr>
        <p:spPr>
          <a:xfrm>
            <a:off x="415636" y="2068945"/>
            <a:ext cx="7804728" cy="2308324"/>
          </a:xfrm>
          <a:prstGeom prst="rect">
            <a:avLst/>
          </a:prstGeom>
          <a:noFill/>
        </p:spPr>
        <p:txBody>
          <a:bodyPr wrap="square" rtlCol="0">
            <a:spAutoFit/>
          </a:bodyPr>
          <a:lstStyle/>
          <a:p>
            <a:r>
              <a:rPr lang="en-GB" sz="4800" b="1">
                <a:solidFill>
                  <a:schemeClr val="bg1"/>
                </a:solidFill>
                <a:latin typeface="Century Gothic" panose="020B0502020202020204" pitchFamily="34" charset="0"/>
              </a:rPr>
              <a:t>You’re ready to progress!</a:t>
            </a:r>
          </a:p>
          <a:p>
            <a:r>
              <a:rPr lang="en-GB" sz="4800" b="1">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202353901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815AFB-8E88-4488-8BBC-ED9B8FECC54D}"/>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F5974A28-C555-4B85-AE2D-DCE123F18116}"/>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5" name="Text Placeholder 2">
            <a:extLst>
              <a:ext uri="{FF2B5EF4-FFF2-40B4-BE49-F238E27FC236}">
                <a16:creationId xmlns:a16="http://schemas.microsoft.com/office/drawing/2014/main" id="{B387C82A-DFDD-478B-9F59-99F121C0E8D0}"/>
              </a:ext>
            </a:extLst>
          </p:cNvPr>
          <p:cNvSpPr txBox="1">
            <a:spLocks/>
          </p:cNvSpPr>
          <p:nvPr/>
        </p:nvSpPr>
        <p:spPr>
          <a:xfrm>
            <a:off x="261938" y="4705814"/>
            <a:ext cx="11712574" cy="558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b="1" dirty="0">
              <a:solidFill>
                <a:srgbClr val="F76756"/>
              </a:solidFill>
              <a:latin typeface="Century Gothic" panose="020B0502020202020204" pitchFamily="34" charset="0"/>
            </a:endParaRPr>
          </a:p>
        </p:txBody>
      </p:sp>
      <p:sp>
        <p:nvSpPr>
          <p:cNvPr id="7" name="TextBox 6">
            <a:extLst>
              <a:ext uri="{FF2B5EF4-FFF2-40B4-BE49-F238E27FC236}">
                <a16:creationId xmlns:a16="http://schemas.microsoft.com/office/drawing/2014/main" id="{A0568AAF-5CAF-4BEC-B88F-3310974C28E3}"/>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5886A502-FD80-48F7-BACE-4600D57DCA25}"/>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List all the conjunctions used in paragraph 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6484927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5AEDE1-E9B5-4C91-AAB7-57F30037F1EC}"/>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F5974A28-C555-4B85-AE2D-DCE123F18116}"/>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t>
            </a:r>
            <a:r>
              <a:rPr lang="en-GB" b="1" dirty="0">
                <a:solidFill>
                  <a:srgbClr val="F76756"/>
                </a:solidFill>
                <a:latin typeface="Century Gothic" panose="020B0502020202020204" pitchFamily="34" charset="0"/>
              </a:rPr>
              <a:t>and</a:t>
            </a:r>
            <a:r>
              <a:rPr lang="en-GB" b="1" dirty="0">
                <a:solidFill>
                  <a:schemeClr val="tx1"/>
                </a:solidFill>
                <a:latin typeface="Century Gothic" panose="020B0502020202020204" pitchFamily="34" charset="0"/>
              </a:rPr>
              <a:t> the pounding music from the announcement system was deafening. Kelvin tried to concentrate on what Coach Franks was saying </a:t>
            </a:r>
            <a:r>
              <a:rPr lang="en-GB" b="1" dirty="0">
                <a:solidFill>
                  <a:srgbClr val="F76756"/>
                </a:solidFill>
                <a:latin typeface="Century Gothic" panose="020B0502020202020204" pitchFamily="34" charset="0"/>
              </a:rPr>
              <a:t>but</a:t>
            </a:r>
            <a:r>
              <a:rPr lang="en-GB" b="1" dirty="0">
                <a:solidFill>
                  <a:schemeClr val="tx1"/>
                </a:solidFill>
                <a:latin typeface="Century Gothic" panose="020B0502020202020204" pitchFamily="34" charset="0"/>
              </a:rPr>
              <a:t> it was almost impossible in the din, </a:t>
            </a:r>
            <a:r>
              <a:rPr lang="en-GB" b="1" dirty="0">
                <a:solidFill>
                  <a:srgbClr val="F76756"/>
                </a:solidFill>
                <a:latin typeface="Century Gothic" panose="020B0502020202020204" pitchFamily="34" charset="0"/>
              </a:rPr>
              <a:t>so</a:t>
            </a:r>
            <a:r>
              <a:rPr lang="en-GB" b="1" dirty="0">
                <a:solidFill>
                  <a:schemeClr val="tx1"/>
                </a:solidFill>
                <a:latin typeface="Century Gothic" panose="020B0502020202020204" pitchFamily="34" charset="0"/>
              </a:rPr>
              <a:t> he focused on her whiteboard instead. Her pen scribbled furiously, leaving an ‘X’ here, an ‘O’ there, </a:t>
            </a:r>
            <a:r>
              <a:rPr lang="en-GB" b="1" dirty="0">
                <a:solidFill>
                  <a:srgbClr val="F76756"/>
                </a:solidFill>
                <a:latin typeface="Century Gothic" panose="020B0502020202020204" pitchFamily="34" charset="0"/>
              </a:rPr>
              <a:t>and</a:t>
            </a:r>
            <a:r>
              <a:rPr lang="en-GB" b="1" dirty="0">
                <a:solidFill>
                  <a:schemeClr val="tx1"/>
                </a:solidFill>
                <a:latin typeface="Century Gothic" panose="020B0502020202020204" pitchFamily="34" charset="0"/>
              </a:rPr>
              <a:t> instructional arrows all over the place. He knew the ball was going to wind up in his hands (it always did when the game was on the line) </a:t>
            </a:r>
            <a:r>
              <a:rPr lang="en-GB" b="1" dirty="0">
                <a:solidFill>
                  <a:srgbClr val="F76756"/>
                </a:solidFill>
                <a:latin typeface="Century Gothic" panose="020B0502020202020204" pitchFamily="34" charset="0"/>
              </a:rPr>
              <a:t>but</a:t>
            </a:r>
            <a:r>
              <a:rPr lang="en-GB" b="1" dirty="0">
                <a:solidFill>
                  <a:schemeClr val="tx1"/>
                </a:solidFill>
                <a:latin typeface="Century Gothic" panose="020B0502020202020204" pitchFamily="34" charset="0"/>
              </a:rPr>
              <a: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5" name="Text Placeholder 2">
            <a:extLst>
              <a:ext uri="{FF2B5EF4-FFF2-40B4-BE49-F238E27FC236}">
                <a16:creationId xmlns:a16="http://schemas.microsoft.com/office/drawing/2014/main" id="{B387C82A-DFDD-478B-9F59-99F121C0E8D0}"/>
              </a:ext>
            </a:extLst>
          </p:cNvPr>
          <p:cNvSpPr txBox="1">
            <a:spLocks/>
          </p:cNvSpPr>
          <p:nvPr/>
        </p:nvSpPr>
        <p:spPr>
          <a:xfrm>
            <a:off x="261938" y="4705814"/>
            <a:ext cx="11712574" cy="558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rPr>
              <a:t>and, but, so</a:t>
            </a:r>
          </a:p>
        </p:txBody>
      </p:sp>
      <p:sp>
        <p:nvSpPr>
          <p:cNvPr id="7" name="TextBox 6">
            <a:extLst>
              <a:ext uri="{FF2B5EF4-FFF2-40B4-BE49-F238E27FC236}">
                <a16:creationId xmlns:a16="http://schemas.microsoft.com/office/drawing/2014/main" id="{82BE6CD7-A34A-42AD-8CFD-92E24F699A7C}"/>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1E3312F5-3490-4353-8A66-719CA811CF74}"/>
              </a:ext>
            </a:extLst>
          </p:cNvPr>
          <p:cNvSpPr txBox="1"/>
          <p:nvPr/>
        </p:nvSpPr>
        <p:spPr>
          <a:xfrm>
            <a:off x="261938" y="289357"/>
            <a:ext cx="11712575" cy="126291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List all the conjunctions used in paragraph 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23000170"/>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80AC59-945A-4C43-B0B2-CA2DE29AA192}"/>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CD42790B-7A98-40E3-A8A6-03B23DEC7817}"/>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4" name="TextBox 3">
            <a:extLst>
              <a:ext uri="{FF2B5EF4-FFF2-40B4-BE49-F238E27FC236}">
                <a16:creationId xmlns:a16="http://schemas.microsoft.com/office/drawing/2014/main" id="{3B95A87E-D665-491E-B6D9-8FC7F91C48B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4D5578F1-4F7B-452D-A71B-E44F6134E92E}"/>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How many fronted adverbials are used in paragraph 2? </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4484516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FDE684-86DD-4203-9F91-73C8C3B1BE0C}"/>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CD42790B-7A98-40E3-A8A6-03B23DEC7817}"/>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rgbClr val="F76756"/>
                </a:solidFill>
                <a:latin typeface="Century Gothic" panose="020B0502020202020204" pitchFamily="34" charset="0"/>
              </a:rPr>
              <a:t>As the buzzer sounded to end the timeout</a:t>
            </a:r>
            <a:r>
              <a:rPr lang="en-GB" b="1" dirty="0">
                <a:solidFill>
                  <a:schemeClr val="tx1"/>
                </a:solidFill>
                <a:latin typeface="Century Gothic" panose="020B0502020202020204" pitchFamily="34" charset="0"/>
              </a:rPr>
              <a:t>, Kelvin took his place in the far corner of the court. Ready? Go! </a:t>
            </a:r>
            <a:r>
              <a:rPr lang="en-GB" b="1" dirty="0">
                <a:solidFill>
                  <a:srgbClr val="F76756"/>
                </a:solidFill>
                <a:latin typeface="Century Gothic" panose="020B0502020202020204" pitchFamily="34" charset="0"/>
              </a:rPr>
              <a:t>Suddenly</a:t>
            </a:r>
            <a:r>
              <a:rPr lang="en-GB" b="1" dirty="0">
                <a:solidFill>
                  <a:schemeClr val="tx1"/>
                </a:solidFill>
                <a:latin typeface="Century Gothic" panose="020B0502020202020204" pitchFamily="34" charset="0"/>
              </a:rPr>
              <a:t>,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8" name="Text Placeholder 2">
            <a:extLst>
              <a:ext uri="{FF2B5EF4-FFF2-40B4-BE49-F238E27FC236}">
                <a16:creationId xmlns:a16="http://schemas.microsoft.com/office/drawing/2014/main" id="{CA7A1BFB-F820-4666-96A4-FA142153546B}"/>
              </a:ext>
            </a:extLst>
          </p:cNvPr>
          <p:cNvSpPr txBox="1">
            <a:spLocks/>
          </p:cNvSpPr>
          <p:nvPr/>
        </p:nvSpPr>
        <p:spPr>
          <a:xfrm>
            <a:off x="261938" y="4705814"/>
            <a:ext cx="11712574" cy="558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rPr>
              <a:t>two</a:t>
            </a:r>
          </a:p>
        </p:txBody>
      </p:sp>
      <p:sp>
        <p:nvSpPr>
          <p:cNvPr id="4" name="TextBox 3">
            <a:extLst>
              <a:ext uri="{FF2B5EF4-FFF2-40B4-BE49-F238E27FC236}">
                <a16:creationId xmlns:a16="http://schemas.microsoft.com/office/drawing/2014/main" id="{E65BBC31-C3F6-4FC3-A798-CBEF49968B24}"/>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919A9949-70DA-4A1B-AF66-96D5C2341D04}"/>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How many fronted adverbials are used in paragraph 2? </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4089330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3032C6-84B0-4172-8ADE-DF04078FA46B}"/>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0C823812-3C99-4AE6-84E2-6DF008D2F2E7}"/>
              </a:ext>
            </a:extLst>
          </p:cNvPr>
          <p:cNvSpPr txBox="1"/>
          <p:nvPr/>
        </p:nvSpPr>
        <p:spPr>
          <a:xfrm>
            <a:off x="1518793" y="2895600"/>
            <a:ext cx="9251986" cy="156527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with a question about relative clauses and parentheses in sentences, which is linked to the new learning later in this lesson.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15871837"/>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E02342-40D6-4D19-8857-A3AF6E8F8FAB}"/>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C8B5E4FB-DD89-4C93-8AFE-C821BDED47FA}"/>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4" name="TextBox 3">
            <a:extLst>
              <a:ext uri="{FF2B5EF4-FFF2-40B4-BE49-F238E27FC236}">
                <a16:creationId xmlns:a16="http://schemas.microsoft.com/office/drawing/2014/main" id="{545D49E5-5A2C-4C43-8149-61BF3F5DD00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D6635F01-273C-42F4-BB57-02C894CB5DB3}"/>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relative pronoun refers to Coach Franks in paragraph 2?</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1668519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C0EC68-2732-45E9-B8EB-CE446CA7D72A}"/>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C8B5E4FB-DD89-4C93-8AFE-C821BDED47FA}"/>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a:t>
            </a:r>
            <a:r>
              <a:rPr lang="en-GB" b="1" dirty="0">
                <a:solidFill>
                  <a:srgbClr val="F76756"/>
                </a:solidFill>
                <a:latin typeface="Century Gothic" panose="020B0502020202020204" pitchFamily="34" charset="0"/>
              </a:rPr>
              <a:t>who</a:t>
            </a:r>
            <a:r>
              <a:rPr lang="en-GB" b="1" dirty="0">
                <a:solidFill>
                  <a:schemeClr val="tx1"/>
                </a:solidFill>
                <a:latin typeface="Century Gothic" panose="020B0502020202020204" pitchFamily="34" charset="0"/>
              </a:rPr>
              <a:t> had waited years for a chance to win the championship, watched wide-eyed as Kelvin turned to shoot. She had done all she could; the team’s fate was in his hands now. He rose up, and let the ball fly…</a:t>
            </a:r>
          </a:p>
        </p:txBody>
      </p:sp>
      <p:sp>
        <p:nvSpPr>
          <p:cNvPr id="9" name="Text Placeholder 2">
            <a:extLst>
              <a:ext uri="{FF2B5EF4-FFF2-40B4-BE49-F238E27FC236}">
                <a16:creationId xmlns:a16="http://schemas.microsoft.com/office/drawing/2014/main" id="{04A62D2E-E198-4593-B5A1-2E557E196CFA}"/>
              </a:ext>
            </a:extLst>
          </p:cNvPr>
          <p:cNvSpPr txBox="1">
            <a:spLocks/>
          </p:cNvSpPr>
          <p:nvPr/>
        </p:nvSpPr>
        <p:spPr>
          <a:xfrm>
            <a:off x="261938" y="4705814"/>
            <a:ext cx="11712574" cy="558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rPr>
              <a:t>who</a:t>
            </a:r>
          </a:p>
        </p:txBody>
      </p:sp>
      <p:sp>
        <p:nvSpPr>
          <p:cNvPr id="4" name="TextBox 3">
            <a:extLst>
              <a:ext uri="{FF2B5EF4-FFF2-40B4-BE49-F238E27FC236}">
                <a16:creationId xmlns:a16="http://schemas.microsoft.com/office/drawing/2014/main" id="{5F9B62B0-96E2-40E3-92B2-B5878FBB4C9F}"/>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E6BDEFCA-ECC1-4FD4-BC1B-D16B72D80E39}"/>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relative pronoun refers to Coach Franks in paragraph 2?</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5999321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0996B-548B-4652-9EB5-CEC9B2919FD8}"/>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887C9AE5-842B-408A-AB10-D8B88DC3DD61}"/>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4" name="TextBox 3">
            <a:extLst>
              <a:ext uri="{FF2B5EF4-FFF2-40B4-BE49-F238E27FC236}">
                <a16:creationId xmlns:a16="http://schemas.microsoft.com/office/drawing/2014/main" id="{6AB34795-EBFB-4B74-933C-12DECC6BFCF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57FD8B03-02CB-422B-9428-0423C081C29E}"/>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How has an ellipsis been used in paragraph 2?</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7448880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7CE71-BD3D-4AE8-8B04-22832F57F0CA}"/>
              </a:ext>
            </a:extLst>
          </p:cNvPr>
          <p:cNvPicPr>
            <a:picLocks noChangeAspect="1"/>
          </p:cNvPicPr>
          <p:nvPr/>
        </p:nvPicPr>
        <p:blipFill>
          <a:blip r:embed="rId2"/>
          <a:stretch>
            <a:fillRect/>
          </a:stretch>
        </p:blipFill>
        <p:spPr>
          <a:xfrm>
            <a:off x="0" y="0"/>
            <a:ext cx="12192000" cy="6857999"/>
          </a:xfrm>
          <a:prstGeom prst="rect">
            <a:avLst/>
          </a:prstGeom>
        </p:spPr>
      </p:pic>
      <p:sp>
        <p:nvSpPr>
          <p:cNvPr id="8" name="Rectangle: Rounded Corners 7">
            <a:extLst>
              <a:ext uri="{FF2B5EF4-FFF2-40B4-BE49-F238E27FC236}">
                <a16:creationId xmlns:a16="http://schemas.microsoft.com/office/drawing/2014/main" id="{887C9AE5-842B-408A-AB10-D8B88DC3DD61}"/>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9" name="Text Placeholder 2">
            <a:extLst>
              <a:ext uri="{FF2B5EF4-FFF2-40B4-BE49-F238E27FC236}">
                <a16:creationId xmlns:a16="http://schemas.microsoft.com/office/drawing/2014/main" id="{179B0091-4A97-4DD8-9BC9-95E9E428612F}"/>
              </a:ext>
            </a:extLst>
          </p:cNvPr>
          <p:cNvSpPr txBox="1">
            <a:spLocks/>
          </p:cNvSpPr>
          <p:nvPr/>
        </p:nvSpPr>
        <p:spPr>
          <a:xfrm>
            <a:off x="261938" y="4705814"/>
            <a:ext cx="11712574" cy="558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76756"/>
                </a:solidFill>
                <a:latin typeface="Century Gothic" panose="020B0502020202020204" pitchFamily="34" charset="0"/>
              </a:rPr>
              <a:t>It has been used to build suspense. </a:t>
            </a:r>
            <a:endParaRPr lang="en-GB" sz="2000" b="1" dirty="0">
              <a:solidFill>
                <a:srgbClr val="F76756"/>
              </a:solidFill>
              <a:latin typeface="Century Gothic" panose="020B0502020202020204" pitchFamily="34" charset="0"/>
            </a:endParaRPr>
          </a:p>
        </p:txBody>
      </p:sp>
      <p:sp>
        <p:nvSpPr>
          <p:cNvPr id="4" name="TextBox 3">
            <a:extLst>
              <a:ext uri="{FF2B5EF4-FFF2-40B4-BE49-F238E27FC236}">
                <a16:creationId xmlns:a16="http://schemas.microsoft.com/office/drawing/2014/main" id="{AA174F0C-D543-4E65-9ECE-13AB892AB86F}"/>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BC193FC1-80B1-4255-9322-0148D38730E1}"/>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How has an ellipsis been used in paragraph 2?</a:t>
            </a:r>
            <a:endParaRPr kumimoji="0" lang="en-GB" sz="22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9287817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8DAD77-FF49-4FC2-82AB-63E0091B6293}"/>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4FD4CFC9-DA62-4A74-A9DD-49A526156DB1}"/>
              </a:ext>
            </a:extLst>
          </p:cNvPr>
          <p:cNvSpPr/>
          <p:nvPr/>
        </p:nvSpPr>
        <p:spPr>
          <a:xfrm>
            <a:off x="430210" y="113295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but it was almost impossible in the din, so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4" name="TextBox 3">
            <a:extLst>
              <a:ext uri="{FF2B5EF4-FFF2-40B4-BE49-F238E27FC236}">
                <a16:creationId xmlns:a16="http://schemas.microsoft.com/office/drawing/2014/main" id="{306345F5-06DB-4B31-A810-9B927EA6AA69}"/>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5</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C84C0288-C051-4332-A7F8-8178D045BF87}"/>
              </a:ext>
            </a:extLst>
          </p:cNvPr>
          <p:cNvSpPr txBox="1"/>
          <p:nvPr/>
        </p:nvSpPr>
        <p:spPr>
          <a:xfrm>
            <a:off x="261938" y="289357"/>
            <a:ext cx="11712575" cy="156760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 second sentence of paragraph 1, has the author used a relative clause or conjunctions to give extra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sng" strike="noStrike" kern="1200" cap="none" spc="0" normalizeH="0" baseline="0" noProof="0">
              <a:ln>
                <a:noFill/>
              </a:ln>
              <a:solidFill>
                <a:srgbClr val="FF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5250340"/>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13DC59-3BA2-455D-89B4-5CD85CD1C02E}"/>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4FD4CFC9-DA62-4A74-A9DD-49A526156DB1}"/>
              </a:ext>
            </a:extLst>
          </p:cNvPr>
          <p:cNvSpPr/>
          <p:nvPr/>
        </p:nvSpPr>
        <p:spPr>
          <a:xfrm>
            <a:off x="430210" y="113295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b="1" dirty="0">
                <a:solidFill>
                  <a:schemeClr val="tx1"/>
                </a:solidFill>
                <a:latin typeface="Century Gothic" panose="020B0502020202020204" pitchFamily="34" charset="0"/>
              </a:rPr>
              <a:t>The combination of the thunderous fan chants and the pounding music from the announcement system was deafening. Kelvin tried to concentrate on what Coach Franks was saying </a:t>
            </a:r>
            <a:r>
              <a:rPr lang="en-GB" b="1" dirty="0">
                <a:solidFill>
                  <a:srgbClr val="F76756"/>
                </a:solidFill>
                <a:latin typeface="Century Gothic" panose="020B0502020202020204" pitchFamily="34" charset="0"/>
              </a:rPr>
              <a:t>but</a:t>
            </a:r>
            <a:r>
              <a:rPr lang="en-GB" b="1" dirty="0">
                <a:solidFill>
                  <a:schemeClr val="tx1"/>
                </a:solidFill>
                <a:latin typeface="Century Gothic" panose="020B0502020202020204" pitchFamily="34" charset="0"/>
              </a:rPr>
              <a:t> it was almost impossible in the din, </a:t>
            </a:r>
            <a:r>
              <a:rPr lang="en-GB" b="1" dirty="0">
                <a:solidFill>
                  <a:srgbClr val="F76756"/>
                </a:solidFill>
                <a:latin typeface="Century Gothic" panose="020B0502020202020204" pitchFamily="34" charset="0"/>
              </a:rPr>
              <a:t>so</a:t>
            </a:r>
            <a:r>
              <a:rPr lang="en-GB" b="1" dirty="0">
                <a:solidFill>
                  <a:schemeClr val="tx1"/>
                </a:solidFill>
                <a:latin typeface="Century Gothic" panose="020B0502020202020204" pitchFamily="34" charset="0"/>
              </a:rPr>
              <a:t> he focused on her whiteboard instead. Her pen scribbled furiously, leaving an ‘X’ here, an ‘O’ there, and instructional arrows all over the place. He knew the ball was going to wind up in his hands (it always did when the game was on the line) but he had to know the specific movement pattern which would ensure he was available to receive the crucial pass.</a:t>
            </a: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As the buzzer sounded to end the timeout, Kelvin took his place in the far corner of the court. Ready? Go! Suddenly, bodies rushed everywhere as he fought to lose his defender, zigzagging between teammates to the top of the three-point line. The pass arrived exactly as planned! Coach Franks, who had waited years for a chance to win the championship, watched wide-eyed as Kelvin turned to shoot. She had done all she could; the team’s fate was in his hands now. He rose up, and let the ball fly…</a:t>
            </a:r>
          </a:p>
        </p:txBody>
      </p:sp>
      <p:sp>
        <p:nvSpPr>
          <p:cNvPr id="8" name="Text Placeholder 2">
            <a:extLst>
              <a:ext uri="{FF2B5EF4-FFF2-40B4-BE49-F238E27FC236}">
                <a16:creationId xmlns:a16="http://schemas.microsoft.com/office/drawing/2014/main" id="{2BBA8A2F-C7F6-45FB-9848-BB9AE172277C}"/>
              </a:ext>
            </a:extLst>
          </p:cNvPr>
          <p:cNvSpPr txBox="1">
            <a:spLocks/>
          </p:cNvSpPr>
          <p:nvPr/>
        </p:nvSpPr>
        <p:spPr>
          <a:xfrm>
            <a:off x="261938" y="5026654"/>
            <a:ext cx="11712574" cy="5589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76756"/>
                </a:solidFill>
                <a:latin typeface="Century Gothic" panose="020B0502020202020204" pitchFamily="34" charset="0"/>
              </a:rPr>
              <a:t>conjunctions</a:t>
            </a:r>
            <a:endParaRPr lang="en-GB" sz="2000" b="1" dirty="0">
              <a:solidFill>
                <a:srgbClr val="F76756"/>
              </a:solidFill>
              <a:latin typeface="Century Gothic" panose="020B0502020202020204" pitchFamily="34" charset="0"/>
            </a:endParaRPr>
          </a:p>
        </p:txBody>
      </p:sp>
      <p:sp>
        <p:nvSpPr>
          <p:cNvPr id="4" name="TextBox 3">
            <a:extLst>
              <a:ext uri="{FF2B5EF4-FFF2-40B4-BE49-F238E27FC236}">
                <a16:creationId xmlns:a16="http://schemas.microsoft.com/office/drawing/2014/main" id="{656EB64F-F96B-4F9C-812A-124438A37E57}"/>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5</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3C38A5A9-435E-4DC4-BDEA-1E33DBCB4543}"/>
              </a:ext>
            </a:extLst>
          </p:cNvPr>
          <p:cNvSpPr txBox="1"/>
          <p:nvPr/>
        </p:nvSpPr>
        <p:spPr>
          <a:xfrm>
            <a:off x="261938" y="289357"/>
            <a:ext cx="11712575" cy="156760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 second sentence of paragraph 1, has the author used a relative clause or conjunctions to give extra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sng" strike="noStrike" kern="1200" cap="none" spc="0" normalizeH="0" baseline="0" noProof="0">
              <a:ln>
                <a:noFill/>
              </a:ln>
              <a:solidFill>
                <a:srgbClr val="FF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1733419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B471AA-6F4E-4947-9780-82FA0285CBD4}"/>
              </a:ext>
            </a:extLst>
          </p:cNvPr>
          <p:cNvPicPr>
            <a:picLocks noChangeAspect="1"/>
          </p:cNvPicPr>
          <p:nvPr/>
        </p:nvPicPr>
        <p:blipFill>
          <a:blip r:embed="rId2"/>
          <a:stretch>
            <a:fillRect/>
          </a:stretch>
        </p:blipFill>
        <p:spPr>
          <a:xfrm>
            <a:off x="0" y="0"/>
            <a:ext cx="12192000" cy="6857999"/>
          </a:xfrm>
          <a:prstGeom prst="rect">
            <a:avLst/>
          </a:prstGeom>
        </p:spPr>
      </p:pic>
      <p:sp>
        <p:nvSpPr>
          <p:cNvPr id="9" name="Rectangle: Rounded Corners 8">
            <a:extLst>
              <a:ext uri="{FF2B5EF4-FFF2-40B4-BE49-F238E27FC236}">
                <a16:creationId xmlns:a16="http://schemas.microsoft.com/office/drawing/2014/main" id="{083C86B3-4EF7-4DEB-8136-E2233F7E37DE}"/>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sz="1800" b="1" dirty="0">
                <a:solidFill>
                  <a:schemeClr val="tx1"/>
                </a:solidFill>
                <a:latin typeface="Century Gothic" panose="020B0502020202020204" pitchFamily="34" charset="0"/>
              </a:rPr>
              <a:t>Thousands upon thousands of litres of water poured down the </a:t>
            </a:r>
            <a:r>
              <a:rPr lang="en-GB" sz="1800" b="1" dirty="0" err="1">
                <a:solidFill>
                  <a:schemeClr val="tx1"/>
                </a:solidFill>
                <a:latin typeface="Century Gothic" panose="020B0502020202020204" pitchFamily="34" charset="0"/>
              </a:rPr>
              <a:t>Yellowrock</a:t>
            </a:r>
            <a:r>
              <a:rPr lang="en-GB" sz="1800" b="1" dirty="0">
                <a:solidFill>
                  <a:schemeClr val="tx1"/>
                </a:solidFill>
                <a:latin typeface="Century Gothic" panose="020B0502020202020204" pitchFamily="34" charset="0"/>
              </a:rPr>
              <a:t> Cascades every single day.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who relished any challenge that got her adrenaline pumping, laughed wildly as the torrent launched her kayak over another drop. A cloud of droplets exploded as she landed, soaking her grinning face. “This is a proper adventure!” she thought as she guided herself past a jutting rock. </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A mile or so downstream, the river cast itself over the lip of Wolf Falls, which was easily the highest waterfall in the state.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had been advised to pull over to the bank long before she reached the drop, but some of the most thrilling kayaking on the river could be found in the final run down to the falls. She pressed on.</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In the midst of that final section of rapids,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was too enthralled to notice the increasing speed and power of the water. Onwards she rushed, drawing closer and closer to the edge… </a:t>
            </a:r>
          </a:p>
        </p:txBody>
      </p:sp>
      <p:sp>
        <p:nvSpPr>
          <p:cNvPr id="4" name="TextBox 3">
            <a:extLst>
              <a:ext uri="{FF2B5EF4-FFF2-40B4-BE49-F238E27FC236}">
                <a16:creationId xmlns:a16="http://schemas.microsoft.com/office/drawing/2014/main" id="{57EA6576-FF3D-48BC-8239-37221144D137}"/>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92937A15-31EE-4995-9102-250A4173B965}"/>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why the writer has used a relative clause in paragraph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88596613"/>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519BAC-8DE5-4663-8090-8E86C10DE2E2}"/>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 Placeholder 2">
            <a:extLst>
              <a:ext uri="{FF2B5EF4-FFF2-40B4-BE49-F238E27FC236}">
                <a16:creationId xmlns:a16="http://schemas.microsoft.com/office/drawing/2014/main" id="{B387C82A-DFDD-478B-9F59-99F121C0E8D0}"/>
              </a:ext>
            </a:extLst>
          </p:cNvPr>
          <p:cNvSpPr txBox="1">
            <a:spLocks/>
          </p:cNvSpPr>
          <p:nvPr/>
        </p:nvSpPr>
        <p:spPr>
          <a:xfrm>
            <a:off x="261938" y="4812632"/>
            <a:ext cx="11712574" cy="11550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The relative clause…</a:t>
            </a:r>
          </a:p>
        </p:txBody>
      </p:sp>
      <p:sp>
        <p:nvSpPr>
          <p:cNvPr id="9" name="Rectangle: Rounded Corners 8">
            <a:extLst>
              <a:ext uri="{FF2B5EF4-FFF2-40B4-BE49-F238E27FC236}">
                <a16:creationId xmlns:a16="http://schemas.microsoft.com/office/drawing/2014/main" id="{083C86B3-4EF7-4DEB-8136-E2233F7E37DE}"/>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sz="1800" b="1" dirty="0">
                <a:solidFill>
                  <a:schemeClr val="tx1"/>
                </a:solidFill>
                <a:latin typeface="Century Gothic" panose="020B0502020202020204" pitchFamily="34" charset="0"/>
              </a:rPr>
              <a:t>Thousands upon thousands of litres of water poured down the </a:t>
            </a:r>
            <a:r>
              <a:rPr lang="en-GB" sz="1800" b="1" dirty="0" err="1">
                <a:solidFill>
                  <a:schemeClr val="tx1"/>
                </a:solidFill>
                <a:latin typeface="Century Gothic" panose="020B0502020202020204" pitchFamily="34" charset="0"/>
              </a:rPr>
              <a:t>Yellowrock</a:t>
            </a:r>
            <a:r>
              <a:rPr lang="en-GB" sz="1800" b="1" dirty="0">
                <a:solidFill>
                  <a:schemeClr val="tx1"/>
                </a:solidFill>
                <a:latin typeface="Century Gothic" panose="020B0502020202020204" pitchFamily="34" charset="0"/>
              </a:rPr>
              <a:t> Cascades every single day.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who relished any challenge that got her adrenaline pumping, laughed wildly as the torrent launched her kayak over another drop. A cloud of droplets exploded as she landed, soaking her grinning face. “This is a proper adventure!” she thought as she guided herself past a jutting rock. </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A mile or so downstream, the river cast itself over the lip of Wolf Falls, which was easily the highest waterfall in the state.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had been advised to pull over to the bank long before she reached the drop, but some of the most thrilling kayaking on the river could be found in the final run down to the falls. She pressed on.</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In the midst of that final section of rapids,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was too enthralled to notice the increasing speed and power of the water. Onwards she rushed, drawing closer and closer to the edge… </a:t>
            </a:r>
          </a:p>
        </p:txBody>
      </p:sp>
      <p:sp>
        <p:nvSpPr>
          <p:cNvPr id="4" name="TextBox 3">
            <a:extLst>
              <a:ext uri="{FF2B5EF4-FFF2-40B4-BE49-F238E27FC236}">
                <a16:creationId xmlns:a16="http://schemas.microsoft.com/office/drawing/2014/main" id="{16A292A6-5541-4912-BFB0-21BB0E5C9937}"/>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09FC2FB7-6152-4F3B-8C5D-7FE12E51D423}"/>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why the writer has used a relative clause in paragraph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237030"/>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1E569D-0824-4037-BDCD-895FD1D4D01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 Placeholder 2">
            <a:extLst>
              <a:ext uri="{FF2B5EF4-FFF2-40B4-BE49-F238E27FC236}">
                <a16:creationId xmlns:a16="http://schemas.microsoft.com/office/drawing/2014/main" id="{B387C82A-DFDD-478B-9F59-99F121C0E8D0}"/>
              </a:ext>
            </a:extLst>
          </p:cNvPr>
          <p:cNvSpPr txBox="1">
            <a:spLocks/>
          </p:cNvSpPr>
          <p:nvPr/>
        </p:nvSpPr>
        <p:spPr>
          <a:xfrm>
            <a:off x="261938" y="4812632"/>
            <a:ext cx="11712574" cy="11550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rPr>
              <a:t>The relative clause gives us more information about </a:t>
            </a:r>
            <a:r>
              <a:rPr lang="en-GB" sz="2000" b="1" dirty="0" err="1">
                <a:solidFill>
                  <a:srgbClr val="F76756"/>
                </a:solidFill>
                <a:latin typeface="Century Gothic" panose="020B0502020202020204" pitchFamily="34" charset="0"/>
              </a:rPr>
              <a:t>Sabi</a:t>
            </a:r>
            <a:r>
              <a:rPr lang="en-GB" sz="2000" b="1" dirty="0">
                <a:solidFill>
                  <a:srgbClr val="F76756"/>
                </a:solidFill>
                <a:latin typeface="Century Gothic" panose="020B0502020202020204" pitchFamily="34" charset="0"/>
              </a:rPr>
              <a:t>.</a:t>
            </a:r>
          </a:p>
        </p:txBody>
      </p:sp>
      <p:sp>
        <p:nvSpPr>
          <p:cNvPr id="9" name="Rectangle: Rounded Corners 8">
            <a:extLst>
              <a:ext uri="{FF2B5EF4-FFF2-40B4-BE49-F238E27FC236}">
                <a16:creationId xmlns:a16="http://schemas.microsoft.com/office/drawing/2014/main" id="{083C86B3-4EF7-4DEB-8136-E2233F7E37DE}"/>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sz="1800" b="1" dirty="0">
                <a:solidFill>
                  <a:schemeClr val="tx1"/>
                </a:solidFill>
                <a:latin typeface="Century Gothic" panose="020B0502020202020204" pitchFamily="34" charset="0"/>
              </a:rPr>
              <a:t>Thousands upon thousands of litres of water poured down the </a:t>
            </a:r>
            <a:r>
              <a:rPr lang="en-GB" sz="1800" b="1" dirty="0" err="1">
                <a:solidFill>
                  <a:schemeClr val="tx1"/>
                </a:solidFill>
                <a:latin typeface="Century Gothic" panose="020B0502020202020204" pitchFamily="34" charset="0"/>
              </a:rPr>
              <a:t>Yellowrock</a:t>
            </a:r>
            <a:r>
              <a:rPr lang="en-GB" sz="1800" b="1" dirty="0">
                <a:solidFill>
                  <a:schemeClr val="tx1"/>
                </a:solidFill>
                <a:latin typeface="Century Gothic" panose="020B0502020202020204" pitchFamily="34" charset="0"/>
              </a:rPr>
              <a:t> Cascades every single day.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a:t>
            </a:r>
            <a:r>
              <a:rPr lang="en-GB" sz="1800" b="1" dirty="0">
                <a:solidFill>
                  <a:srgbClr val="F76756"/>
                </a:solidFill>
                <a:latin typeface="Century Gothic" panose="020B0502020202020204" pitchFamily="34" charset="0"/>
              </a:rPr>
              <a:t>who relished any challenge that got her adrenaline pumping</a:t>
            </a:r>
            <a:r>
              <a:rPr lang="en-GB" sz="1800" b="1" dirty="0">
                <a:solidFill>
                  <a:schemeClr val="tx1"/>
                </a:solidFill>
                <a:latin typeface="Century Gothic" panose="020B0502020202020204" pitchFamily="34" charset="0"/>
              </a:rPr>
              <a:t>, laughed wildly as the torrent launched her kayak over another drop. A cloud of droplets exploded as she landed, soaking her grinning face. “This is a proper adventure!” she thought as she guided herself past a jutting rock. </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A mile or so downstream, the river cast itself over the lip of Wolf Falls, which was easily the highest waterfall in the state.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had been advised to pull over to the bank long before she reached the drop, but some of the most thrilling kayaking on the river could be found in the final run down to the falls. She pressed on.</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In the midst of that final section of rapids,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was too enthralled to notice the increasing speed and power of the water. Onwards she rushed, drawing closer and closer to the edge… </a:t>
            </a:r>
          </a:p>
        </p:txBody>
      </p:sp>
      <p:sp>
        <p:nvSpPr>
          <p:cNvPr id="4" name="TextBox 3">
            <a:extLst>
              <a:ext uri="{FF2B5EF4-FFF2-40B4-BE49-F238E27FC236}">
                <a16:creationId xmlns:a16="http://schemas.microsoft.com/office/drawing/2014/main" id="{7ECA4A3F-A840-43C9-BCF3-374DE0746C8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B1B8E68A-D03E-43FA-AEC6-F702BA986D64}"/>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why the writer has used a relative clause in paragraph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84290175"/>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0E25B5-FCDC-4162-818E-C6459392046E}"/>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6D403542-27F4-4493-83B2-69B2EB6794F5}"/>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sz="1800" b="1" dirty="0">
                <a:solidFill>
                  <a:schemeClr val="tx1"/>
                </a:solidFill>
                <a:latin typeface="Century Gothic" panose="020B0502020202020204" pitchFamily="34" charset="0"/>
              </a:rPr>
              <a:t>Thousands upon thousands of litres of water poured down the </a:t>
            </a:r>
            <a:r>
              <a:rPr lang="en-GB" sz="1800" b="1" dirty="0" err="1">
                <a:solidFill>
                  <a:schemeClr val="tx1"/>
                </a:solidFill>
                <a:latin typeface="Century Gothic" panose="020B0502020202020204" pitchFamily="34" charset="0"/>
              </a:rPr>
              <a:t>Yellowrock</a:t>
            </a:r>
            <a:r>
              <a:rPr lang="en-GB" sz="1800" b="1" dirty="0">
                <a:solidFill>
                  <a:schemeClr val="tx1"/>
                </a:solidFill>
                <a:latin typeface="Century Gothic" panose="020B0502020202020204" pitchFamily="34" charset="0"/>
              </a:rPr>
              <a:t> Cascades every single day.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who relished any challenge that got her adrenaline pumping, laughed wildly as the torrent launched her kayak over another drop. A cloud of droplets exploded as she landed, soaking her grinning face. “This is a proper adventure!” she thought as she guided herself past a jutting rock. </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A mile or so downstream, the river cast itself over the lip of Wolf Falls, which was easily the highest waterfall in the state.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had been advised to pull over to the bank long before she reached the drop, but some of the most thrilling kayaking on the river could be found in the final run down to the falls. She pressed on.</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In the midst of that final section of rapids,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was too enthralled to notice the increasing speed and power of the water. Onwards she rushed, drawing closer and closer to the edge… </a:t>
            </a:r>
          </a:p>
        </p:txBody>
      </p:sp>
      <p:sp>
        <p:nvSpPr>
          <p:cNvPr id="4" name="TextBox 3">
            <a:extLst>
              <a:ext uri="{FF2B5EF4-FFF2-40B4-BE49-F238E27FC236}">
                <a16:creationId xmlns:a16="http://schemas.microsoft.com/office/drawing/2014/main" id="{195721FC-EB1C-423F-AB8C-D9F5528ED346}"/>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FEFDE74E-6FB4-4FF6-8B17-C4D9A5D242D5}"/>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first two sentences of the next paragraph. Include a relative clause.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4322600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AFFFFA-68CA-40BD-88CA-78EE5B8C4DF3}"/>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ACD821A-B0B1-40E5-BC54-8049DE1B5135}"/>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relative clause in the sentence below.</a:t>
            </a:r>
          </a:p>
        </p:txBody>
      </p:sp>
      <p:sp>
        <p:nvSpPr>
          <p:cNvPr id="7" name="TextBox 6">
            <a:extLst>
              <a:ext uri="{FF2B5EF4-FFF2-40B4-BE49-F238E27FC236}">
                <a16:creationId xmlns:a16="http://schemas.microsoft.com/office/drawing/2014/main" id="{5A8DD68E-0780-4AAA-A426-750609B8354C}"/>
              </a:ext>
            </a:extLst>
          </p:cNvPr>
          <p:cNvSpPr txBox="1"/>
          <p:nvPr/>
        </p:nvSpPr>
        <p:spPr>
          <a:xfrm>
            <a:off x="261938" y="1491917"/>
            <a:ext cx="11712574" cy="36112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old man, who walked to the shop every day, needed to use a walking stick to help him.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parenthesis in the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water was cold – absolutely freezing.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33109603"/>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0A4701-F7BA-44BF-8BDC-E844527D819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 Placeholder 2">
            <a:extLst>
              <a:ext uri="{FF2B5EF4-FFF2-40B4-BE49-F238E27FC236}">
                <a16:creationId xmlns:a16="http://schemas.microsoft.com/office/drawing/2014/main" id="{B387C82A-DFDD-478B-9F59-99F121C0E8D0}"/>
              </a:ext>
            </a:extLst>
          </p:cNvPr>
          <p:cNvSpPr txBox="1">
            <a:spLocks/>
          </p:cNvSpPr>
          <p:nvPr/>
        </p:nvSpPr>
        <p:spPr>
          <a:xfrm>
            <a:off x="261938" y="4748462"/>
            <a:ext cx="11712574" cy="12974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rPr>
              <a:t>Various answers, for example: </a:t>
            </a:r>
          </a:p>
          <a:p>
            <a:r>
              <a:rPr lang="en-GB" sz="2000" b="1" dirty="0">
                <a:solidFill>
                  <a:srgbClr val="F76756"/>
                </a:solidFill>
                <a:latin typeface="Century Gothic" panose="020B0502020202020204" pitchFamily="34" charset="0"/>
              </a:rPr>
              <a:t>All too late, she realised she was out of control. </a:t>
            </a:r>
            <a:r>
              <a:rPr lang="en-GB" sz="2000" b="1" dirty="0" err="1">
                <a:solidFill>
                  <a:srgbClr val="F76756"/>
                </a:solidFill>
                <a:latin typeface="Century Gothic" panose="020B0502020202020204" pitchFamily="34" charset="0"/>
              </a:rPr>
              <a:t>Sabi</a:t>
            </a:r>
            <a:r>
              <a:rPr lang="en-GB" sz="2000" b="1" dirty="0">
                <a:solidFill>
                  <a:srgbClr val="F76756"/>
                </a:solidFill>
                <a:latin typeface="Century Gothic" panose="020B0502020202020204" pitchFamily="34" charset="0"/>
              </a:rPr>
              <a:t>, who was not normally a fearful girl, began to panic.</a:t>
            </a:r>
          </a:p>
        </p:txBody>
      </p:sp>
      <p:sp>
        <p:nvSpPr>
          <p:cNvPr id="6" name="Rectangle: Rounded Corners 5">
            <a:extLst>
              <a:ext uri="{FF2B5EF4-FFF2-40B4-BE49-F238E27FC236}">
                <a16:creationId xmlns:a16="http://schemas.microsoft.com/office/drawing/2014/main" id="{6D403542-27F4-4493-83B2-69B2EB6794F5}"/>
              </a:ext>
            </a:extLst>
          </p:cNvPr>
          <p:cNvSpPr/>
          <p:nvPr/>
        </p:nvSpPr>
        <p:spPr>
          <a:xfrm>
            <a:off x="430210" y="81211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sz="1800" b="1" dirty="0">
                <a:solidFill>
                  <a:schemeClr val="tx1"/>
                </a:solidFill>
                <a:latin typeface="Century Gothic" panose="020B0502020202020204" pitchFamily="34" charset="0"/>
              </a:rPr>
              <a:t>Thousands upon thousands of litres of water poured down the </a:t>
            </a:r>
            <a:r>
              <a:rPr lang="en-GB" sz="1800" b="1" dirty="0" err="1">
                <a:solidFill>
                  <a:schemeClr val="tx1"/>
                </a:solidFill>
                <a:latin typeface="Century Gothic" panose="020B0502020202020204" pitchFamily="34" charset="0"/>
              </a:rPr>
              <a:t>Yellowrock</a:t>
            </a:r>
            <a:r>
              <a:rPr lang="en-GB" sz="1800" b="1" dirty="0">
                <a:solidFill>
                  <a:schemeClr val="tx1"/>
                </a:solidFill>
                <a:latin typeface="Century Gothic" panose="020B0502020202020204" pitchFamily="34" charset="0"/>
              </a:rPr>
              <a:t> Cascades every single day.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who relished any challenge that got her adrenaline pumping, laughed wildly as the torrent launched her kayak over another drop. A cloud of droplets exploded as she landed, soaking her grinning face. “This is a proper adventure!” she thought as she guided herself past a jutting rock. </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A mile or so downstream, the river cast itself over the lip of Wolf Falls, which was easily the highest waterfall in the state.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had been advised to pull over to the bank long before she reached the drop, but some of the most thrilling kayaking on the river could be found in the final run down to the falls. She pressed on.</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In the midst of that final section of rapids,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was too enthralled to notice the increasing speed and power of the water. Onwards she rushed, drawing closer and closer to the edge… </a:t>
            </a:r>
          </a:p>
        </p:txBody>
      </p:sp>
      <p:sp>
        <p:nvSpPr>
          <p:cNvPr id="4" name="TextBox 3">
            <a:extLst>
              <a:ext uri="{FF2B5EF4-FFF2-40B4-BE49-F238E27FC236}">
                <a16:creationId xmlns:a16="http://schemas.microsoft.com/office/drawing/2014/main" id="{140E8E01-73E6-4134-ADBC-F3C6ED1A2DD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7811027C-2DE0-44A5-94CD-E37FF4C3ABA6}"/>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the first two sentences of the next paragraph. Include a relative clause.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44567549"/>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39E041-2166-4713-A584-AFD2E3497E7A}"/>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Rounded Corners 5">
            <a:extLst>
              <a:ext uri="{FF2B5EF4-FFF2-40B4-BE49-F238E27FC236}">
                <a16:creationId xmlns:a16="http://schemas.microsoft.com/office/drawing/2014/main" id="{2364D45B-5C73-46A8-9761-E21C0DCC2089}"/>
              </a:ext>
            </a:extLst>
          </p:cNvPr>
          <p:cNvSpPr/>
          <p:nvPr/>
        </p:nvSpPr>
        <p:spPr>
          <a:xfrm>
            <a:off x="430210" y="113295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sz="1800" b="1" dirty="0">
                <a:solidFill>
                  <a:schemeClr val="tx1"/>
                </a:solidFill>
                <a:latin typeface="Century Gothic" panose="020B0502020202020204" pitchFamily="34" charset="0"/>
              </a:rPr>
              <a:t>Thousands upon thousands of litres of water poured down the </a:t>
            </a:r>
            <a:r>
              <a:rPr lang="en-GB" sz="1800" b="1" dirty="0" err="1">
                <a:solidFill>
                  <a:schemeClr val="tx1"/>
                </a:solidFill>
                <a:latin typeface="Century Gothic" panose="020B0502020202020204" pitchFamily="34" charset="0"/>
              </a:rPr>
              <a:t>Yellowrock</a:t>
            </a:r>
            <a:r>
              <a:rPr lang="en-GB" sz="1800" b="1" dirty="0">
                <a:solidFill>
                  <a:schemeClr val="tx1"/>
                </a:solidFill>
                <a:latin typeface="Century Gothic" panose="020B0502020202020204" pitchFamily="34" charset="0"/>
              </a:rPr>
              <a:t> Cascades every single day.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who relished any challenge that got her adrenaline pumping, laughed wildly as the torrent launched her kayak over another drop. A cloud of droplets exploded as she landed, soaking her grinning face. “This is a proper adventure!” she thought as she guided herself past a jutting rock. </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A mile or so downstream, the river cast itself over the lip of Wolf Falls, which was easily the highest waterfall in the state.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had been advised to pull over to the bank long before she reached the drop, but some of the most thrilling kayaking on the river could be found in the final run down to the falls. She pressed on.</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In the midst of that final section of rapids,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was too enthralled to notice the increasing speed and power of the water. Onwards she rushed, drawing closer and closer to the edge… </a:t>
            </a:r>
          </a:p>
        </p:txBody>
      </p:sp>
      <p:sp>
        <p:nvSpPr>
          <p:cNvPr id="4" name="TextBox 3">
            <a:extLst>
              <a:ext uri="{FF2B5EF4-FFF2-40B4-BE49-F238E27FC236}">
                <a16:creationId xmlns:a16="http://schemas.microsoft.com/office/drawing/2014/main" id="{D98417F4-AC40-42A2-8135-A4EB9BECAA0B}"/>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2CA8F05-96E7-454A-96A9-D8C265943636}"/>
              </a:ext>
            </a:extLst>
          </p:cNvPr>
          <p:cNvSpPr txBox="1"/>
          <p:nvPr/>
        </p:nvSpPr>
        <p:spPr>
          <a:xfrm>
            <a:off x="261938" y="289357"/>
            <a:ext cx="11712575" cy="11346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If you were going to add extra information to the last sentence of paragraph 2, would you use a relative clause, a fronted adverbial or parenthesis? Why?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78609"/>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C2D6E3-2C73-464E-85D7-9E2FF144D5BA}"/>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 Placeholder 2">
            <a:extLst>
              <a:ext uri="{FF2B5EF4-FFF2-40B4-BE49-F238E27FC236}">
                <a16:creationId xmlns:a16="http://schemas.microsoft.com/office/drawing/2014/main" id="{B387C82A-DFDD-478B-9F59-99F121C0E8D0}"/>
              </a:ext>
            </a:extLst>
          </p:cNvPr>
          <p:cNvSpPr txBox="1">
            <a:spLocks/>
          </p:cNvSpPr>
          <p:nvPr/>
        </p:nvSpPr>
        <p:spPr>
          <a:xfrm>
            <a:off x="261938" y="4989092"/>
            <a:ext cx="11712574" cy="10106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rPr>
              <a:t>Various answers, for example: </a:t>
            </a:r>
          </a:p>
          <a:p>
            <a:r>
              <a:rPr lang="en-GB" sz="2000" b="1" dirty="0">
                <a:solidFill>
                  <a:srgbClr val="F76756"/>
                </a:solidFill>
                <a:latin typeface="Century Gothic" panose="020B0502020202020204" pitchFamily="34" charset="0"/>
              </a:rPr>
              <a:t>A fronted adverbial could help describe her actions (e.g. Foolishly, she pressed on).</a:t>
            </a:r>
          </a:p>
        </p:txBody>
      </p:sp>
      <p:sp>
        <p:nvSpPr>
          <p:cNvPr id="6" name="Rectangle: Rounded Corners 5">
            <a:extLst>
              <a:ext uri="{FF2B5EF4-FFF2-40B4-BE49-F238E27FC236}">
                <a16:creationId xmlns:a16="http://schemas.microsoft.com/office/drawing/2014/main" id="{2364D45B-5C73-46A8-9761-E21C0DCC2089}"/>
              </a:ext>
            </a:extLst>
          </p:cNvPr>
          <p:cNvSpPr/>
          <p:nvPr/>
        </p:nvSpPr>
        <p:spPr>
          <a:xfrm>
            <a:off x="430210" y="1132952"/>
            <a:ext cx="11304590" cy="3759888"/>
          </a:xfrm>
          <a:prstGeom prst="roundRect">
            <a:avLst>
              <a:gd name="adj" fmla="val 6817"/>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en-GB" sz="1800" b="1" dirty="0">
                <a:solidFill>
                  <a:schemeClr val="tx1"/>
                </a:solidFill>
                <a:latin typeface="Century Gothic" panose="020B0502020202020204" pitchFamily="34" charset="0"/>
              </a:rPr>
              <a:t>Thousands upon thousands of litres of water poured down the </a:t>
            </a:r>
            <a:r>
              <a:rPr lang="en-GB" sz="1800" b="1" dirty="0" err="1">
                <a:solidFill>
                  <a:schemeClr val="tx1"/>
                </a:solidFill>
                <a:latin typeface="Century Gothic" panose="020B0502020202020204" pitchFamily="34" charset="0"/>
              </a:rPr>
              <a:t>Yellowrock</a:t>
            </a:r>
            <a:r>
              <a:rPr lang="en-GB" sz="1800" b="1" dirty="0">
                <a:solidFill>
                  <a:schemeClr val="tx1"/>
                </a:solidFill>
                <a:latin typeface="Century Gothic" panose="020B0502020202020204" pitchFamily="34" charset="0"/>
              </a:rPr>
              <a:t> Cascades every single day.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who relished any challenge that got her adrenaline pumping, laughed wildly as the torrent launched her kayak over another drop. A cloud of droplets exploded as she landed, soaking her grinning face. “This is a proper adventure!” she thought as she guided herself past a jutting rock. </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A mile or so downstream, the river cast itself over the lip of Wolf Falls, which was easily the highest waterfall in the state.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had been advised to pull over to the bank long before she reached the drop, but some of the most thrilling kayaking on the river could be found in the final run down to the falls. She pressed on.</a:t>
            </a:r>
          </a:p>
          <a:p>
            <a:endParaRPr lang="en-GB" sz="1800" b="1" dirty="0">
              <a:solidFill>
                <a:schemeClr val="tx1"/>
              </a:solidFill>
              <a:latin typeface="Century Gothic" panose="020B0502020202020204" pitchFamily="34" charset="0"/>
            </a:endParaRPr>
          </a:p>
          <a:p>
            <a:r>
              <a:rPr lang="en-GB" sz="1800" b="1" dirty="0">
                <a:solidFill>
                  <a:schemeClr val="tx1"/>
                </a:solidFill>
                <a:latin typeface="Century Gothic" panose="020B0502020202020204" pitchFamily="34" charset="0"/>
              </a:rPr>
              <a:t>In the midst of that final section of rapids, </a:t>
            </a:r>
            <a:r>
              <a:rPr lang="en-GB" sz="1800" b="1" dirty="0" err="1">
                <a:solidFill>
                  <a:schemeClr val="tx1"/>
                </a:solidFill>
                <a:latin typeface="Century Gothic" panose="020B0502020202020204" pitchFamily="34" charset="0"/>
              </a:rPr>
              <a:t>Sabi</a:t>
            </a:r>
            <a:r>
              <a:rPr lang="en-GB" sz="1800" b="1" dirty="0">
                <a:solidFill>
                  <a:schemeClr val="tx1"/>
                </a:solidFill>
                <a:latin typeface="Century Gothic" panose="020B0502020202020204" pitchFamily="34" charset="0"/>
              </a:rPr>
              <a:t> was too enthralled to notice the increasing speed and power of the water. Onwards she rushed, drawing closer and closer to the edge… </a:t>
            </a:r>
          </a:p>
        </p:txBody>
      </p:sp>
      <p:sp>
        <p:nvSpPr>
          <p:cNvPr id="4" name="TextBox 3">
            <a:extLst>
              <a:ext uri="{FF2B5EF4-FFF2-40B4-BE49-F238E27FC236}">
                <a16:creationId xmlns:a16="http://schemas.microsoft.com/office/drawing/2014/main" id="{AB66AD06-927E-40A9-B248-907CADE225E4}"/>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37A53357-00EA-4A8C-92E5-B70A820567F0}"/>
              </a:ext>
            </a:extLst>
          </p:cNvPr>
          <p:cNvSpPr txBox="1"/>
          <p:nvPr/>
        </p:nvSpPr>
        <p:spPr>
          <a:xfrm>
            <a:off x="261938" y="289357"/>
            <a:ext cx="11712575" cy="11346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If you were going to add extra information to the last sentence of paragraph 2, would you use a relative clause, a fronted adverbial or parenthesis? Why?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63924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F5F0E4-5AEF-4FC3-8EE6-361605559B27}"/>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DF6E83D-9A5D-4721-A723-CB385761F9F6}"/>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relative clause in the sentence below.</a:t>
            </a:r>
          </a:p>
        </p:txBody>
      </p:sp>
      <p:sp>
        <p:nvSpPr>
          <p:cNvPr id="7" name="TextBox 6">
            <a:extLst>
              <a:ext uri="{FF2B5EF4-FFF2-40B4-BE49-F238E27FC236}">
                <a16:creationId xmlns:a16="http://schemas.microsoft.com/office/drawing/2014/main" id="{021BBCC8-B2B0-492D-9C47-AFE967E9D8D6}"/>
              </a:ext>
            </a:extLst>
          </p:cNvPr>
          <p:cNvSpPr txBox="1"/>
          <p:nvPr/>
        </p:nvSpPr>
        <p:spPr>
          <a:xfrm>
            <a:off x="261938" y="1491917"/>
            <a:ext cx="11712574" cy="361124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old man,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who walked to the shop every day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needed to use a walking stick to help him.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parenthesis in the sentence below.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water was cold –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absolutely freezing</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6432137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3D57D7-87B4-48DD-A868-295B849A5E88}"/>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22B55986-914D-4BDC-9307-2BACF6064B44}"/>
              </a:ext>
            </a:extLst>
          </p:cNvPr>
          <p:cNvSpPr txBox="1"/>
          <p:nvPr/>
        </p:nvSpPr>
        <p:spPr>
          <a:xfrm>
            <a:off x="1614488" y="2948683"/>
            <a:ext cx="8963025"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are ready to move on, we can learn how to recognise devices to build cohesion.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8363140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4DC34B-19B4-4778-A3A7-81617E0C8A75}"/>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546F8A75-CEFB-46E9-824C-540D38C927C7}"/>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a:ea typeface="+mn-ea"/>
                <a:cs typeface="+mn-cs"/>
              </a:rPr>
              <a:t>Cohesive devices </a:t>
            </a:r>
            <a:r>
              <a:rPr kumimoji="0" lang="en-GB" sz="2200" b="1" i="0" u="none" strike="noStrike" kern="1200" cap="none" spc="0" normalizeH="0" baseline="0" noProof="0">
                <a:ln>
                  <a:noFill/>
                </a:ln>
                <a:solidFill>
                  <a:srgbClr val="000000"/>
                </a:solidFill>
                <a:effectLst/>
                <a:uLnTx/>
                <a:uFillTx/>
                <a:latin typeface="Century Gothic"/>
                <a:ea typeface="+mn-ea"/>
                <a:cs typeface="+mn-cs"/>
              </a:rPr>
              <a:t>are tools used to help link ideas, sentences or paragraphs together.</a:t>
            </a:r>
            <a:endPar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0D8A12EA-367B-4F89-98AE-80AC80BF4936}"/>
              </a:ext>
            </a:extLst>
          </p:cNvPr>
          <p:cNvSpPr txBox="1"/>
          <p:nvPr/>
        </p:nvSpPr>
        <p:spPr>
          <a:xfrm>
            <a:off x="261938" y="1499191"/>
            <a:ext cx="11712574" cy="456472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Pronouns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Relative clauses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Adverbials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Parenthesis</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Conjunctions</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 Ellipsis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6712967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495B5B-B8DE-41F4-B276-93E02FEA0F3F}"/>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391AF80-D43B-443A-8A2E-DE799EC8223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Pronouns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are used to replace a noun to avoid repetition. </a:t>
            </a:r>
          </a:p>
        </p:txBody>
      </p:sp>
      <p:sp>
        <p:nvSpPr>
          <p:cNvPr id="7" name="TextBox 6">
            <a:extLst>
              <a:ext uri="{FF2B5EF4-FFF2-40B4-BE49-F238E27FC236}">
                <a16:creationId xmlns:a16="http://schemas.microsoft.com/office/drawing/2014/main" id="{D7E87C7A-014F-4381-B9F8-6F8C12023D15}"/>
              </a:ext>
            </a:extLst>
          </p:cNvPr>
          <p:cNvSpPr txBox="1"/>
          <p:nvPr/>
        </p:nvSpPr>
        <p:spPr>
          <a:xfrm>
            <a:off x="261938" y="1379621"/>
            <a:ext cx="11712574" cy="416524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Milly was walking down the street when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she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fell over.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Her</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knee was grazed and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it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bleeding.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Her</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hands were sore as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they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had hit the tarmac really hard.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Her</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eyes started to well up with tears, but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she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blinked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them</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back and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she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pushed herself back 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‘She’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‘her’</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are used to replace Milly.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‘It’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used to replace knee.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‘They’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used to replace hands.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‘Them’</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is used to replace tears.  </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4105763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EA8F4E-465B-4718-B65F-42D099B7711F}"/>
              </a:ext>
            </a:extLst>
          </p:cNvPr>
          <p:cNvPicPr>
            <a:picLocks noChangeAspect="1"/>
          </p:cNvPicPr>
          <p:nvPr/>
        </p:nvPicPr>
        <p:blipFill>
          <a:blip r:embed="rId2"/>
          <a:stretch>
            <a:fillRect/>
          </a:stretch>
        </p:blipFill>
        <p:spPr>
          <a:xfrm>
            <a:off x="0" y="0"/>
            <a:ext cx="12192000" cy="6857999"/>
          </a:xfrm>
          <a:prstGeom prst="rect">
            <a:avLst/>
          </a:prstGeom>
        </p:spPr>
      </p:pic>
      <p:cxnSp>
        <p:nvCxnSpPr>
          <p:cNvPr id="6" name="Straight Arrow Connector 5">
            <a:extLst>
              <a:ext uri="{FF2B5EF4-FFF2-40B4-BE49-F238E27FC236}">
                <a16:creationId xmlns:a16="http://schemas.microsoft.com/office/drawing/2014/main" id="{458D9247-A07A-4006-86C3-D0D43FECAD05}"/>
              </a:ext>
            </a:extLst>
          </p:cNvPr>
          <p:cNvCxnSpPr/>
          <p:nvPr/>
        </p:nvCxnSpPr>
        <p:spPr>
          <a:xfrm>
            <a:off x="535172" y="2966484"/>
            <a:ext cx="0" cy="733647"/>
          </a:xfrm>
          <a:prstGeom prst="straightConnector1">
            <a:avLst/>
          </a:prstGeom>
          <a:ln w="38100">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A1EF1C-630F-44B1-903A-54081B0945A6}"/>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a:t>
            </a: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relative clause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adds information to a sentence using a relative pronoun. It is used after the noun phrase that it is identifying. It can avoid repetition of a noun.</a:t>
            </a:r>
          </a:p>
        </p:txBody>
      </p:sp>
      <p:sp>
        <p:nvSpPr>
          <p:cNvPr id="5" name="TextBox 4">
            <a:extLst>
              <a:ext uri="{FF2B5EF4-FFF2-40B4-BE49-F238E27FC236}">
                <a16:creationId xmlns:a16="http://schemas.microsoft.com/office/drawing/2014/main" id="{9272C533-EE97-404C-8AFE-5E88FC4F4FC9}"/>
              </a:ext>
            </a:extLst>
          </p:cNvPr>
          <p:cNvSpPr txBox="1"/>
          <p:nvPr/>
        </p:nvSpPr>
        <p:spPr>
          <a:xfrm>
            <a:off x="261938" y="2021305"/>
            <a:ext cx="11712574" cy="3098284"/>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boy crossed the street. The boy was called Frank. He was chasing his football. The football had rolled across the road. His mum would be very cross with him if he lost his football as it had cost a lot of money and was brand new.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boy,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who was called Frank</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crossed the street. He was chasing his football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that had rolled across the road</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His mum would be very cross with him if he lost his football as it had cost a lot of money and was brand new.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1015024"/>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2.xml><?xml version="1.0" encoding="utf-8"?>
<ds:datastoreItem xmlns:ds="http://schemas.openxmlformats.org/officeDocument/2006/customXml" ds:itemID="{65A82A83-991A-4D04-A5A4-531481EFE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D09122-8509-4DC8-8877-1E52BB616108}">
  <ds:schemaRefs>
    <ds:schemaRef ds:uri="http://purl.org/dc/elements/1.1/"/>
    <ds:schemaRef ds:uri="http://schemas.microsoft.com/office/2006/metadata/properties"/>
    <ds:schemaRef ds:uri="http://schemas.openxmlformats.org/package/2006/metadata/core-properties"/>
    <ds:schemaRef ds:uri="http://schemas.microsoft.com/sharepoint/v3"/>
    <ds:schemaRef ds:uri="http://purl.org/dc/terms/"/>
    <ds:schemaRef ds:uri="http://schemas.microsoft.com/office/2006/documentManagement/types"/>
    <ds:schemaRef ds:uri="0f0ae0ff-29c4-4766-b250-c1a9bee8d430"/>
    <ds:schemaRef ds:uri="86144f90-c7b6-48d0-aae5-f5e9e48cc3df"/>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410</TotalTime>
  <Words>5719</Words>
  <Application>Microsoft Office PowerPoint</Application>
  <PresentationFormat>Widescreen</PresentationFormat>
  <Paragraphs>243</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Kyle Tidswell-Brown</cp:lastModifiedBy>
  <cp:revision>4</cp:revision>
  <dcterms:created xsi:type="dcterms:W3CDTF">2021-10-18T12:07:58Z</dcterms:created>
  <dcterms:modified xsi:type="dcterms:W3CDTF">2022-03-15T09:36:42Z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