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4"/>
  </p:sldMasterIdLst>
  <p:sldIdLst>
    <p:sldId id="256" r:id="rId5"/>
    <p:sldId id="260" r:id="rId6"/>
    <p:sldId id="262" r:id="rId7"/>
    <p:sldId id="265" r:id="rId8"/>
    <p:sldId id="258" r:id="rId9"/>
    <p:sldId id="268" r:id="rId10"/>
    <p:sldId id="259" r:id="rId11"/>
    <p:sldId id="261" r:id="rId12"/>
  </p:sldIdLst>
  <p:sldSz cx="12192000" cy="6858000"/>
  <p:notesSz cx="6858000" cy="9144000"/>
  <p:embeddedFontLst>
    <p:embeddedFont>
      <p:font typeface="Eyfs Full Font" panose="02000503000000000000" pitchFamily="2" charset="0"/>
      <p:regular r:id="rId13"/>
    </p:embeddedFont>
    <p:embeddedFont>
      <p:font typeface="Poppins" panose="00000500000000000000" pitchFamily="2" charset="0"/>
      <p:regular r:id="rId14"/>
      <p:bold r:id="rId15"/>
      <p: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5959"/>
    <a:srgbClr val="F767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242" autoAdjust="0"/>
    <p:restoredTop sz="94665"/>
  </p:normalViewPr>
  <p:slideViewPr>
    <p:cSldViewPr snapToGrid="0">
      <p:cViewPr varScale="1">
        <p:scale>
          <a:sx n="87" d="100"/>
          <a:sy n="87" d="100"/>
        </p:scale>
        <p:origin x="114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mpty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7065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611A5C-028A-0BBC-DB67-2956E8CD5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B4419B-C32E-3EFC-8833-EE933AA89E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E2A0E9-6FBC-E291-DD87-5BCCC1161C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DE519-6F93-9047-A430-F70D301C4F9A}" type="datetimeFigureOut">
              <a:rPr lang="en-GB" smtClean="0"/>
              <a:t>25/04/2024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CD5059-DBD9-1BD1-6E45-B98B650AA4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2B360C-F8AF-3535-639F-C5E70032F8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50821D-2470-4B41-B709-C3295F1AA2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4570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D5FB60E-E725-AC12-BCC3-58E80D262F0F}"/>
              </a:ext>
            </a:extLst>
          </p:cNvPr>
          <p:cNvSpPr txBox="1"/>
          <p:nvPr/>
        </p:nvSpPr>
        <p:spPr>
          <a:xfrm>
            <a:off x="809368" y="2984641"/>
            <a:ext cx="63390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Pride </a:t>
            </a:r>
          </a:p>
          <a:p>
            <a:r>
              <a:rPr lang="en-GB" sz="54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KS1 Assembly</a:t>
            </a:r>
            <a:endParaRPr lang="en-GB" sz="5400" b="1" strike="sngStrike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19153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A94D712-34D1-0F64-1813-C00B0C8805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4E4AFDE-D25E-4366-12A5-D61A0C5DC26A}"/>
              </a:ext>
            </a:extLst>
          </p:cNvPr>
          <p:cNvSpPr txBox="1"/>
          <p:nvPr/>
        </p:nvSpPr>
        <p:spPr>
          <a:xfrm>
            <a:off x="1099751" y="469558"/>
            <a:ext cx="10614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  <a:t>Families and Relationships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85FF27-2E92-AC2F-F0E3-71322E476206}"/>
              </a:ext>
            </a:extLst>
          </p:cNvPr>
          <p:cNvSpPr txBox="1"/>
          <p:nvPr/>
        </p:nvSpPr>
        <p:spPr>
          <a:xfrm>
            <a:off x="1099751" y="1475398"/>
            <a:ext cx="106144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  <a:t>Communities are made up of different types of families and relationships.</a:t>
            </a:r>
          </a:p>
          <a:p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Poppins" pitchFamily="2" charset="77"/>
              <a:cs typeface="Poppins" pitchFamily="2" charset="77"/>
            </a:endParaRPr>
          </a:p>
          <a:p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Poppins" pitchFamily="2" charset="77"/>
              <a:cs typeface="Poppins" pitchFamily="2" charset="77"/>
            </a:endParaRPr>
          </a:p>
          <a:p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88AEDB5D-E6F7-80B9-F9FB-B98C7A33F616}"/>
              </a:ext>
            </a:extLst>
          </p:cNvPr>
          <p:cNvSpPr/>
          <p:nvPr/>
        </p:nvSpPr>
        <p:spPr>
          <a:xfrm>
            <a:off x="2814693" y="2598662"/>
            <a:ext cx="3240000" cy="3551418"/>
          </a:xfrm>
          <a:prstGeom prst="wedgeRoundRectCallout">
            <a:avLst>
              <a:gd name="adj1" fmla="val -70531"/>
              <a:gd name="adj2" fmla="val -25578"/>
              <a:gd name="adj3" fmla="val 16667"/>
            </a:avLst>
          </a:prstGeom>
          <a:noFill/>
          <a:ln w="12700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en-GB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Eyfs Full Font" panose="02000503000000000000" pitchFamily="2" charset="0"/>
                <a:cs typeface="Poppins" pitchFamily="2" charset="77"/>
              </a:rPr>
              <a:t>I live with my mum and step-dad during the week and my dad and step-mum at the weekend.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ABCAA0-7627-5ACF-8B1C-904F4056817D}"/>
              </a:ext>
            </a:extLst>
          </p:cNvPr>
          <p:cNvSpPr txBox="1"/>
          <p:nvPr/>
        </p:nvSpPr>
        <p:spPr>
          <a:xfrm>
            <a:off x="1119397" y="6190138"/>
            <a:ext cx="1468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Lucas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0391208-3475-6956-9726-4D75DB6897F7}"/>
              </a:ext>
            </a:extLst>
          </p:cNvPr>
          <p:cNvSpPr txBox="1"/>
          <p:nvPr/>
        </p:nvSpPr>
        <p:spPr>
          <a:xfrm>
            <a:off x="6560746" y="6190138"/>
            <a:ext cx="1468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George</a:t>
            </a: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FB5A5143-E6FB-F2C6-F5BC-6EACA5A31289}"/>
              </a:ext>
            </a:extLst>
          </p:cNvPr>
          <p:cNvSpPr/>
          <p:nvPr/>
        </p:nvSpPr>
        <p:spPr>
          <a:xfrm>
            <a:off x="8332992" y="2598662"/>
            <a:ext cx="3240000" cy="3551418"/>
          </a:xfrm>
          <a:prstGeom prst="wedgeRoundRectCallout">
            <a:avLst>
              <a:gd name="adj1" fmla="val -71211"/>
              <a:gd name="adj2" fmla="val -21235"/>
              <a:gd name="adj3" fmla="val 16667"/>
            </a:avLst>
          </a:prstGeom>
          <a:noFill/>
          <a:ln w="12700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en-GB" sz="3600" dirty="0">
                <a:solidFill>
                  <a:srgbClr val="595959"/>
                </a:solidFill>
                <a:latin typeface="Eyfs Full Font" panose="02000503000000000000" pitchFamily="2" charset="0"/>
                <a:cs typeface="Poppins" panose="00000500000000000000" pitchFamily="2" charset="0"/>
              </a:rPr>
              <a:t>I live with my mum and my dad. We have a pet dog, and his name is Chip.</a:t>
            </a:r>
          </a:p>
        </p:txBody>
      </p:sp>
    </p:spTree>
    <p:extLst>
      <p:ext uri="{BB962C8B-B14F-4D97-AF65-F5344CB8AC3E}">
        <p14:creationId xmlns:p14="http://schemas.microsoft.com/office/powerpoint/2010/main" val="3219456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6C1DE35-B749-98DD-EB4A-1615954CAF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4E4AFDE-D25E-4366-12A5-D61A0C5DC26A}"/>
              </a:ext>
            </a:extLst>
          </p:cNvPr>
          <p:cNvSpPr txBox="1"/>
          <p:nvPr/>
        </p:nvSpPr>
        <p:spPr>
          <a:xfrm>
            <a:off x="1099751" y="469558"/>
            <a:ext cx="10614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  <a:t>Families and Relationships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85FF27-2E92-AC2F-F0E3-71322E476206}"/>
              </a:ext>
            </a:extLst>
          </p:cNvPr>
          <p:cNvSpPr txBox="1"/>
          <p:nvPr/>
        </p:nvSpPr>
        <p:spPr>
          <a:xfrm>
            <a:off x="1099751" y="1475398"/>
            <a:ext cx="106144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  <a:t>Communities are made up of different types of families and relationships.</a:t>
            </a:r>
          </a:p>
          <a:p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Poppins" pitchFamily="2" charset="77"/>
              <a:cs typeface="Poppins" pitchFamily="2" charset="77"/>
            </a:endParaRPr>
          </a:p>
          <a:p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Poppins" pitchFamily="2" charset="77"/>
              <a:cs typeface="Poppins" pitchFamily="2" charset="77"/>
            </a:endParaRPr>
          </a:p>
          <a:p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85FF9237-F236-AC48-3A56-6B6047EF905F}"/>
              </a:ext>
            </a:extLst>
          </p:cNvPr>
          <p:cNvSpPr/>
          <p:nvPr/>
        </p:nvSpPr>
        <p:spPr>
          <a:xfrm>
            <a:off x="2814693" y="2598662"/>
            <a:ext cx="3240000" cy="3551418"/>
          </a:xfrm>
          <a:prstGeom prst="wedgeRoundRectCallout">
            <a:avLst>
              <a:gd name="adj1" fmla="val -67034"/>
              <a:gd name="adj2" fmla="val -26717"/>
              <a:gd name="adj3" fmla="val 16667"/>
            </a:avLst>
          </a:prstGeom>
          <a:noFill/>
          <a:ln w="12700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en-GB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Eyfs Full Font" panose="02000503000000000000" pitchFamily="2" charset="0"/>
                <a:cs typeface="Poppins" pitchFamily="2" charset="77"/>
              </a:rPr>
              <a:t>I live with my two mums. We have a pet cat, and his name is Oscar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140BB8-CCB5-2A14-DB85-C03FB6D092BF}"/>
              </a:ext>
            </a:extLst>
          </p:cNvPr>
          <p:cNvSpPr txBox="1"/>
          <p:nvPr/>
        </p:nvSpPr>
        <p:spPr>
          <a:xfrm>
            <a:off x="1119397" y="6190138"/>
            <a:ext cx="1468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Emi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3A2E5A2-6376-5A46-7FDB-601728F4176C}"/>
              </a:ext>
            </a:extLst>
          </p:cNvPr>
          <p:cNvSpPr txBox="1"/>
          <p:nvPr/>
        </p:nvSpPr>
        <p:spPr>
          <a:xfrm>
            <a:off x="6560746" y="6190138"/>
            <a:ext cx="1468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Star</a:t>
            </a: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D06B6E46-B021-3113-F99C-3CE1C3EF4DCD}"/>
              </a:ext>
            </a:extLst>
          </p:cNvPr>
          <p:cNvSpPr/>
          <p:nvPr/>
        </p:nvSpPr>
        <p:spPr>
          <a:xfrm>
            <a:off x="8332992" y="2598662"/>
            <a:ext cx="3240000" cy="3551418"/>
          </a:xfrm>
          <a:prstGeom prst="wedgeRoundRectCallout">
            <a:avLst>
              <a:gd name="adj1" fmla="val -72460"/>
              <a:gd name="adj2" fmla="val -24653"/>
              <a:gd name="adj3" fmla="val 16667"/>
            </a:avLst>
          </a:prstGeom>
          <a:noFill/>
          <a:ln w="12700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en-GB" sz="3600" dirty="0">
                <a:solidFill>
                  <a:srgbClr val="595959"/>
                </a:solidFill>
                <a:latin typeface="Eyfs Full Font" panose="02000503000000000000" pitchFamily="2" charset="0"/>
                <a:cs typeface="Poppins" panose="00000500000000000000" pitchFamily="2" charset="0"/>
              </a:rPr>
              <a:t>I live with my mum, my dad and my younger sister, Cora.</a:t>
            </a:r>
          </a:p>
        </p:txBody>
      </p:sp>
    </p:spTree>
    <p:extLst>
      <p:ext uri="{BB962C8B-B14F-4D97-AF65-F5344CB8AC3E}">
        <p14:creationId xmlns:p14="http://schemas.microsoft.com/office/powerpoint/2010/main" val="4082817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FB0FA35-81DA-713A-A98F-54E7E4E553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4E4AFDE-D25E-4366-12A5-D61A0C5DC26A}"/>
              </a:ext>
            </a:extLst>
          </p:cNvPr>
          <p:cNvSpPr txBox="1"/>
          <p:nvPr/>
        </p:nvSpPr>
        <p:spPr>
          <a:xfrm>
            <a:off x="1099751" y="469558"/>
            <a:ext cx="10614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  <a:t>Families and Relationships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85FF27-2E92-AC2F-F0E3-71322E476206}"/>
              </a:ext>
            </a:extLst>
          </p:cNvPr>
          <p:cNvSpPr txBox="1"/>
          <p:nvPr/>
        </p:nvSpPr>
        <p:spPr>
          <a:xfrm>
            <a:off x="1099751" y="1475398"/>
            <a:ext cx="106144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  <a:t>No matter who we are or who we love, it is important to show respect and kindness to everyone.</a:t>
            </a:r>
          </a:p>
          <a:p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Poppins" pitchFamily="2" charset="77"/>
              <a:cs typeface="Poppins" pitchFamily="2" charset="77"/>
            </a:endParaRPr>
          </a:p>
          <a:p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606298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4384D8-0EA7-6099-5712-936416F5CE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4E4AFDE-D25E-4366-12A5-D61A0C5DC26A}"/>
              </a:ext>
            </a:extLst>
          </p:cNvPr>
          <p:cNvSpPr txBox="1"/>
          <p:nvPr/>
        </p:nvSpPr>
        <p:spPr>
          <a:xfrm>
            <a:off x="1099751" y="469558"/>
            <a:ext cx="10614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  <a:t>What is Pride month?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DC62CA-49EB-31C7-0B2F-A68AD79D1561}"/>
              </a:ext>
            </a:extLst>
          </p:cNvPr>
          <p:cNvSpPr txBox="1"/>
          <p:nvPr/>
        </p:nvSpPr>
        <p:spPr>
          <a:xfrm>
            <a:off x="1099751" y="1475398"/>
            <a:ext cx="1072395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  <a:t>Throughout the year, but particularly during the month of June, a variety of events are held to celebrate diversity and inclusivity.</a:t>
            </a:r>
          </a:p>
          <a:p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Poppins" pitchFamily="2" charset="77"/>
              <a:cs typeface="Poppins" pitchFamily="2" charset="77"/>
            </a:endParaRPr>
          </a:p>
          <a:p>
            <a:r>
              <a:rPr lang="en-GB" sz="2400" dirty="0">
                <a:solidFill>
                  <a:srgbClr val="595959"/>
                </a:solidFill>
                <a:latin typeface="Poppins" pitchFamily="2" charset="77"/>
                <a:cs typeface="Poppins" pitchFamily="2" charset="77"/>
              </a:rPr>
              <a:t>Pride month is all about focusing on being proud of who you are, regardless of who you love. It’s a time to celebrate the work of the LGBTQ+ community.</a:t>
            </a:r>
          </a:p>
          <a:p>
            <a:endParaRPr lang="en-GB" sz="2400" dirty="0">
              <a:solidFill>
                <a:srgbClr val="595959"/>
              </a:solidFill>
              <a:latin typeface="Poppins" pitchFamily="2" charset="77"/>
              <a:cs typeface="Poppins" pitchFamily="2" charset="77"/>
            </a:endParaRPr>
          </a:p>
          <a:p>
            <a:endParaRPr lang="en-GB" sz="2400" dirty="0">
              <a:solidFill>
                <a:srgbClr val="595959"/>
              </a:solidFill>
              <a:latin typeface="Poppins" pitchFamily="2" charset="77"/>
              <a:cs typeface="Poppins" pitchFamily="2" charset="77"/>
            </a:endParaRPr>
          </a:p>
          <a:p>
            <a:r>
              <a:rPr lang="en-GB" sz="2400" dirty="0">
                <a:solidFill>
                  <a:srgbClr val="595959"/>
                </a:solidFill>
                <a:latin typeface="Poppins" pitchFamily="2" charset="77"/>
                <a:cs typeface="Poppins" pitchFamily="2" charset="77"/>
              </a:rPr>
              <a:t>You may recognise this traditional Pride flag. </a:t>
            </a:r>
            <a:br>
              <a:rPr lang="en-GB" sz="2400" dirty="0">
                <a:solidFill>
                  <a:srgbClr val="595959"/>
                </a:solidFill>
                <a:latin typeface="Poppins" pitchFamily="2" charset="77"/>
                <a:cs typeface="Poppins" pitchFamily="2" charset="77"/>
              </a:rPr>
            </a:br>
            <a:r>
              <a:rPr lang="en-GB" sz="2400" dirty="0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The colours are designed to reflect the </a:t>
            </a:r>
            <a:br>
              <a:rPr lang="en-GB" sz="2400" dirty="0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n-GB" sz="2400" dirty="0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diversity of the LGBTQ+ community.</a:t>
            </a:r>
          </a:p>
          <a:p>
            <a:r>
              <a:rPr lang="en-GB" sz="2400" dirty="0">
                <a:solidFill>
                  <a:srgbClr val="595959"/>
                </a:solidFill>
                <a:latin typeface="Poppins" pitchFamily="2" charset="77"/>
                <a:cs typeface="Poppins" pitchFamily="2" charset="7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03200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765BC16-F36C-9802-02F6-F612E9EA42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4E4AFDE-D25E-4366-12A5-D61A0C5DC26A}"/>
              </a:ext>
            </a:extLst>
          </p:cNvPr>
          <p:cNvSpPr txBox="1"/>
          <p:nvPr/>
        </p:nvSpPr>
        <p:spPr>
          <a:xfrm>
            <a:off x="1099751" y="469558"/>
            <a:ext cx="10614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  <a:t>Where do Pride celebrations take place?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E06983-F5AA-C6BD-BBE3-1A040CD889BF}"/>
              </a:ext>
            </a:extLst>
          </p:cNvPr>
          <p:cNvSpPr txBox="1"/>
          <p:nvPr/>
        </p:nvSpPr>
        <p:spPr>
          <a:xfrm>
            <a:off x="1099751" y="6066448"/>
            <a:ext cx="10723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  <a:t>Pride celebrations take place across the whole world!</a:t>
            </a:r>
          </a:p>
        </p:txBody>
      </p:sp>
    </p:spTree>
    <p:extLst>
      <p:ext uri="{BB962C8B-B14F-4D97-AF65-F5344CB8AC3E}">
        <p14:creationId xmlns:p14="http://schemas.microsoft.com/office/powerpoint/2010/main" val="3404009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8C6303E-BF5C-2A67-783A-BCF765ED4D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4E4AFDE-D25E-4366-12A5-D61A0C5DC26A}"/>
              </a:ext>
            </a:extLst>
          </p:cNvPr>
          <p:cNvSpPr txBox="1"/>
          <p:nvPr/>
        </p:nvSpPr>
        <p:spPr>
          <a:xfrm>
            <a:off x="1099751" y="469558"/>
            <a:ext cx="10614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  <a:t>What happens during Pride celebrations?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85FF27-2E92-AC2F-F0E3-71322E476206}"/>
              </a:ext>
            </a:extLst>
          </p:cNvPr>
          <p:cNvSpPr txBox="1"/>
          <p:nvPr/>
        </p:nvSpPr>
        <p:spPr>
          <a:xfrm>
            <a:off x="1099751" y="1475398"/>
            <a:ext cx="10614454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  <a:t>Communities come together to take part in events such as parades, picnics, concerts and parties.</a:t>
            </a:r>
          </a:p>
          <a:p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Poppins" pitchFamily="2" charset="77"/>
              <a:cs typeface="Poppins" pitchFamily="2" charset="77"/>
            </a:endParaRPr>
          </a:p>
          <a:p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Poppins" pitchFamily="2" charset="77"/>
              <a:cs typeface="Poppins" pitchFamily="2" charset="77"/>
            </a:endParaRPr>
          </a:p>
          <a:p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Poppins" pitchFamily="2" charset="77"/>
              <a:cs typeface="Poppins" pitchFamily="2" charset="77"/>
            </a:endParaRPr>
          </a:p>
          <a:p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Poppins" pitchFamily="2" charset="77"/>
              <a:cs typeface="Poppins" pitchFamily="2" charset="77"/>
            </a:endParaRPr>
          </a:p>
          <a:p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Poppins" pitchFamily="2" charset="77"/>
              <a:cs typeface="Poppins" pitchFamily="2" charset="77"/>
            </a:endParaRPr>
          </a:p>
          <a:p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Poppins" pitchFamily="2" charset="77"/>
              <a:cs typeface="Poppins" pitchFamily="2" charset="77"/>
            </a:endParaRPr>
          </a:p>
          <a:p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Poppins" pitchFamily="2" charset="77"/>
              <a:cs typeface="Poppins" pitchFamily="2" charset="77"/>
            </a:endParaRPr>
          </a:p>
          <a:p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Poppins" pitchFamily="2" charset="77"/>
              <a:cs typeface="Poppins" pitchFamily="2" charset="77"/>
            </a:endParaRPr>
          </a:p>
          <a:p>
            <a:endParaRPr lang="en-GB" sz="1400" dirty="0">
              <a:solidFill>
                <a:schemeClr val="tx1">
                  <a:lumMod val="65000"/>
                  <a:lumOff val="35000"/>
                </a:schemeClr>
              </a:solidFill>
              <a:latin typeface="Poppins" pitchFamily="2" charset="77"/>
              <a:cs typeface="Poppins" pitchFamily="2" charset="77"/>
            </a:endParaRPr>
          </a:p>
          <a:p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  <a:t>People wear brightly-coloured clothing to reflect the Pride flag, and sometimes they paint their faces in glitter. Loud music and whistles can often be heard during the celebrations.</a:t>
            </a:r>
          </a:p>
        </p:txBody>
      </p:sp>
    </p:spTree>
    <p:extLst>
      <p:ext uri="{BB962C8B-B14F-4D97-AF65-F5344CB8AC3E}">
        <p14:creationId xmlns:p14="http://schemas.microsoft.com/office/powerpoint/2010/main" val="4248593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4E4AFDE-D25E-4366-12A5-D61A0C5DC26A}"/>
              </a:ext>
            </a:extLst>
          </p:cNvPr>
          <p:cNvSpPr txBox="1"/>
          <p:nvPr/>
        </p:nvSpPr>
        <p:spPr>
          <a:xfrm>
            <a:off x="1099751" y="469558"/>
            <a:ext cx="10614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  <a:t>Key Vocabulary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7220E9-1920-A45D-8ABA-19FC7CF5424A}"/>
              </a:ext>
            </a:extLst>
          </p:cNvPr>
          <p:cNvSpPr txBox="1"/>
          <p:nvPr/>
        </p:nvSpPr>
        <p:spPr>
          <a:xfrm>
            <a:off x="1099751" y="1411898"/>
            <a:ext cx="1061445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  <a:t>LGBTQ+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  <a:t> stands for lesbian, gay, bisexual, transgender and queer.</a:t>
            </a:r>
          </a:p>
          <a:p>
            <a:endParaRPr lang="en-GB" sz="1600" b="1" dirty="0">
              <a:solidFill>
                <a:schemeClr val="tx1">
                  <a:lumMod val="65000"/>
                  <a:lumOff val="35000"/>
                </a:schemeClr>
              </a:solidFill>
              <a:latin typeface="Poppins" pitchFamily="2" charset="77"/>
              <a:cs typeface="Poppins" pitchFamily="2" charset="77"/>
            </a:endParaRPr>
          </a:p>
          <a:p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  <a:t>A </a:t>
            </a:r>
            <a:r>
              <a:rPr lang="en-GB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  <a:t>lesbian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  <a:t> is a female attracted to other females.</a:t>
            </a:r>
          </a:p>
          <a:p>
            <a:endParaRPr lang="en-GB" sz="1600" b="1" dirty="0">
              <a:solidFill>
                <a:schemeClr val="tx1">
                  <a:lumMod val="65000"/>
                  <a:lumOff val="35000"/>
                </a:schemeClr>
              </a:solidFill>
              <a:latin typeface="Poppins" pitchFamily="2" charset="77"/>
              <a:cs typeface="Poppins" pitchFamily="2" charset="77"/>
            </a:endParaRPr>
          </a:p>
          <a:p>
            <a:r>
              <a:rPr lang="en-GB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  <a:t>Gay 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  <a:t>means people, usually males, who are attracted to the same gender.</a:t>
            </a:r>
          </a:p>
          <a:p>
            <a:endParaRPr lang="en-GB" sz="1600" b="1" dirty="0">
              <a:solidFill>
                <a:schemeClr val="tx1">
                  <a:lumMod val="65000"/>
                  <a:lumOff val="35000"/>
                </a:schemeClr>
              </a:solidFill>
              <a:latin typeface="Poppins" pitchFamily="2" charset="77"/>
              <a:cs typeface="Poppins" pitchFamily="2" charset="77"/>
            </a:endParaRPr>
          </a:p>
          <a:p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  <a:t>A</a:t>
            </a:r>
            <a:r>
              <a:rPr lang="en-GB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  <a:t> bisexual </a:t>
            </a:r>
            <a:r>
              <a:rPr lang="en-GB" sz="2400" dirty="0">
                <a:solidFill>
                  <a:srgbClr val="595959"/>
                </a:solidFill>
                <a:latin typeface="Poppins" pitchFamily="2" charset="77"/>
                <a:cs typeface="Poppins" pitchFamily="2" charset="77"/>
              </a:rPr>
              <a:t>person is attracted to both males and females.</a:t>
            </a:r>
            <a:endParaRPr lang="en-GB" sz="3600" dirty="0">
              <a:solidFill>
                <a:srgbClr val="595959"/>
              </a:solidFill>
              <a:latin typeface="Poppins" pitchFamily="2" charset="77"/>
              <a:cs typeface="Poppins" pitchFamily="2" charset="77"/>
            </a:endParaRPr>
          </a:p>
          <a:p>
            <a:endParaRPr lang="en-GB" sz="1600" b="1" dirty="0">
              <a:solidFill>
                <a:schemeClr val="tx1">
                  <a:lumMod val="65000"/>
                  <a:lumOff val="35000"/>
                </a:schemeClr>
              </a:solidFill>
              <a:latin typeface="Poppins" pitchFamily="2" charset="77"/>
              <a:cs typeface="Poppins" pitchFamily="2" charset="77"/>
            </a:endParaRPr>
          </a:p>
          <a:p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  <a:t>A </a:t>
            </a:r>
            <a:r>
              <a:rPr lang="en-GB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  <a:t>transgender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  <a:t> person feels different to the gender they were registered with at birth.</a:t>
            </a:r>
            <a:endParaRPr lang="en-GB" sz="3600" dirty="0">
              <a:solidFill>
                <a:schemeClr val="tx1">
                  <a:lumMod val="65000"/>
                  <a:lumOff val="35000"/>
                </a:schemeClr>
              </a:solidFill>
              <a:latin typeface="Poppins" pitchFamily="2" charset="77"/>
              <a:cs typeface="Poppins" pitchFamily="2" charset="77"/>
            </a:endParaRPr>
          </a:p>
          <a:p>
            <a:endParaRPr lang="en-GB" sz="1600" b="1" dirty="0">
              <a:solidFill>
                <a:schemeClr val="tx1">
                  <a:lumMod val="65000"/>
                  <a:lumOff val="35000"/>
                </a:schemeClr>
              </a:solidFill>
              <a:latin typeface="Poppins" pitchFamily="2" charset="77"/>
              <a:cs typeface="Poppins" pitchFamily="2" charset="77"/>
            </a:endParaRPr>
          </a:p>
          <a:p>
            <a:r>
              <a:rPr lang="en-GB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  <a:t>Queer 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  <a:t>means ‘different’. This is a term used within the LGBTQ+ community to describe themselves.</a:t>
            </a:r>
          </a:p>
          <a:p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Poppins" pitchFamily="2" charset="77"/>
              <a:cs typeface="Poppins" pitchFamily="2" charset="77"/>
            </a:endParaRPr>
          </a:p>
          <a:p>
            <a:r>
              <a:rPr lang="en-GB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  <a:t>+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  <a:t> includes all identities.</a:t>
            </a:r>
          </a:p>
        </p:txBody>
      </p:sp>
    </p:spTree>
    <p:extLst>
      <p:ext uri="{BB962C8B-B14F-4D97-AF65-F5344CB8AC3E}">
        <p14:creationId xmlns:p14="http://schemas.microsoft.com/office/powerpoint/2010/main" val="20948034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28500E97074E9232E002F87A0DA8" ma:contentTypeVersion="18" ma:contentTypeDescription="Create a new document." ma:contentTypeScope="" ma:versionID="4f7a62c675765962d59416f0f9dc206e">
  <xsd:schema xmlns:xsd="http://www.w3.org/2001/XMLSchema" xmlns:xs="http://www.w3.org/2001/XMLSchema" xmlns:p="http://schemas.microsoft.com/office/2006/metadata/properties" xmlns:ns2="86144f90-c7b6-48d0-aae5-f5e9e48cc3df" xmlns:ns3="5c7a0828-c5e4-45f8-a074-18a8fdc88ec6" targetNamespace="http://schemas.microsoft.com/office/2006/metadata/properties" ma:root="true" ma:fieldsID="19c2d297aa07d0ac67689d84d5db0a84" ns2:_="" ns3:_="">
    <xsd:import namespace="86144f90-c7b6-48d0-aae5-f5e9e48cc3df"/>
    <xsd:import namespace="5c7a0828-c5e4-45f8-a074-18a8fdc88ec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144f90-c7b6-48d0-aae5-f5e9e48cc3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2ec0cf8-456d-4606-8852-2ed8c6b517f4}" ma:internalName="TaxCatchAll" ma:showField="CatchAllData" ma:web="86144f90-c7b6-48d0-aae5-f5e9e48cc3d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7a0828-c5e4-45f8-a074-18a8fdc88e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7029093-bac8-40c8-b3d2-05dc3a24070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6144f90-c7b6-48d0-aae5-f5e9e48cc3df" xsi:nil="true"/>
    <SharedWithUsers xmlns="86144f90-c7b6-48d0-aae5-f5e9e48cc3df">
      <UserInfo>
        <DisplayName>Claire Hoyle</DisplayName>
        <AccountId>956</AccountId>
        <AccountType/>
      </UserInfo>
    </SharedWithUsers>
    <lcf76f155ced4ddcb4097134ff3c332f xmlns="5c7a0828-c5e4-45f8-a074-18a8fdc88ec6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AB1B314-F504-4341-A351-D30CF4CF2577}"/>
</file>

<file path=customXml/itemProps2.xml><?xml version="1.0" encoding="utf-8"?>
<ds:datastoreItem xmlns:ds="http://schemas.openxmlformats.org/officeDocument/2006/customXml" ds:itemID="{41568C2B-03DA-4ED8-8654-6629D811B322}">
  <ds:schemaRefs>
    <ds:schemaRef ds:uri="http://schemas.microsoft.com/office/2006/documentManagement/types"/>
    <ds:schemaRef ds:uri="http://purl.org/dc/elements/1.1/"/>
    <ds:schemaRef ds:uri="http://purl.org/dc/terms/"/>
    <ds:schemaRef ds:uri="86144f90-c7b6-48d0-aae5-f5e9e48cc3df"/>
    <ds:schemaRef ds:uri="http://schemas.microsoft.com/office/infopath/2007/PartnerControls"/>
    <ds:schemaRef ds:uri="http://schemas.openxmlformats.org/package/2006/metadata/core-properties"/>
    <ds:schemaRef ds:uri="0f0ae0ff-29c4-4766-b250-c1a9bee8d430"/>
    <ds:schemaRef ds:uri="http://purl.org/dc/dcmitype/"/>
    <ds:schemaRef ds:uri="http://schemas.microsoft.com/sharepoint/v3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A3D8FA3-0EAD-472F-BCB6-1EF8024BD6E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383</Words>
  <Application>Microsoft Office PowerPoint</Application>
  <PresentationFormat>Widescreen</PresentationFormat>
  <Paragraphs>54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Poppins</vt:lpstr>
      <vt:lpstr>Arial</vt:lpstr>
      <vt:lpstr>Calibri</vt:lpstr>
      <vt:lpstr>Eyfs Full Font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KS1 Pride Assembly</dc:title>
  <dc:creator>Patrycja Maziarz</dc:creator>
  <cp:lastModifiedBy>Nicola Dockerty</cp:lastModifiedBy>
  <cp:revision>16</cp:revision>
  <dcterms:created xsi:type="dcterms:W3CDTF">2022-09-01T10:03:08Z</dcterms:created>
  <dcterms:modified xsi:type="dcterms:W3CDTF">2024-04-25T08:21:05Z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0x0101002E2B28500E97074E9232E002F87A0DA8</vt:lpwstr>
  </property>
  <property fmtid="{D5CDD505-2E9C-101B-9397-08002B2CF9AE}" pid="3" name="TaxKeyword">
    <vt:lpwstr/>
  </property>
  <property fmtid="{D5CDD505-2E9C-101B-9397-08002B2CF9AE}" pid="4" name="MediaServiceImageTags">
    <vt:lpwstr/>
  </property>
</Properties>
</file>