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sldIdLst>
    <p:sldId id="256" r:id="rId5"/>
    <p:sldId id="258" r:id="rId6"/>
    <p:sldId id="275" r:id="rId7"/>
    <p:sldId id="278" r:id="rId8"/>
    <p:sldId id="276" r:id="rId9"/>
    <p:sldId id="283" r:id="rId10"/>
    <p:sldId id="284" r:id="rId11"/>
    <p:sldId id="279" r:id="rId12"/>
    <p:sldId id="285" r:id="rId13"/>
    <p:sldId id="277" r:id="rId14"/>
    <p:sldId id="281" r:id="rId15"/>
    <p:sldId id="282"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Poppins" pitchFamily="2" charset="77"/>
      <p:regular r:id="rId23"/>
      <p:bold r:id="rId24"/>
      <p:italic r:id="rId25"/>
      <p:boldItalic r:id="rId26"/>
    </p:embeddedFont>
    <p:embeddedFont>
      <p:font typeface="Poppins SemiBold" pitchFamily="2" charset="77"/>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4E9A5A"/>
    <a:srgbClr val="E03D4C"/>
    <a:srgbClr val="F2F2E8"/>
    <a:srgbClr val="E18602"/>
    <a:srgbClr val="FFF89D"/>
    <a:srgbClr val="1271B8"/>
    <a:srgbClr val="E03D4A"/>
    <a:srgbClr val="333333"/>
    <a:srgbClr val="794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12"/>
  </p:normalViewPr>
  <p:slideViewPr>
    <p:cSldViewPr snapToGrid="0">
      <p:cViewPr varScale="1">
        <p:scale>
          <a:sx n="102" d="100"/>
          <a:sy n="102" d="100"/>
        </p:scale>
        <p:origin x="856"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34626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611A5C-028A-0BBC-DB67-2956E8CD5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FB4419B-C32E-3EFC-8833-EE933AA89E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E2A0E9-6FBC-E291-DD87-5BCCC1161C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DE519-6F93-9047-A430-F70D301C4F9A}" type="datetimeFigureOut">
              <a:rPr lang="en-GB" smtClean="0"/>
              <a:t>15/05/2024</a:t>
            </a:fld>
            <a:endParaRPr lang="en-GB"/>
          </a:p>
        </p:txBody>
      </p:sp>
      <p:sp>
        <p:nvSpPr>
          <p:cNvPr id="5" name="Footer Placeholder 4">
            <a:extLst>
              <a:ext uri="{FF2B5EF4-FFF2-40B4-BE49-F238E27FC236}">
                <a16:creationId xmlns:a16="http://schemas.microsoft.com/office/drawing/2014/main" id="{9BCD5059-DBD9-1BD1-6E45-B98B650AA4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22B360C-F8AF-3535-639F-C5E70032F8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0821D-2470-4B41-B709-C3295F1AA2A2}" type="slidenum">
              <a:rPr lang="en-GB" smtClean="0"/>
              <a:t>‹#›</a:t>
            </a:fld>
            <a:endParaRPr lang="en-GB"/>
          </a:p>
        </p:txBody>
      </p:sp>
    </p:spTree>
    <p:extLst>
      <p:ext uri="{BB962C8B-B14F-4D97-AF65-F5344CB8AC3E}">
        <p14:creationId xmlns:p14="http://schemas.microsoft.com/office/powerpoint/2010/main" val="1894570886"/>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E16375-543B-7997-DF57-9AD6AF648043}"/>
              </a:ext>
            </a:extLst>
          </p:cNvPr>
          <p:cNvSpPr txBox="1"/>
          <p:nvPr/>
        </p:nvSpPr>
        <p:spPr>
          <a:xfrm>
            <a:off x="809368" y="2984641"/>
            <a:ext cx="6339016" cy="1754326"/>
          </a:xfrm>
          <a:prstGeom prst="rect">
            <a:avLst/>
          </a:prstGeom>
          <a:noFill/>
        </p:spPr>
        <p:txBody>
          <a:bodyPr wrap="square" rtlCol="0">
            <a:spAutoFit/>
          </a:bodyPr>
          <a:lstStyle/>
          <a:p>
            <a:r>
              <a:rPr lang="en-GB" sz="5400" b="1" dirty="0">
                <a:solidFill>
                  <a:schemeClr val="bg1"/>
                </a:solidFill>
                <a:latin typeface="Poppins SemiBold" pitchFamily="2" charset="77"/>
                <a:cs typeface="Poppins SemiBold" pitchFamily="2" charset="77"/>
              </a:rPr>
              <a:t>Pride </a:t>
            </a:r>
          </a:p>
          <a:p>
            <a:r>
              <a:rPr lang="en-GB" sz="5400" b="1" dirty="0">
                <a:solidFill>
                  <a:schemeClr val="bg1"/>
                </a:solidFill>
                <a:latin typeface="Poppins SemiBold" pitchFamily="2" charset="77"/>
                <a:cs typeface="Poppins SemiBold" pitchFamily="2" charset="77"/>
              </a:rPr>
              <a:t>KS2 Assembly</a:t>
            </a:r>
            <a:endParaRPr lang="en-GB" sz="5400" b="1" strike="sngStrike" dirty="0">
              <a:solidFill>
                <a:schemeClr val="bg1"/>
              </a:solidFill>
              <a:latin typeface="Poppins SemiBold" pitchFamily="2" charset="77"/>
              <a:cs typeface="Poppins SemiBold" pitchFamily="2" charset="77"/>
            </a:endParaRPr>
          </a:p>
        </p:txBody>
      </p:sp>
    </p:spTree>
    <p:extLst>
      <p:ext uri="{BB962C8B-B14F-4D97-AF65-F5344CB8AC3E}">
        <p14:creationId xmlns:p14="http://schemas.microsoft.com/office/powerpoint/2010/main" val="2119153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8FA4592-1B8F-E5B3-2716-46EEB3E20658}"/>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99751" y="469558"/>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The legalisation of same-sex marriage </a:t>
            </a:r>
          </a:p>
        </p:txBody>
      </p:sp>
      <p:sp>
        <p:nvSpPr>
          <p:cNvPr id="3" name="Rectangle: Rounded Corners 15">
            <a:extLst>
              <a:ext uri="{FF2B5EF4-FFF2-40B4-BE49-F238E27FC236}">
                <a16:creationId xmlns:a16="http://schemas.microsoft.com/office/drawing/2014/main" id="{8AC9510B-1B2F-BD5A-A3DC-0B57C573B87F}"/>
              </a:ext>
            </a:extLst>
          </p:cNvPr>
          <p:cNvSpPr/>
          <p:nvPr/>
        </p:nvSpPr>
        <p:spPr>
          <a:xfrm>
            <a:off x="9065165" y="1603313"/>
            <a:ext cx="1289050" cy="996950"/>
          </a:xfrm>
          <a:prstGeom prst="roundRect">
            <a:avLst/>
          </a:prstGeom>
          <a:noFill/>
          <a:ln w="19050">
            <a:solidFill>
              <a:srgbClr val="494A9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Poppins" panose="00000500000000000000" pitchFamily="2" charset="0"/>
                <a:cs typeface="Poppins" panose="00000500000000000000" pitchFamily="2" charset="0"/>
              </a:rPr>
              <a:t>2000 – 2005</a:t>
            </a:r>
          </a:p>
          <a:p>
            <a:pPr algn="ctr"/>
            <a:r>
              <a:rPr lang="en-GB" sz="1100" dirty="0">
                <a:solidFill>
                  <a:schemeClr val="tx1"/>
                </a:solidFill>
                <a:latin typeface="Poppins" panose="00000500000000000000" pitchFamily="2" charset="0"/>
                <a:cs typeface="Poppins" panose="00000500000000000000" pitchFamily="2" charset="0"/>
              </a:rPr>
              <a:t>Netherlands</a:t>
            </a:r>
          </a:p>
          <a:p>
            <a:pPr algn="ctr"/>
            <a:r>
              <a:rPr lang="en-GB" sz="1100" dirty="0">
                <a:solidFill>
                  <a:schemeClr val="tx1"/>
                </a:solidFill>
                <a:latin typeface="Poppins" panose="00000500000000000000" pitchFamily="2" charset="0"/>
                <a:cs typeface="Poppins" panose="00000500000000000000" pitchFamily="2" charset="0"/>
              </a:rPr>
              <a:t>Belgium</a:t>
            </a:r>
          </a:p>
          <a:p>
            <a:pPr algn="ctr"/>
            <a:r>
              <a:rPr lang="en-GB" sz="1100" dirty="0">
                <a:solidFill>
                  <a:schemeClr val="tx1"/>
                </a:solidFill>
                <a:latin typeface="Poppins" panose="00000500000000000000" pitchFamily="2" charset="0"/>
                <a:cs typeface="Poppins" panose="00000500000000000000" pitchFamily="2" charset="0"/>
              </a:rPr>
              <a:t>Canada</a:t>
            </a:r>
          </a:p>
          <a:p>
            <a:pPr algn="ctr"/>
            <a:r>
              <a:rPr lang="en-GB" sz="1100" dirty="0">
                <a:solidFill>
                  <a:schemeClr val="tx1"/>
                </a:solidFill>
                <a:latin typeface="Poppins" panose="00000500000000000000" pitchFamily="2" charset="0"/>
                <a:cs typeface="Poppins" panose="00000500000000000000" pitchFamily="2" charset="0"/>
              </a:rPr>
              <a:t>Spain </a:t>
            </a:r>
          </a:p>
        </p:txBody>
      </p:sp>
      <p:sp>
        <p:nvSpPr>
          <p:cNvPr id="4" name="Rectangle: Rounded Corners 16">
            <a:extLst>
              <a:ext uri="{FF2B5EF4-FFF2-40B4-BE49-F238E27FC236}">
                <a16:creationId xmlns:a16="http://schemas.microsoft.com/office/drawing/2014/main" id="{853DF79E-3493-498F-B841-4CF092C43635}"/>
              </a:ext>
            </a:extLst>
          </p:cNvPr>
          <p:cNvSpPr/>
          <p:nvPr/>
        </p:nvSpPr>
        <p:spPr>
          <a:xfrm>
            <a:off x="9065165" y="2671703"/>
            <a:ext cx="1289050" cy="1403350"/>
          </a:xfrm>
          <a:prstGeom prst="roundRect">
            <a:avLst/>
          </a:prstGeom>
          <a:noFill/>
          <a:ln w="19050">
            <a:solidFill>
              <a:srgbClr val="F18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Poppins" panose="00000500000000000000" pitchFamily="2" charset="0"/>
                <a:cs typeface="Poppins" panose="00000500000000000000" pitchFamily="2" charset="0"/>
              </a:rPr>
              <a:t>2006 – 2010</a:t>
            </a:r>
          </a:p>
          <a:p>
            <a:pPr algn="ctr"/>
            <a:r>
              <a:rPr lang="en-GB" sz="1100" dirty="0">
                <a:solidFill>
                  <a:schemeClr val="tx1"/>
                </a:solidFill>
                <a:latin typeface="Poppins" panose="00000500000000000000" pitchFamily="2" charset="0"/>
                <a:cs typeface="Poppins" panose="00000500000000000000" pitchFamily="2" charset="0"/>
              </a:rPr>
              <a:t>South Africa</a:t>
            </a:r>
          </a:p>
          <a:p>
            <a:pPr algn="ctr"/>
            <a:r>
              <a:rPr lang="en-GB" sz="1100" dirty="0">
                <a:solidFill>
                  <a:schemeClr val="tx1"/>
                </a:solidFill>
                <a:latin typeface="Poppins" panose="00000500000000000000" pitchFamily="2" charset="0"/>
                <a:cs typeface="Poppins" panose="00000500000000000000" pitchFamily="2" charset="0"/>
              </a:rPr>
              <a:t>Norway</a:t>
            </a:r>
          </a:p>
          <a:p>
            <a:pPr algn="ctr"/>
            <a:r>
              <a:rPr lang="en-GB" sz="1100" dirty="0">
                <a:solidFill>
                  <a:schemeClr val="tx1"/>
                </a:solidFill>
                <a:latin typeface="Poppins" panose="00000500000000000000" pitchFamily="2" charset="0"/>
                <a:cs typeface="Poppins" panose="00000500000000000000" pitchFamily="2" charset="0"/>
              </a:rPr>
              <a:t>Sweden</a:t>
            </a:r>
          </a:p>
          <a:p>
            <a:pPr algn="ctr"/>
            <a:r>
              <a:rPr lang="en-GB" sz="1100" dirty="0">
                <a:solidFill>
                  <a:schemeClr val="tx1"/>
                </a:solidFill>
                <a:latin typeface="Poppins" panose="00000500000000000000" pitchFamily="2" charset="0"/>
                <a:cs typeface="Poppins" panose="00000500000000000000" pitchFamily="2" charset="0"/>
              </a:rPr>
              <a:t>Argentina</a:t>
            </a:r>
          </a:p>
          <a:p>
            <a:pPr algn="ctr"/>
            <a:r>
              <a:rPr lang="en-GB" sz="1100" dirty="0">
                <a:solidFill>
                  <a:schemeClr val="tx1"/>
                </a:solidFill>
                <a:latin typeface="Poppins" panose="00000500000000000000" pitchFamily="2" charset="0"/>
                <a:cs typeface="Poppins" panose="00000500000000000000" pitchFamily="2" charset="0"/>
              </a:rPr>
              <a:t>Iceland</a:t>
            </a:r>
          </a:p>
          <a:p>
            <a:pPr algn="ctr"/>
            <a:r>
              <a:rPr lang="en-GB" sz="1100" dirty="0">
                <a:solidFill>
                  <a:schemeClr val="tx1"/>
                </a:solidFill>
                <a:latin typeface="Poppins" panose="00000500000000000000" pitchFamily="2" charset="0"/>
                <a:cs typeface="Poppins" panose="00000500000000000000" pitchFamily="2" charset="0"/>
              </a:rPr>
              <a:t>Portugal</a:t>
            </a:r>
          </a:p>
        </p:txBody>
      </p:sp>
      <p:sp>
        <p:nvSpPr>
          <p:cNvPr id="7" name="Rectangle: Rounded Corners 17">
            <a:extLst>
              <a:ext uri="{FF2B5EF4-FFF2-40B4-BE49-F238E27FC236}">
                <a16:creationId xmlns:a16="http://schemas.microsoft.com/office/drawing/2014/main" id="{B8106E09-DCCA-D911-D413-0D5DA83F9E6D}"/>
              </a:ext>
            </a:extLst>
          </p:cNvPr>
          <p:cNvSpPr/>
          <p:nvPr/>
        </p:nvSpPr>
        <p:spPr>
          <a:xfrm>
            <a:off x="9065165" y="4146493"/>
            <a:ext cx="1288800" cy="1993901"/>
          </a:xfrm>
          <a:prstGeom prst="roundRect">
            <a:avLst/>
          </a:prstGeom>
          <a:noFill/>
          <a:ln w="19050">
            <a:solidFill>
              <a:srgbClr val="83D6EA"/>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latin typeface="Poppins" panose="00000500000000000000" pitchFamily="2" charset="0"/>
                <a:cs typeface="Poppins" panose="00000500000000000000" pitchFamily="2" charset="0"/>
              </a:rPr>
              <a:t>2011 – 2015</a:t>
            </a:r>
          </a:p>
          <a:p>
            <a:pPr algn="ctr"/>
            <a:r>
              <a:rPr lang="en-GB" sz="1100" dirty="0">
                <a:solidFill>
                  <a:schemeClr val="tx1"/>
                </a:solidFill>
                <a:latin typeface="Poppins" panose="00000500000000000000" pitchFamily="2" charset="0"/>
                <a:cs typeface="Poppins" panose="00000500000000000000" pitchFamily="2" charset="0"/>
              </a:rPr>
              <a:t>Denmark</a:t>
            </a:r>
          </a:p>
          <a:p>
            <a:pPr algn="ctr"/>
            <a:r>
              <a:rPr lang="en-GB" sz="1100" dirty="0">
                <a:solidFill>
                  <a:schemeClr val="tx1"/>
                </a:solidFill>
                <a:latin typeface="Poppins" panose="00000500000000000000" pitchFamily="2" charset="0"/>
                <a:cs typeface="Poppins" panose="00000500000000000000" pitchFamily="2" charset="0"/>
              </a:rPr>
              <a:t>Brazil</a:t>
            </a:r>
          </a:p>
          <a:p>
            <a:pPr algn="ctr"/>
            <a:r>
              <a:rPr lang="en-GB" sz="1100" dirty="0">
                <a:solidFill>
                  <a:schemeClr val="tx1"/>
                </a:solidFill>
                <a:latin typeface="Poppins" panose="00000500000000000000" pitchFamily="2" charset="0"/>
                <a:cs typeface="Poppins" panose="00000500000000000000" pitchFamily="2" charset="0"/>
              </a:rPr>
              <a:t>England/ Wales</a:t>
            </a:r>
          </a:p>
          <a:p>
            <a:pPr algn="ctr"/>
            <a:r>
              <a:rPr lang="en-GB" sz="1100" dirty="0">
                <a:solidFill>
                  <a:schemeClr val="tx1"/>
                </a:solidFill>
                <a:latin typeface="Poppins" panose="00000500000000000000" pitchFamily="2" charset="0"/>
                <a:cs typeface="Poppins" panose="00000500000000000000" pitchFamily="2" charset="0"/>
              </a:rPr>
              <a:t>France</a:t>
            </a:r>
          </a:p>
          <a:p>
            <a:pPr algn="ctr"/>
            <a:r>
              <a:rPr lang="en-GB" sz="1100" dirty="0">
                <a:solidFill>
                  <a:schemeClr val="tx1"/>
                </a:solidFill>
                <a:latin typeface="Poppins" panose="00000500000000000000" pitchFamily="2" charset="0"/>
                <a:cs typeface="Poppins" panose="00000500000000000000" pitchFamily="2" charset="0"/>
              </a:rPr>
              <a:t>New Zealand</a:t>
            </a:r>
          </a:p>
          <a:p>
            <a:pPr algn="ctr"/>
            <a:r>
              <a:rPr lang="en-GB" sz="1100" dirty="0">
                <a:solidFill>
                  <a:schemeClr val="tx1"/>
                </a:solidFill>
                <a:latin typeface="Poppins" panose="00000500000000000000" pitchFamily="2" charset="0"/>
                <a:cs typeface="Poppins" panose="00000500000000000000" pitchFamily="2" charset="0"/>
              </a:rPr>
              <a:t>Uruguay</a:t>
            </a:r>
          </a:p>
          <a:p>
            <a:pPr algn="ctr"/>
            <a:r>
              <a:rPr lang="en-GB" sz="1100" dirty="0">
                <a:solidFill>
                  <a:schemeClr val="tx1"/>
                </a:solidFill>
                <a:latin typeface="Poppins" panose="00000500000000000000" pitchFamily="2" charset="0"/>
                <a:cs typeface="Poppins" panose="00000500000000000000" pitchFamily="2" charset="0"/>
              </a:rPr>
              <a:t>Luxembourg</a:t>
            </a:r>
          </a:p>
          <a:p>
            <a:pPr algn="ctr"/>
            <a:r>
              <a:rPr lang="en-GB" sz="1100" dirty="0">
                <a:solidFill>
                  <a:schemeClr val="tx1"/>
                </a:solidFill>
                <a:latin typeface="Poppins" panose="00000500000000000000" pitchFamily="2" charset="0"/>
                <a:cs typeface="Poppins" panose="00000500000000000000" pitchFamily="2" charset="0"/>
              </a:rPr>
              <a:t>Scotland</a:t>
            </a:r>
          </a:p>
          <a:p>
            <a:pPr algn="ctr"/>
            <a:r>
              <a:rPr lang="en-GB" sz="1100" dirty="0">
                <a:solidFill>
                  <a:schemeClr val="tx1"/>
                </a:solidFill>
                <a:latin typeface="Poppins" panose="00000500000000000000" pitchFamily="2" charset="0"/>
                <a:cs typeface="Poppins" panose="00000500000000000000" pitchFamily="2" charset="0"/>
              </a:rPr>
              <a:t>Ireland</a:t>
            </a:r>
          </a:p>
          <a:p>
            <a:pPr algn="ctr"/>
            <a:r>
              <a:rPr lang="en-GB" sz="1100" dirty="0">
                <a:solidFill>
                  <a:schemeClr val="tx1"/>
                </a:solidFill>
                <a:latin typeface="Poppins" panose="00000500000000000000" pitchFamily="2" charset="0"/>
                <a:cs typeface="Poppins" panose="00000500000000000000" pitchFamily="2" charset="0"/>
              </a:rPr>
              <a:t>USA</a:t>
            </a:r>
          </a:p>
        </p:txBody>
      </p:sp>
      <p:sp>
        <p:nvSpPr>
          <p:cNvPr id="8" name="Rectangle: Rounded Corners 18">
            <a:extLst>
              <a:ext uri="{FF2B5EF4-FFF2-40B4-BE49-F238E27FC236}">
                <a16:creationId xmlns:a16="http://schemas.microsoft.com/office/drawing/2014/main" id="{E68F47CA-B52B-F086-F4FD-A46641C65E01}"/>
              </a:ext>
            </a:extLst>
          </p:cNvPr>
          <p:cNvSpPr/>
          <p:nvPr/>
        </p:nvSpPr>
        <p:spPr>
          <a:xfrm>
            <a:off x="10425405" y="1605071"/>
            <a:ext cx="1288800" cy="2286516"/>
          </a:xfrm>
          <a:prstGeom prst="roundRect">
            <a:avLst/>
          </a:prstGeom>
          <a:noFill/>
          <a:ln w="19050">
            <a:solidFill>
              <a:srgbClr val="DF3D4B"/>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latin typeface="Poppins" panose="00000500000000000000" pitchFamily="2" charset="0"/>
                <a:cs typeface="Poppins" panose="00000500000000000000" pitchFamily="2" charset="0"/>
              </a:rPr>
              <a:t>2016 – 2020</a:t>
            </a:r>
          </a:p>
          <a:p>
            <a:pPr algn="ctr"/>
            <a:r>
              <a:rPr lang="en-GB" sz="1100" dirty="0">
                <a:solidFill>
                  <a:schemeClr val="tx1"/>
                </a:solidFill>
                <a:latin typeface="Poppins" panose="00000500000000000000" pitchFamily="2" charset="0"/>
                <a:cs typeface="Poppins" panose="00000500000000000000" pitchFamily="2" charset="0"/>
              </a:rPr>
              <a:t>Finland</a:t>
            </a:r>
          </a:p>
          <a:p>
            <a:pPr algn="ctr"/>
            <a:r>
              <a:rPr lang="en-GB" sz="1100" dirty="0">
                <a:solidFill>
                  <a:schemeClr val="tx1"/>
                </a:solidFill>
                <a:latin typeface="Poppins" panose="00000500000000000000" pitchFamily="2" charset="0"/>
                <a:cs typeface="Poppins" panose="00000500000000000000" pitchFamily="2" charset="0"/>
              </a:rPr>
              <a:t>Columbia</a:t>
            </a:r>
          </a:p>
          <a:p>
            <a:pPr algn="ctr"/>
            <a:r>
              <a:rPr lang="en-GB" sz="1100" dirty="0">
                <a:solidFill>
                  <a:schemeClr val="tx1"/>
                </a:solidFill>
                <a:latin typeface="Poppins" panose="00000500000000000000" pitchFamily="2" charset="0"/>
                <a:cs typeface="Poppins" panose="00000500000000000000" pitchFamily="2" charset="0"/>
              </a:rPr>
              <a:t>Greenland</a:t>
            </a:r>
          </a:p>
          <a:p>
            <a:pPr algn="ctr"/>
            <a:r>
              <a:rPr lang="en-GB" sz="1100" dirty="0">
                <a:solidFill>
                  <a:schemeClr val="tx1"/>
                </a:solidFill>
                <a:latin typeface="Poppins" panose="00000500000000000000" pitchFamily="2" charset="0"/>
                <a:cs typeface="Poppins" panose="00000500000000000000" pitchFamily="2" charset="0"/>
              </a:rPr>
              <a:t>Australia</a:t>
            </a:r>
          </a:p>
          <a:p>
            <a:pPr algn="ctr"/>
            <a:r>
              <a:rPr lang="en-GB" sz="1100" dirty="0">
                <a:solidFill>
                  <a:schemeClr val="tx1"/>
                </a:solidFill>
                <a:latin typeface="Poppins" panose="00000500000000000000" pitchFamily="2" charset="0"/>
                <a:cs typeface="Poppins" panose="00000500000000000000" pitchFamily="2" charset="0"/>
              </a:rPr>
              <a:t>Malta</a:t>
            </a:r>
          </a:p>
          <a:p>
            <a:pPr algn="ctr"/>
            <a:r>
              <a:rPr lang="en-GB" sz="1100" dirty="0">
                <a:solidFill>
                  <a:schemeClr val="tx1"/>
                </a:solidFill>
                <a:latin typeface="Poppins" panose="00000500000000000000" pitchFamily="2" charset="0"/>
                <a:cs typeface="Poppins" panose="00000500000000000000" pitchFamily="2" charset="0"/>
              </a:rPr>
              <a:t>Germany</a:t>
            </a:r>
          </a:p>
          <a:p>
            <a:pPr algn="ctr"/>
            <a:r>
              <a:rPr lang="en-GB" sz="1100" dirty="0">
                <a:solidFill>
                  <a:schemeClr val="tx1"/>
                </a:solidFill>
                <a:latin typeface="Poppins" panose="00000500000000000000" pitchFamily="2" charset="0"/>
                <a:cs typeface="Poppins" panose="00000500000000000000" pitchFamily="2" charset="0"/>
              </a:rPr>
              <a:t>Austria</a:t>
            </a:r>
          </a:p>
          <a:p>
            <a:pPr algn="ctr"/>
            <a:r>
              <a:rPr lang="en-GB" sz="1100" dirty="0">
                <a:solidFill>
                  <a:schemeClr val="tx1"/>
                </a:solidFill>
                <a:latin typeface="Poppins" panose="00000500000000000000" pitchFamily="2" charset="0"/>
                <a:cs typeface="Poppins" panose="00000500000000000000" pitchFamily="2" charset="0"/>
              </a:rPr>
              <a:t>Costa Rica</a:t>
            </a:r>
          </a:p>
          <a:p>
            <a:pPr algn="ctr"/>
            <a:r>
              <a:rPr lang="en-GB" sz="1100" dirty="0">
                <a:solidFill>
                  <a:schemeClr val="tx1"/>
                </a:solidFill>
                <a:latin typeface="Poppins" panose="00000500000000000000" pitchFamily="2" charset="0"/>
                <a:cs typeface="Poppins" panose="00000500000000000000" pitchFamily="2" charset="0"/>
              </a:rPr>
              <a:t>Ecuador</a:t>
            </a:r>
          </a:p>
          <a:p>
            <a:pPr algn="ctr"/>
            <a:r>
              <a:rPr lang="en-GB" sz="1100" dirty="0">
                <a:solidFill>
                  <a:schemeClr val="tx1"/>
                </a:solidFill>
                <a:latin typeface="Poppins" panose="00000500000000000000" pitchFamily="2" charset="0"/>
                <a:cs typeface="Poppins" panose="00000500000000000000" pitchFamily="2" charset="0"/>
              </a:rPr>
              <a:t>Taiwan</a:t>
            </a:r>
          </a:p>
          <a:p>
            <a:pPr algn="ctr"/>
            <a:r>
              <a:rPr lang="en-GB" sz="1100" dirty="0">
                <a:solidFill>
                  <a:schemeClr val="tx1"/>
                </a:solidFill>
                <a:latin typeface="Poppins" panose="00000500000000000000" pitchFamily="2" charset="0"/>
                <a:cs typeface="Poppins" panose="00000500000000000000" pitchFamily="2" charset="0"/>
              </a:rPr>
              <a:t>Northern Ireland</a:t>
            </a:r>
          </a:p>
        </p:txBody>
      </p:sp>
      <p:sp>
        <p:nvSpPr>
          <p:cNvPr id="9" name="Rectangle: Rounded Corners 19">
            <a:extLst>
              <a:ext uri="{FF2B5EF4-FFF2-40B4-BE49-F238E27FC236}">
                <a16:creationId xmlns:a16="http://schemas.microsoft.com/office/drawing/2014/main" id="{95DE94B5-FB72-F7B3-7B0B-EF207E0DB102}"/>
              </a:ext>
            </a:extLst>
          </p:cNvPr>
          <p:cNvSpPr/>
          <p:nvPr/>
        </p:nvSpPr>
        <p:spPr>
          <a:xfrm>
            <a:off x="10425405" y="3963027"/>
            <a:ext cx="1288800" cy="1695109"/>
          </a:xfrm>
          <a:prstGeom prst="roundRect">
            <a:avLst/>
          </a:prstGeom>
          <a:noFill/>
          <a:ln w="19050">
            <a:solidFill>
              <a:srgbClr val="DB7BBB"/>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sz="1100" b="1" dirty="0">
                <a:solidFill>
                  <a:schemeClr val="tx1"/>
                </a:solidFill>
                <a:latin typeface="Poppins" panose="00000500000000000000" pitchFamily="2" charset="0"/>
                <a:cs typeface="Poppins" panose="00000500000000000000" pitchFamily="2" charset="0"/>
              </a:rPr>
              <a:t>2021 – 2024</a:t>
            </a:r>
          </a:p>
          <a:p>
            <a:pPr algn="ctr"/>
            <a:r>
              <a:rPr lang="en-GB" sz="1100" dirty="0">
                <a:solidFill>
                  <a:schemeClr val="tx1"/>
                </a:solidFill>
                <a:latin typeface="Poppins" panose="00000500000000000000" pitchFamily="2" charset="0"/>
                <a:cs typeface="Poppins" panose="00000500000000000000" pitchFamily="2" charset="0"/>
              </a:rPr>
              <a:t>Switzerland</a:t>
            </a:r>
          </a:p>
          <a:p>
            <a:pPr algn="ctr"/>
            <a:r>
              <a:rPr lang="en-GB" sz="1100" dirty="0">
                <a:solidFill>
                  <a:schemeClr val="tx1"/>
                </a:solidFill>
                <a:latin typeface="Poppins" panose="00000500000000000000" pitchFamily="2" charset="0"/>
                <a:cs typeface="Poppins" panose="00000500000000000000" pitchFamily="2" charset="0"/>
              </a:rPr>
              <a:t>Chile</a:t>
            </a:r>
          </a:p>
          <a:p>
            <a:pPr algn="ctr"/>
            <a:r>
              <a:rPr lang="en-GB" sz="1100" dirty="0">
                <a:solidFill>
                  <a:schemeClr val="tx1"/>
                </a:solidFill>
                <a:latin typeface="Poppins" panose="00000500000000000000" pitchFamily="2" charset="0"/>
                <a:cs typeface="Poppins" panose="00000500000000000000" pitchFamily="2" charset="0"/>
              </a:rPr>
              <a:t>Cuba</a:t>
            </a:r>
          </a:p>
          <a:p>
            <a:pPr algn="ctr"/>
            <a:r>
              <a:rPr lang="en-GB" sz="1100" dirty="0">
                <a:solidFill>
                  <a:schemeClr val="tx1"/>
                </a:solidFill>
                <a:latin typeface="Poppins" panose="00000500000000000000" pitchFamily="2" charset="0"/>
                <a:cs typeface="Poppins" panose="00000500000000000000" pitchFamily="2" charset="0"/>
              </a:rPr>
              <a:t>Mexico</a:t>
            </a:r>
          </a:p>
          <a:p>
            <a:pPr algn="ctr"/>
            <a:r>
              <a:rPr lang="en-GB" sz="1100" dirty="0">
                <a:solidFill>
                  <a:schemeClr val="tx1"/>
                </a:solidFill>
                <a:latin typeface="Poppins" panose="00000500000000000000" pitchFamily="2" charset="0"/>
                <a:cs typeface="Poppins" panose="00000500000000000000" pitchFamily="2" charset="0"/>
              </a:rPr>
              <a:t>Slovenia</a:t>
            </a:r>
          </a:p>
          <a:p>
            <a:pPr algn="ctr"/>
            <a:r>
              <a:rPr lang="en-GB" sz="1100" dirty="0">
                <a:solidFill>
                  <a:schemeClr val="tx1"/>
                </a:solidFill>
                <a:latin typeface="Poppins" panose="00000500000000000000" pitchFamily="2" charset="0"/>
                <a:cs typeface="Poppins" panose="00000500000000000000" pitchFamily="2" charset="0"/>
              </a:rPr>
              <a:t>Andorra</a:t>
            </a:r>
          </a:p>
          <a:p>
            <a:pPr algn="ctr"/>
            <a:r>
              <a:rPr lang="en-GB" sz="1100" dirty="0">
                <a:solidFill>
                  <a:schemeClr val="tx1"/>
                </a:solidFill>
                <a:latin typeface="Poppins" panose="00000500000000000000" pitchFamily="2" charset="0"/>
                <a:cs typeface="Poppins" panose="00000500000000000000" pitchFamily="2" charset="0"/>
              </a:rPr>
              <a:t>Estonia</a:t>
            </a:r>
          </a:p>
          <a:p>
            <a:pPr algn="ctr"/>
            <a:r>
              <a:rPr lang="en-GB" sz="1100" dirty="0">
                <a:solidFill>
                  <a:schemeClr val="tx1"/>
                </a:solidFill>
                <a:latin typeface="Poppins" panose="00000500000000000000" pitchFamily="2" charset="0"/>
                <a:cs typeface="Poppins" panose="00000500000000000000" pitchFamily="2" charset="0"/>
              </a:rPr>
              <a:t>Greece</a:t>
            </a:r>
          </a:p>
        </p:txBody>
      </p:sp>
    </p:spTree>
    <p:extLst>
      <p:ext uri="{BB962C8B-B14F-4D97-AF65-F5344CB8AC3E}">
        <p14:creationId xmlns:p14="http://schemas.microsoft.com/office/powerpoint/2010/main" val="3004049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ED07E1-5463-E765-E9B3-F607E162DD5D}"/>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99751" y="469558"/>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What is an ally?</a:t>
            </a:r>
          </a:p>
        </p:txBody>
      </p:sp>
      <p:sp>
        <p:nvSpPr>
          <p:cNvPr id="6" name="TextBox 5">
            <a:extLst>
              <a:ext uri="{FF2B5EF4-FFF2-40B4-BE49-F238E27FC236}">
                <a16:creationId xmlns:a16="http://schemas.microsoft.com/office/drawing/2014/main" id="{C1DC62CA-49EB-31C7-0B2F-A68AD79D1561}"/>
              </a:ext>
            </a:extLst>
          </p:cNvPr>
          <p:cNvSpPr txBox="1"/>
          <p:nvPr/>
        </p:nvSpPr>
        <p:spPr>
          <a:xfrm>
            <a:off x="1099753" y="1475398"/>
            <a:ext cx="3986597" cy="830997"/>
          </a:xfrm>
          <a:prstGeom prst="rect">
            <a:avLst/>
          </a:prstGeom>
          <a:noFill/>
        </p:spPr>
        <p:txBody>
          <a:bodyPr wrap="square" rtlCol="0">
            <a:spAutoFit/>
          </a:bodyPr>
          <a:lstStyle/>
          <a:p>
            <a:r>
              <a:rPr lang="en-GB" sz="2400" dirty="0">
                <a:solidFill>
                  <a:srgbClr val="595959"/>
                </a:solidFill>
                <a:latin typeface="Poppins" pitchFamily="2" charset="77"/>
                <a:cs typeface="Poppins" pitchFamily="2" charset="77"/>
              </a:rPr>
              <a:t>A </a:t>
            </a:r>
            <a:r>
              <a:rPr lang="en-GB" sz="2400" b="0" i="0" dirty="0">
                <a:solidFill>
                  <a:srgbClr val="595959"/>
                </a:solidFill>
                <a:effectLst/>
                <a:latin typeface="Poppins" pitchFamily="2" charset="77"/>
                <a:cs typeface="Poppins" pitchFamily="2" charset="77"/>
              </a:rPr>
              <a:t>person who supports LGBTQ+ people.</a:t>
            </a:r>
            <a:endParaRPr lang="en-GB" sz="3600" dirty="0">
              <a:solidFill>
                <a:srgbClr val="595959"/>
              </a:solidFill>
              <a:latin typeface="Poppins" pitchFamily="2" charset="77"/>
              <a:cs typeface="Poppins" pitchFamily="2" charset="77"/>
            </a:endParaRPr>
          </a:p>
        </p:txBody>
      </p:sp>
      <p:sp>
        <p:nvSpPr>
          <p:cNvPr id="4" name="TextBox 3">
            <a:extLst>
              <a:ext uri="{FF2B5EF4-FFF2-40B4-BE49-F238E27FC236}">
                <a16:creationId xmlns:a16="http://schemas.microsoft.com/office/drawing/2014/main" id="{AEB3741B-DFA2-E8A8-86F2-9229D1285CC4}"/>
              </a:ext>
            </a:extLst>
          </p:cNvPr>
          <p:cNvSpPr txBox="1"/>
          <p:nvPr/>
        </p:nvSpPr>
        <p:spPr>
          <a:xfrm>
            <a:off x="10294903" y="2444894"/>
            <a:ext cx="1594688" cy="400110"/>
          </a:xfrm>
          <a:prstGeom prst="rect">
            <a:avLst/>
          </a:prstGeom>
          <a:noFill/>
        </p:spPr>
        <p:txBody>
          <a:bodyPr wrap="square" rtlCol="0">
            <a:spAutoFit/>
          </a:bodyPr>
          <a:lstStyle/>
          <a:p>
            <a:r>
              <a:rPr lang="en-GB" sz="2000" dirty="0">
                <a:solidFill>
                  <a:srgbClr val="595959"/>
                </a:solidFill>
                <a:latin typeface="Poppins" panose="00000500000000000000" pitchFamily="2" charset="0"/>
                <a:cs typeface="Poppins" panose="00000500000000000000" pitchFamily="2" charset="0"/>
              </a:rPr>
              <a:t>Ally flag</a:t>
            </a:r>
          </a:p>
        </p:txBody>
      </p:sp>
    </p:spTree>
    <p:extLst>
      <p:ext uri="{BB962C8B-B14F-4D97-AF65-F5344CB8AC3E}">
        <p14:creationId xmlns:p14="http://schemas.microsoft.com/office/powerpoint/2010/main" val="3196190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7DA037C-2B60-63CD-BD8B-865D085964D0}"/>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99751" y="469558"/>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How to be a good ally</a:t>
            </a:r>
          </a:p>
        </p:txBody>
      </p:sp>
      <p:sp>
        <p:nvSpPr>
          <p:cNvPr id="6" name="TextBox 5">
            <a:extLst>
              <a:ext uri="{FF2B5EF4-FFF2-40B4-BE49-F238E27FC236}">
                <a16:creationId xmlns:a16="http://schemas.microsoft.com/office/drawing/2014/main" id="{C1DC62CA-49EB-31C7-0B2F-A68AD79D1561}"/>
              </a:ext>
            </a:extLst>
          </p:cNvPr>
          <p:cNvSpPr txBox="1"/>
          <p:nvPr/>
        </p:nvSpPr>
        <p:spPr>
          <a:xfrm>
            <a:off x="1894480" y="1885806"/>
            <a:ext cx="6518000" cy="461665"/>
          </a:xfrm>
          <a:prstGeom prst="rect">
            <a:avLst/>
          </a:prstGeom>
          <a:noFill/>
        </p:spPr>
        <p:txBody>
          <a:bodyPr wrap="square" rtlCol="0">
            <a:spAutoFit/>
          </a:bodyPr>
          <a:lstStyle/>
          <a:p>
            <a:r>
              <a:rPr lang="en-GB" sz="2400" b="1" dirty="0">
                <a:solidFill>
                  <a:srgbClr val="595959"/>
                </a:solidFill>
                <a:latin typeface="Poppins" pitchFamily="2" charset="77"/>
                <a:cs typeface="Poppins" pitchFamily="2" charset="77"/>
              </a:rPr>
              <a:t>Listen</a:t>
            </a:r>
            <a:r>
              <a:rPr lang="en-GB" sz="2400" dirty="0">
                <a:solidFill>
                  <a:srgbClr val="595959"/>
                </a:solidFill>
                <a:latin typeface="Poppins" pitchFamily="2" charset="77"/>
                <a:cs typeface="Poppins" pitchFamily="2" charset="77"/>
              </a:rPr>
              <a:t> to other people’s experiences.</a:t>
            </a:r>
            <a:endParaRPr lang="en-GB" sz="3600" dirty="0">
              <a:solidFill>
                <a:srgbClr val="595959"/>
              </a:solidFill>
              <a:latin typeface="Poppins" pitchFamily="2" charset="77"/>
              <a:cs typeface="Poppins" pitchFamily="2" charset="77"/>
            </a:endParaRPr>
          </a:p>
        </p:txBody>
      </p:sp>
      <p:sp>
        <p:nvSpPr>
          <p:cNvPr id="2" name="Oval 1">
            <a:extLst>
              <a:ext uri="{FF2B5EF4-FFF2-40B4-BE49-F238E27FC236}">
                <a16:creationId xmlns:a16="http://schemas.microsoft.com/office/drawing/2014/main" id="{5A3B054B-A6B1-F1EF-C3B8-1A89C77F0183}"/>
              </a:ext>
            </a:extLst>
          </p:cNvPr>
          <p:cNvSpPr/>
          <p:nvPr/>
        </p:nvSpPr>
        <p:spPr>
          <a:xfrm>
            <a:off x="1099751" y="1786331"/>
            <a:ext cx="660617" cy="660617"/>
          </a:xfrm>
          <a:prstGeom prst="ellipse">
            <a:avLst/>
          </a:prstGeom>
          <a:solidFill>
            <a:srgbClr val="4E9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2EEC6DB-9DB6-1EC1-CBEE-C1BE274666EB}"/>
              </a:ext>
            </a:extLst>
          </p:cNvPr>
          <p:cNvSpPr txBox="1"/>
          <p:nvPr/>
        </p:nvSpPr>
        <p:spPr>
          <a:xfrm>
            <a:off x="1099751" y="1898660"/>
            <a:ext cx="660617" cy="461665"/>
          </a:xfrm>
          <a:prstGeom prst="rect">
            <a:avLst/>
          </a:prstGeom>
          <a:noFill/>
        </p:spPr>
        <p:txBody>
          <a:bodyPr wrap="square" rtlCol="0">
            <a:spAutoFit/>
          </a:bodyPr>
          <a:lstStyle/>
          <a:p>
            <a:pPr algn="ctr"/>
            <a:r>
              <a:rPr lang="en-GB" sz="2400" b="1" dirty="0">
                <a:solidFill>
                  <a:srgbClr val="F2F2E8"/>
                </a:solidFill>
                <a:latin typeface="Poppins" pitchFamily="2" charset="77"/>
                <a:cs typeface="Poppins" pitchFamily="2" charset="77"/>
              </a:rPr>
              <a:t>1</a:t>
            </a:r>
            <a:endParaRPr lang="en-GB" sz="3600" b="1" dirty="0">
              <a:solidFill>
                <a:srgbClr val="F2F2E8"/>
              </a:solidFill>
              <a:latin typeface="Poppins" pitchFamily="2" charset="77"/>
              <a:cs typeface="Poppins" pitchFamily="2" charset="77"/>
            </a:endParaRPr>
          </a:p>
        </p:txBody>
      </p:sp>
      <p:sp>
        <p:nvSpPr>
          <p:cNvPr id="4" name="TextBox 3">
            <a:extLst>
              <a:ext uri="{FF2B5EF4-FFF2-40B4-BE49-F238E27FC236}">
                <a16:creationId xmlns:a16="http://schemas.microsoft.com/office/drawing/2014/main" id="{870A2B45-C77C-5489-95E5-4F54EBBCA303}"/>
              </a:ext>
            </a:extLst>
          </p:cNvPr>
          <p:cNvSpPr txBox="1"/>
          <p:nvPr/>
        </p:nvSpPr>
        <p:spPr>
          <a:xfrm>
            <a:off x="1894480" y="2666094"/>
            <a:ext cx="7054448" cy="461665"/>
          </a:xfrm>
          <a:prstGeom prst="rect">
            <a:avLst/>
          </a:prstGeom>
          <a:noFill/>
        </p:spPr>
        <p:txBody>
          <a:bodyPr wrap="square" rtlCol="0">
            <a:spAutoFit/>
          </a:bodyPr>
          <a:lstStyle/>
          <a:p>
            <a:r>
              <a:rPr lang="en-GB" sz="2400" b="1" dirty="0">
                <a:solidFill>
                  <a:srgbClr val="595959"/>
                </a:solidFill>
                <a:latin typeface="Poppins" pitchFamily="2" charset="77"/>
                <a:cs typeface="Poppins" pitchFamily="2" charset="77"/>
              </a:rPr>
              <a:t>Learn</a:t>
            </a:r>
            <a:r>
              <a:rPr lang="en-GB" sz="2400" dirty="0">
                <a:solidFill>
                  <a:srgbClr val="595959"/>
                </a:solidFill>
                <a:latin typeface="Poppins" pitchFamily="2" charset="77"/>
                <a:cs typeface="Poppins" pitchFamily="2" charset="77"/>
              </a:rPr>
              <a:t> about different people.</a:t>
            </a:r>
            <a:endParaRPr lang="en-GB" sz="3600" dirty="0">
              <a:solidFill>
                <a:srgbClr val="595959"/>
              </a:solidFill>
              <a:latin typeface="Poppins" pitchFamily="2" charset="77"/>
              <a:cs typeface="Poppins" pitchFamily="2" charset="77"/>
            </a:endParaRPr>
          </a:p>
        </p:txBody>
      </p:sp>
      <p:sp>
        <p:nvSpPr>
          <p:cNvPr id="7" name="Oval 6">
            <a:extLst>
              <a:ext uri="{FF2B5EF4-FFF2-40B4-BE49-F238E27FC236}">
                <a16:creationId xmlns:a16="http://schemas.microsoft.com/office/drawing/2014/main" id="{621E6669-EA4A-8D88-810A-77C50708ED7F}"/>
              </a:ext>
            </a:extLst>
          </p:cNvPr>
          <p:cNvSpPr/>
          <p:nvPr/>
        </p:nvSpPr>
        <p:spPr>
          <a:xfrm>
            <a:off x="1099751" y="2566619"/>
            <a:ext cx="660617" cy="660617"/>
          </a:xfrm>
          <a:prstGeom prst="ellipse">
            <a:avLst/>
          </a:prstGeom>
          <a:solidFill>
            <a:srgbClr val="4E9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AA2D444-CAA8-F394-970B-762DA466DBC2}"/>
              </a:ext>
            </a:extLst>
          </p:cNvPr>
          <p:cNvSpPr txBox="1"/>
          <p:nvPr/>
        </p:nvSpPr>
        <p:spPr>
          <a:xfrm>
            <a:off x="1099751" y="2678948"/>
            <a:ext cx="660617" cy="461665"/>
          </a:xfrm>
          <a:prstGeom prst="rect">
            <a:avLst/>
          </a:prstGeom>
          <a:noFill/>
        </p:spPr>
        <p:txBody>
          <a:bodyPr wrap="square" rtlCol="0">
            <a:spAutoFit/>
          </a:bodyPr>
          <a:lstStyle/>
          <a:p>
            <a:pPr algn="ctr"/>
            <a:r>
              <a:rPr lang="en-GB" sz="2400" b="1" dirty="0">
                <a:solidFill>
                  <a:srgbClr val="F2F2E8"/>
                </a:solidFill>
                <a:latin typeface="Poppins" pitchFamily="2" charset="77"/>
                <a:cs typeface="Poppins" pitchFamily="2" charset="77"/>
              </a:rPr>
              <a:t>2</a:t>
            </a:r>
            <a:endParaRPr lang="en-GB" sz="3600" b="1" dirty="0">
              <a:solidFill>
                <a:srgbClr val="F2F2E8"/>
              </a:solidFill>
              <a:latin typeface="Poppins" pitchFamily="2" charset="77"/>
              <a:cs typeface="Poppins" pitchFamily="2" charset="77"/>
            </a:endParaRPr>
          </a:p>
        </p:txBody>
      </p:sp>
      <p:sp>
        <p:nvSpPr>
          <p:cNvPr id="9" name="TextBox 8">
            <a:extLst>
              <a:ext uri="{FF2B5EF4-FFF2-40B4-BE49-F238E27FC236}">
                <a16:creationId xmlns:a16="http://schemas.microsoft.com/office/drawing/2014/main" id="{12AAB4FA-FBDB-3AD3-DB50-CB80A12A3D22}"/>
              </a:ext>
            </a:extLst>
          </p:cNvPr>
          <p:cNvSpPr txBox="1"/>
          <p:nvPr/>
        </p:nvSpPr>
        <p:spPr>
          <a:xfrm>
            <a:off x="1894480" y="3446382"/>
            <a:ext cx="7054448" cy="461665"/>
          </a:xfrm>
          <a:prstGeom prst="rect">
            <a:avLst/>
          </a:prstGeom>
          <a:noFill/>
        </p:spPr>
        <p:txBody>
          <a:bodyPr wrap="square" rtlCol="0">
            <a:spAutoFit/>
          </a:bodyPr>
          <a:lstStyle/>
          <a:p>
            <a:r>
              <a:rPr lang="en-GB" sz="2400" b="1" dirty="0">
                <a:solidFill>
                  <a:srgbClr val="595959"/>
                </a:solidFill>
                <a:latin typeface="Poppins" pitchFamily="2" charset="77"/>
                <a:cs typeface="Poppins" pitchFamily="2" charset="77"/>
              </a:rPr>
              <a:t>Support</a:t>
            </a:r>
            <a:r>
              <a:rPr lang="en-GB" sz="2400" dirty="0">
                <a:solidFill>
                  <a:srgbClr val="595959"/>
                </a:solidFill>
                <a:latin typeface="Poppins" pitchFamily="2" charset="77"/>
                <a:cs typeface="Poppins" pitchFamily="2" charset="77"/>
              </a:rPr>
              <a:t> people who need your help.</a:t>
            </a:r>
            <a:endParaRPr lang="en-GB" sz="3600" dirty="0">
              <a:solidFill>
                <a:srgbClr val="595959"/>
              </a:solidFill>
              <a:latin typeface="Poppins" pitchFamily="2" charset="77"/>
              <a:cs typeface="Poppins" pitchFamily="2" charset="77"/>
            </a:endParaRPr>
          </a:p>
        </p:txBody>
      </p:sp>
      <p:sp>
        <p:nvSpPr>
          <p:cNvPr id="10" name="Oval 9">
            <a:extLst>
              <a:ext uri="{FF2B5EF4-FFF2-40B4-BE49-F238E27FC236}">
                <a16:creationId xmlns:a16="http://schemas.microsoft.com/office/drawing/2014/main" id="{0C75D7CB-E7C3-215E-8443-18D37774BC62}"/>
              </a:ext>
            </a:extLst>
          </p:cNvPr>
          <p:cNvSpPr/>
          <p:nvPr/>
        </p:nvSpPr>
        <p:spPr>
          <a:xfrm>
            <a:off x="1099751" y="3346907"/>
            <a:ext cx="660617" cy="660617"/>
          </a:xfrm>
          <a:prstGeom prst="ellipse">
            <a:avLst/>
          </a:prstGeom>
          <a:solidFill>
            <a:srgbClr val="4E9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5217339-284A-3862-3C54-11B662A8FB70}"/>
              </a:ext>
            </a:extLst>
          </p:cNvPr>
          <p:cNvSpPr txBox="1"/>
          <p:nvPr/>
        </p:nvSpPr>
        <p:spPr>
          <a:xfrm>
            <a:off x="1099751" y="3459236"/>
            <a:ext cx="660617" cy="461665"/>
          </a:xfrm>
          <a:prstGeom prst="rect">
            <a:avLst/>
          </a:prstGeom>
          <a:noFill/>
        </p:spPr>
        <p:txBody>
          <a:bodyPr wrap="square" rtlCol="0">
            <a:spAutoFit/>
          </a:bodyPr>
          <a:lstStyle/>
          <a:p>
            <a:pPr algn="ctr"/>
            <a:r>
              <a:rPr lang="en-GB" sz="2400" b="1" dirty="0">
                <a:solidFill>
                  <a:srgbClr val="F2F2E8"/>
                </a:solidFill>
                <a:latin typeface="Poppins" pitchFamily="2" charset="77"/>
                <a:cs typeface="Poppins" pitchFamily="2" charset="77"/>
              </a:rPr>
              <a:t>3</a:t>
            </a:r>
            <a:endParaRPr lang="en-GB" sz="3600" b="1" dirty="0">
              <a:solidFill>
                <a:srgbClr val="F2F2E8"/>
              </a:solidFill>
              <a:latin typeface="Poppins" pitchFamily="2" charset="77"/>
              <a:cs typeface="Poppins" pitchFamily="2" charset="77"/>
            </a:endParaRPr>
          </a:p>
        </p:txBody>
      </p:sp>
      <p:sp>
        <p:nvSpPr>
          <p:cNvPr id="12" name="TextBox 11">
            <a:extLst>
              <a:ext uri="{FF2B5EF4-FFF2-40B4-BE49-F238E27FC236}">
                <a16:creationId xmlns:a16="http://schemas.microsoft.com/office/drawing/2014/main" id="{1916B0BC-9C15-50F1-6555-B272EA3D261F}"/>
              </a:ext>
            </a:extLst>
          </p:cNvPr>
          <p:cNvSpPr txBox="1"/>
          <p:nvPr/>
        </p:nvSpPr>
        <p:spPr>
          <a:xfrm>
            <a:off x="1894480" y="4226670"/>
            <a:ext cx="7054448" cy="461665"/>
          </a:xfrm>
          <a:prstGeom prst="rect">
            <a:avLst/>
          </a:prstGeom>
          <a:noFill/>
        </p:spPr>
        <p:txBody>
          <a:bodyPr wrap="square" rtlCol="0">
            <a:spAutoFit/>
          </a:bodyPr>
          <a:lstStyle/>
          <a:p>
            <a:r>
              <a:rPr lang="en-GB" sz="2400" b="1" dirty="0">
                <a:solidFill>
                  <a:srgbClr val="595959"/>
                </a:solidFill>
                <a:latin typeface="Poppins" pitchFamily="2" charset="77"/>
                <a:cs typeface="Poppins" pitchFamily="2" charset="77"/>
              </a:rPr>
              <a:t>Stand up </a:t>
            </a:r>
            <a:r>
              <a:rPr lang="en-GB" sz="2400" dirty="0">
                <a:solidFill>
                  <a:srgbClr val="595959"/>
                </a:solidFill>
                <a:latin typeface="Poppins" pitchFamily="2" charset="77"/>
                <a:cs typeface="Poppins" pitchFamily="2" charset="77"/>
              </a:rPr>
              <a:t>to bullying and discrimination.</a:t>
            </a:r>
            <a:endParaRPr lang="en-GB" sz="3600" dirty="0">
              <a:solidFill>
                <a:srgbClr val="595959"/>
              </a:solidFill>
              <a:latin typeface="Poppins" pitchFamily="2" charset="77"/>
              <a:cs typeface="Poppins" pitchFamily="2" charset="77"/>
            </a:endParaRPr>
          </a:p>
        </p:txBody>
      </p:sp>
      <p:sp>
        <p:nvSpPr>
          <p:cNvPr id="13" name="Oval 12">
            <a:extLst>
              <a:ext uri="{FF2B5EF4-FFF2-40B4-BE49-F238E27FC236}">
                <a16:creationId xmlns:a16="http://schemas.microsoft.com/office/drawing/2014/main" id="{81222AF6-90CC-3300-7BBC-C806891BBB41}"/>
              </a:ext>
            </a:extLst>
          </p:cNvPr>
          <p:cNvSpPr/>
          <p:nvPr/>
        </p:nvSpPr>
        <p:spPr>
          <a:xfrm>
            <a:off x="1099751" y="4127195"/>
            <a:ext cx="660617" cy="660617"/>
          </a:xfrm>
          <a:prstGeom prst="ellipse">
            <a:avLst/>
          </a:prstGeom>
          <a:solidFill>
            <a:srgbClr val="4E9A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D7E0468-92A2-E2F7-E319-16F9439899AF}"/>
              </a:ext>
            </a:extLst>
          </p:cNvPr>
          <p:cNvSpPr txBox="1"/>
          <p:nvPr/>
        </p:nvSpPr>
        <p:spPr>
          <a:xfrm>
            <a:off x="1099751" y="4239524"/>
            <a:ext cx="660617" cy="461665"/>
          </a:xfrm>
          <a:prstGeom prst="rect">
            <a:avLst/>
          </a:prstGeom>
          <a:noFill/>
        </p:spPr>
        <p:txBody>
          <a:bodyPr wrap="square" rtlCol="0">
            <a:spAutoFit/>
          </a:bodyPr>
          <a:lstStyle/>
          <a:p>
            <a:pPr algn="ctr"/>
            <a:r>
              <a:rPr lang="en-GB" sz="2400" b="1" dirty="0">
                <a:solidFill>
                  <a:srgbClr val="F2F2E8"/>
                </a:solidFill>
                <a:latin typeface="Poppins" pitchFamily="2" charset="77"/>
                <a:cs typeface="Poppins" pitchFamily="2" charset="77"/>
              </a:rPr>
              <a:t>4</a:t>
            </a:r>
            <a:endParaRPr lang="en-GB" sz="3600" b="1" dirty="0">
              <a:solidFill>
                <a:srgbClr val="F2F2E8"/>
              </a:solidFill>
              <a:latin typeface="Poppins" pitchFamily="2" charset="77"/>
              <a:cs typeface="Poppins" pitchFamily="2" charset="77"/>
            </a:endParaRPr>
          </a:p>
        </p:txBody>
      </p:sp>
      <p:sp>
        <p:nvSpPr>
          <p:cNvPr id="16" name="TextBox 15">
            <a:extLst>
              <a:ext uri="{FF2B5EF4-FFF2-40B4-BE49-F238E27FC236}">
                <a16:creationId xmlns:a16="http://schemas.microsoft.com/office/drawing/2014/main" id="{9AC38138-7F29-54B1-187D-0448CBD5FF6F}"/>
              </a:ext>
            </a:extLst>
          </p:cNvPr>
          <p:cNvSpPr txBox="1"/>
          <p:nvPr/>
        </p:nvSpPr>
        <p:spPr>
          <a:xfrm>
            <a:off x="8948928" y="1563827"/>
            <a:ext cx="2002603" cy="400110"/>
          </a:xfrm>
          <a:prstGeom prst="rect">
            <a:avLst/>
          </a:prstGeom>
          <a:noFill/>
        </p:spPr>
        <p:txBody>
          <a:bodyPr wrap="square" rtlCol="0">
            <a:spAutoFit/>
          </a:bodyPr>
          <a:lstStyle/>
          <a:p>
            <a:pPr algn="ctr"/>
            <a:r>
              <a:rPr lang="en-GB" sz="2000" dirty="0">
                <a:solidFill>
                  <a:srgbClr val="595959"/>
                </a:solidFill>
                <a:latin typeface="Poppins" panose="00000500000000000000" pitchFamily="2" charset="0"/>
                <a:cs typeface="Poppins" panose="00000500000000000000" pitchFamily="2" charset="0"/>
              </a:rPr>
              <a:t>Harry Styles</a:t>
            </a:r>
          </a:p>
        </p:txBody>
      </p:sp>
    </p:spTree>
    <p:extLst>
      <p:ext uri="{BB962C8B-B14F-4D97-AF65-F5344CB8AC3E}">
        <p14:creationId xmlns:p14="http://schemas.microsoft.com/office/powerpoint/2010/main" val="3728881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EA42F0-B10C-8C89-84AA-258FC90D320C}"/>
              </a:ext>
            </a:extLst>
          </p:cNvPr>
          <p:cNvPicPr>
            <a:picLocks noChangeAspect="1"/>
          </p:cNvPicPr>
          <p:nvPr/>
        </p:nvPicPr>
        <p:blipFill>
          <a:blip r:embed="rId3"/>
          <a:stretch>
            <a:fillRect/>
          </a:stretch>
        </p:blipFill>
        <p:spPr>
          <a:xfrm>
            <a:off x="0" y="0"/>
            <a:ext cx="11703072" cy="6858000"/>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99751" y="469558"/>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What is Pride Month?</a:t>
            </a:r>
          </a:p>
        </p:txBody>
      </p:sp>
      <p:sp>
        <p:nvSpPr>
          <p:cNvPr id="6" name="TextBox 5">
            <a:extLst>
              <a:ext uri="{FF2B5EF4-FFF2-40B4-BE49-F238E27FC236}">
                <a16:creationId xmlns:a16="http://schemas.microsoft.com/office/drawing/2014/main" id="{C1DC62CA-49EB-31C7-0B2F-A68AD79D1561}"/>
              </a:ext>
            </a:extLst>
          </p:cNvPr>
          <p:cNvSpPr txBox="1"/>
          <p:nvPr/>
        </p:nvSpPr>
        <p:spPr>
          <a:xfrm>
            <a:off x="1099752" y="1475398"/>
            <a:ext cx="4986084" cy="4154984"/>
          </a:xfrm>
          <a:prstGeom prst="rect">
            <a:avLst/>
          </a:prstGeom>
          <a:noFill/>
        </p:spPr>
        <p:txBody>
          <a:bodyPr wrap="square" rtlCol="0">
            <a:spAutoFit/>
          </a:bodyPr>
          <a:lstStyle/>
          <a:p>
            <a:r>
              <a:rPr lang="en-GB" sz="2400" dirty="0">
                <a:solidFill>
                  <a:srgbClr val="595959"/>
                </a:solidFill>
                <a:latin typeface="Poppins" pitchFamily="2" charset="77"/>
                <a:cs typeface="Poppins" pitchFamily="2" charset="77"/>
              </a:rPr>
              <a:t>Pride month is an opportunity to celebrate the work and identities of LGBTQ+ people. Pride celebrates diversity and highlights the importance of equality and acceptance.</a:t>
            </a:r>
          </a:p>
          <a:p>
            <a:endParaRPr lang="en-GB" sz="2400" dirty="0">
              <a:solidFill>
                <a:srgbClr val="595959"/>
              </a:solidFill>
              <a:latin typeface="Poppins" pitchFamily="2" charset="77"/>
              <a:cs typeface="Poppins" pitchFamily="2" charset="77"/>
            </a:endParaRPr>
          </a:p>
          <a:p>
            <a:r>
              <a:rPr lang="en-GB" sz="2400" dirty="0">
                <a:solidFill>
                  <a:srgbClr val="595959"/>
                </a:solidFill>
                <a:latin typeface="Poppins" pitchFamily="2" charset="77"/>
                <a:cs typeface="Poppins" pitchFamily="2" charset="77"/>
              </a:rPr>
              <a:t>Pride isn’t limited to just one month and is celebrated throughout the year too!</a:t>
            </a:r>
          </a:p>
          <a:p>
            <a:endParaRPr lang="en-GB" sz="2400" dirty="0">
              <a:solidFill>
                <a:srgbClr val="595959"/>
              </a:solidFill>
              <a:latin typeface="Poppins" pitchFamily="2" charset="77"/>
              <a:cs typeface="Poppins" pitchFamily="2" charset="77"/>
            </a:endParaRPr>
          </a:p>
        </p:txBody>
      </p:sp>
    </p:spTree>
    <p:extLst>
      <p:ext uri="{BB962C8B-B14F-4D97-AF65-F5344CB8AC3E}">
        <p14:creationId xmlns:p14="http://schemas.microsoft.com/office/powerpoint/2010/main" val="3703200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A2A90C-03C7-E5A0-AE0D-31CC23130939}"/>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99751" y="469558"/>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What is Pride Month?</a:t>
            </a:r>
          </a:p>
        </p:txBody>
      </p:sp>
      <p:sp>
        <p:nvSpPr>
          <p:cNvPr id="6" name="TextBox 5">
            <a:extLst>
              <a:ext uri="{FF2B5EF4-FFF2-40B4-BE49-F238E27FC236}">
                <a16:creationId xmlns:a16="http://schemas.microsoft.com/office/drawing/2014/main" id="{C1DC62CA-49EB-31C7-0B2F-A68AD79D1561}"/>
              </a:ext>
            </a:extLst>
          </p:cNvPr>
          <p:cNvSpPr txBox="1"/>
          <p:nvPr/>
        </p:nvSpPr>
        <p:spPr>
          <a:xfrm>
            <a:off x="1099751" y="1475398"/>
            <a:ext cx="5829012" cy="3785652"/>
          </a:xfrm>
          <a:prstGeom prst="rect">
            <a:avLst/>
          </a:prstGeom>
          <a:noFill/>
        </p:spPr>
        <p:txBody>
          <a:bodyPr wrap="square" rtlCol="0">
            <a:spAutoFit/>
          </a:bodyPr>
          <a:lstStyle/>
          <a:p>
            <a:r>
              <a:rPr lang="en-GB" sz="2400" dirty="0">
                <a:solidFill>
                  <a:srgbClr val="595959"/>
                </a:solidFill>
                <a:latin typeface="Poppins" pitchFamily="2" charset="77"/>
                <a:cs typeface="Poppins" pitchFamily="2" charset="77"/>
              </a:rPr>
              <a:t>During the month of June, people around the world come together and take part in parties, parades, concerts and picnics. People often wear face paint and brightly coloured clothing to reflect the colours of the Pride flag. </a:t>
            </a:r>
          </a:p>
          <a:p>
            <a:endParaRPr lang="en-GB" sz="2400" dirty="0">
              <a:solidFill>
                <a:srgbClr val="595959"/>
              </a:solidFill>
              <a:latin typeface="Poppins" pitchFamily="2" charset="77"/>
              <a:cs typeface="Poppins" pitchFamily="2" charset="77"/>
            </a:endParaRPr>
          </a:p>
          <a:p>
            <a:r>
              <a:rPr lang="en-GB" sz="2400" dirty="0">
                <a:solidFill>
                  <a:schemeClr val="tx1">
                    <a:lumMod val="65000"/>
                    <a:lumOff val="35000"/>
                  </a:schemeClr>
                </a:solidFill>
                <a:latin typeface="Poppins" pitchFamily="2" charset="77"/>
                <a:cs typeface="Poppins" pitchFamily="2" charset="77"/>
              </a:rPr>
              <a:t>Loud music and whistles can often be heard during the celebrations.</a:t>
            </a:r>
          </a:p>
        </p:txBody>
      </p:sp>
      <p:sp>
        <p:nvSpPr>
          <p:cNvPr id="21" name="Oval 20">
            <a:extLst>
              <a:ext uri="{FF2B5EF4-FFF2-40B4-BE49-F238E27FC236}">
                <a16:creationId xmlns:a16="http://schemas.microsoft.com/office/drawing/2014/main" id="{26FC477A-6393-3B80-FFFB-6CFC1606FE61}"/>
              </a:ext>
            </a:extLst>
          </p:cNvPr>
          <p:cNvSpPr/>
          <p:nvPr/>
        </p:nvSpPr>
        <p:spPr>
          <a:xfrm>
            <a:off x="7020115" y="2209775"/>
            <a:ext cx="1012127" cy="1012127"/>
          </a:xfrm>
          <a:prstGeom prst="ellipse">
            <a:avLst/>
          </a:prstGeom>
          <a:blipFill dpi="0" rotWithShape="1">
            <a:blip r:embed="rId4"/>
            <a:srcRect/>
            <a:tile tx="-203200" ty="0" sx="100000" sy="100000" flip="none" algn="tl"/>
          </a:bli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F88786CA-0D03-537A-CB50-82BC8AD73510}"/>
              </a:ext>
            </a:extLst>
          </p:cNvPr>
          <p:cNvSpPr/>
          <p:nvPr/>
        </p:nvSpPr>
        <p:spPr>
          <a:xfrm>
            <a:off x="9642918" y="4311491"/>
            <a:ext cx="1012127" cy="1012127"/>
          </a:xfrm>
          <a:prstGeom prst="ellipse">
            <a:avLst/>
          </a:prstGeom>
          <a:blipFill dpi="0" rotWithShape="1">
            <a:blip r:embed="rId5"/>
            <a:srcRect/>
            <a:tile tx="-304800" ty="0" sx="100000" sy="100000" flip="none" algn="tl"/>
          </a:bli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996C9F55-E0C4-49BE-1959-1A1C17EB2D3B}"/>
              </a:ext>
            </a:extLst>
          </p:cNvPr>
          <p:cNvSpPr/>
          <p:nvPr/>
        </p:nvSpPr>
        <p:spPr>
          <a:xfrm>
            <a:off x="10429207" y="799979"/>
            <a:ext cx="1012127" cy="1012127"/>
          </a:xfrm>
          <a:prstGeom prst="ellipse">
            <a:avLst/>
          </a:prstGeom>
          <a:blipFill dpi="0" rotWithShape="1">
            <a:blip r:embed="rId6"/>
            <a:srcRect/>
            <a:tile tx="-304800" ty="0" sx="100000" sy="100000" flip="none" algn="tl"/>
          </a:bli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sp>
        <p:nvSpPr>
          <p:cNvPr id="25" name="Oval 24">
            <a:extLst>
              <a:ext uri="{FF2B5EF4-FFF2-40B4-BE49-F238E27FC236}">
                <a16:creationId xmlns:a16="http://schemas.microsoft.com/office/drawing/2014/main" id="{ACD54444-0B1C-B056-6FBD-814A869610D4}"/>
              </a:ext>
            </a:extLst>
          </p:cNvPr>
          <p:cNvSpPr/>
          <p:nvPr/>
        </p:nvSpPr>
        <p:spPr>
          <a:xfrm>
            <a:off x="10818018" y="2161192"/>
            <a:ext cx="1012127" cy="1012127"/>
          </a:xfrm>
          <a:prstGeom prst="ellipse">
            <a:avLst/>
          </a:prstGeom>
          <a:blipFill dpi="0" rotWithShape="1">
            <a:blip r:embed="rId7"/>
            <a:srcRect/>
            <a:tile tx="-558800" ty="0" sx="100000" sy="100000" flip="none" algn="tl"/>
          </a:bli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2193EA6-D362-6D6F-300A-E815E09EF70C}"/>
              </a:ext>
            </a:extLst>
          </p:cNvPr>
          <p:cNvSpPr/>
          <p:nvPr/>
        </p:nvSpPr>
        <p:spPr>
          <a:xfrm>
            <a:off x="7487508" y="2116907"/>
            <a:ext cx="185737" cy="185737"/>
          </a:xfrm>
          <a:prstGeom prst="ellipse">
            <a:avLst/>
          </a:prstGeom>
          <a:solidFill>
            <a:srgbClr val="E03D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5B8520E-469D-7F25-BEAB-910948B3DF3A}"/>
              </a:ext>
            </a:extLst>
          </p:cNvPr>
          <p:cNvSpPr/>
          <p:nvPr/>
        </p:nvSpPr>
        <p:spPr>
          <a:xfrm>
            <a:off x="9824466" y="4218623"/>
            <a:ext cx="185737" cy="185737"/>
          </a:xfrm>
          <a:prstGeom prst="ellipse">
            <a:avLst/>
          </a:prstGeom>
          <a:solidFill>
            <a:srgbClr val="E286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F75E2999-B0EB-9FF2-9DF5-C02BBD6075D9}"/>
              </a:ext>
            </a:extLst>
          </p:cNvPr>
          <p:cNvSpPr/>
          <p:nvPr/>
        </p:nvSpPr>
        <p:spPr>
          <a:xfrm>
            <a:off x="11324082" y="1414438"/>
            <a:ext cx="185737" cy="185737"/>
          </a:xfrm>
          <a:prstGeom prst="ellipse">
            <a:avLst/>
          </a:prstGeom>
          <a:solidFill>
            <a:srgbClr val="4E9A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D4D20B8-29A6-76AD-4B44-919522B697C5}"/>
              </a:ext>
            </a:extLst>
          </p:cNvPr>
          <p:cNvSpPr/>
          <p:nvPr/>
        </p:nvSpPr>
        <p:spPr>
          <a:xfrm>
            <a:off x="11311890" y="2024038"/>
            <a:ext cx="185737" cy="185737"/>
          </a:xfrm>
          <a:prstGeom prst="ellipse">
            <a:avLst/>
          </a:prstGeom>
          <a:solidFill>
            <a:srgbClr val="7849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46A8590-57A7-D7AD-03F2-C764C3498223}"/>
              </a:ext>
            </a:extLst>
          </p:cNvPr>
          <p:cNvSpPr/>
          <p:nvPr/>
        </p:nvSpPr>
        <p:spPr>
          <a:xfrm>
            <a:off x="8665644" y="1011911"/>
            <a:ext cx="1012127" cy="1012127"/>
          </a:xfrm>
          <a:prstGeom prst="ellipse">
            <a:avLst/>
          </a:prstGeom>
          <a:blipFill dpi="0" rotWithShape="1">
            <a:blip r:embed="rId8"/>
            <a:srcRect/>
            <a:tile tx="-203200" ty="-628650" sx="100000" sy="100000" flip="none" algn="tl"/>
          </a:blip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A995DC7-AA71-2939-6D58-195AA79A4A7C}"/>
              </a:ext>
            </a:extLst>
          </p:cNvPr>
          <p:cNvSpPr/>
          <p:nvPr/>
        </p:nvSpPr>
        <p:spPr>
          <a:xfrm>
            <a:off x="8528866" y="1522808"/>
            <a:ext cx="185737" cy="185737"/>
          </a:xfrm>
          <a:prstGeom prst="ellipse">
            <a:avLst/>
          </a:prstGeom>
          <a:solidFill>
            <a:srgbClr val="1271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9E3DC50-6782-7B46-A650-9B5D9342C381}"/>
              </a:ext>
            </a:extLst>
          </p:cNvPr>
          <p:cNvSpPr/>
          <p:nvPr/>
        </p:nvSpPr>
        <p:spPr>
          <a:xfrm>
            <a:off x="8897875" y="3816096"/>
            <a:ext cx="88392" cy="88392"/>
          </a:xfrm>
          <a:prstGeom prst="ellipse">
            <a:avLst/>
          </a:prstGeom>
          <a:solidFill>
            <a:srgbClr val="794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92BD811-BF9E-4672-D8C7-594165A1ABE0}"/>
              </a:ext>
            </a:extLst>
          </p:cNvPr>
          <p:cNvSpPr/>
          <p:nvPr/>
        </p:nvSpPr>
        <p:spPr>
          <a:xfrm>
            <a:off x="9556243" y="4108704"/>
            <a:ext cx="88392" cy="88392"/>
          </a:xfrm>
          <a:prstGeom prst="ellipse">
            <a:avLst/>
          </a:prstGeom>
          <a:solidFill>
            <a:srgbClr val="DF3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6B463B9-D5E3-8558-32D5-D8BCF0D4DAF3}"/>
              </a:ext>
            </a:extLst>
          </p:cNvPr>
          <p:cNvSpPr/>
          <p:nvPr/>
        </p:nvSpPr>
        <p:spPr>
          <a:xfrm>
            <a:off x="9519667" y="4437888"/>
            <a:ext cx="88392" cy="88392"/>
          </a:xfrm>
          <a:prstGeom prst="ellipse">
            <a:avLst/>
          </a:prstGeom>
          <a:solidFill>
            <a:srgbClr val="127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BBC4023-10B8-070E-E640-B466F8B3907A}"/>
              </a:ext>
            </a:extLst>
          </p:cNvPr>
          <p:cNvSpPr/>
          <p:nvPr/>
        </p:nvSpPr>
        <p:spPr>
          <a:xfrm>
            <a:off x="9192823" y="4093464"/>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C4D475-EDBE-3C2E-9D87-68D4CE5B565A}"/>
              </a:ext>
            </a:extLst>
          </p:cNvPr>
          <p:cNvSpPr/>
          <p:nvPr/>
        </p:nvSpPr>
        <p:spPr>
          <a:xfrm>
            <a:off x="8670407" y="4008120"/>
            <a:ext cx="88392" cy="88392"/>
          </a:xfrm>
          <a:prstGeom prst="ellipse">
            <a:avLst/>
          </a:prstGeom>
          <a:solidFill>
            <a:srgbClr val="4E9A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BE13B7E-D551-D4FF-65C3-C46B4C1784A8}"/>
              </a:ext>
            </a:extLst>
          </p:cNvPr>
          <p:cNvSpPr/>
          <p:nvPr/>
        </p:nvSpPr>
        <p:spPr>
          <a:xfrm>
            <a:off x="9117331" y="5023104"/>
            <a:ext cx="88392" cy="88392"/>
          </a:xfrm>
          <a:prstGeom prst="ellipse">
            <a:avLst/>
          </a:prstGeom>
          <a:solidFill>
            <a:srgbClr val="E18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966B76A0-C1FD-5187-6546-BBEC05677C05}"/>
              </a:ext>
            </a:extLst>
          </p:cNvPr>
          <p:cNvSpPr/>
          <p:nvPr/>
        </p:nvSpPr>
        <p:spPr>
          <a:xfrm>
            <a:off x="9751315" y="5449824"/>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385AF1A-DEF1-3469-86D0-5C4DC7644283}"/>
              </a:ext>
            </a:extLst>
          </p:cNvPr>
          <p:cNvSpPr/>
          <p:nvPr/>
        </p:nvSpPr>
        <p:spPr>
          <a:xfrm>
            <a:off x="9290359" y="5410200"/>
            <a:ext cx="88392" cy="88392"/>
          </a:xfrm>
          <a:prstGeom prst="ellipse">
            <a:avLst/>
          </a:prstGeom>
          <a:solidFill>
            <a:srgbClr val="DF3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5BEE29D-0382-EE7A-D468-D246C19E61BE}"/>
              </a:ext>
            </a:extLst>
          </p:cNvPr>
          <p:cNvSpPr/>
          <p:nvPr/>
        </p:nvSpPr>
        <p:spPr>
          <a:xfrm>
            <a:off x="11143543" y="2045208"/>
            <a:ext cx="88392" cy="88392"/>
          </a:xfrm>
          <a:prstGeom prst="ellipse">
            <a:avLst/>
          </a:prstGeom>
          <a:solidFill>
            <a:srgbClr val="E18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5638AC9E-FB53-F97F-6ADB-BCA8D8B60653}"/>
              </a:ext>
            </a:extLst>
          </p:cNvPr>
          <p:cNvSpPr/>
          <p:nvPr/>
        </p:nvSpPr>
        <p:spPr>
          <a:xfrm>
            <a:off x="11567923" y="1731264"/>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0203210F-943C-58B5-53A0-22984B688A8A}"/>
              </a:ext>
            </a:extLst>
          </p:cNvPr>
          <p:cNvSpPr/>
          <p:nvPr/>
        </p:nvSpPr>
        <p:spPr>
          <a:xfrm>
            <a:off x="11862871" y="1545336"/>
            <a:ext cx="88392" cy="88392"/>
          </a:xfrm>
          <a:prstGeom prst="ellipse">
            <a:avLst/>
          </a:prstGeom>
          <a:solidFill>
            <a:srgbClr val="DF3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76253F8-41A3-4BD3-463C-99A523C39540}"/>
              </a:ext>
            </a:extLst>
          </p:cNvPr>
          <p:cNvSpPr/>
          <p:nvPr/>
        </p:nvSpPr>
        <p:spPr>
          <a:xfrm>
            <a:off x="11582455" y="1594104"/>
            <a:ext cx="88392" cy="88392"/>
          </a:xfrm>
          <a:prstGeom prst="ellipse">
            <a:avLst/>
          </a:prstGeom>
          <a:solidFill>
            <a:srgbClr val="127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B7117B4B-8523-39A9-B3D6-4ADAA125C279}"/>
              </a:ext>
            </a:extLst>
          </p:cNvPr>
          <p:cNvSpPr/>
          <p:nvPr/>
        </p:nvSpPr>
        <p:spPr>
          <a:xfrm>
            <a:off x="11704375" y="1094232"/>
            <a:ext cx="88392" cy="88392"/>
          </a:xfrm>
          <a:prstGeom prst="ellipse">
            <a:avLst/>
          </a:prstGeom>
          <a:solidFill>
            <a:srgbClr val="4E9A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CFC3131C-80DB-3E7D-8381-4E4D3844001B}"/>
              </a:ext>
            </a:extLst>
          </p:cNvPr>
          <p:cNvSpPr/>
          <p:nvPr/>
        </p:nvSpPr>
        <p:spPr>
          <a:xfrm>
            <a:off x="11655607" y="1484376"/>
            <a:ext cx="88392" cy="88392"/>
          </a:xfrm>
          <a:prstGeom prst="ellipse">
            <a:avLst/>
          </a:prstGeom>
          <a:solidFill>
            <a:srgbClr val="794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764AC33-6B81-8BA5-25B8-CAB0565F85C9}"/>
              </a:ext>
            </a:extLst>
          </p:cNvPr>
          <p:cNvSpPr/>
          <p:nvPr/>
        </p:nvSpPr>
        <p:spPr>
          <a:xfrm>
            <a:off x="11765335" y="1350264"/>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9590358C-AAB2-B0FB-0BDC-3F254F3EAAFF}"/>
              </a:ext>
            </a:extLst>
          </p:cNvPr>
          <p:cNvSpPr/>
          <p:nvPr/>
        </p:nvSpPr>
        <p:spPr>
          <a:xfrm>
            <a:off x="11789719" y="1703832"/>
            <a:ext cx="88392" cy="88392"/>
          </a:xfrm>
          <a:prstGeom prst="ellipse">
            <a:avLst/>
          </a:prstGeom>
          <a:solidFill>
            <a:srgbClr val="794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B624A00-E4B9-794F-75AD-8EB2B92CFF4E}"/>
              </a:ext>
            </a:extLst>
          </p:cNvPr>
          <p:cNvSpPr/>
          <p:nvPr/>
        </p:nvSpPr>
        <p:spPr>
          <a:xfrm>
            <a:off x="11972599" y="1008888"/>
            <a:ext cx="88392" cy="88392"/>
          </a:xfrm>
          <a:prstGeom prst="ellipse">
            <a:avLst/>
          </a:prstGeom>
          <a:solidFill>
            <a:srgbClr val="E18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97115BF-6F8E-5482-CA9F-ABFA61755B79}"/>
              </a:ext>
            </a:extLst>
          </p:cNvPr>
          <p:cNvSpPr/>
          <p:nvPr/>
        </p:nvSpPr>
        <p:spPr>
          <a:xfrm>
            <a:off x="11960407" y="1228344"/>
            <a:ext cx="88392" cy="88392"/>
          </a:xfrm>
          <a:prstGeom prst="ellipse">
            <a:avLst/>
          </a:prstGeom>
          <a:solidFill>
            <a:srgbClr val="127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955BDE0-FFCC-8777-2A4D-AC28A1FAC8CC}"/>
              </a:ext>
            </a:extLst>
          </p:cNvPr>
          <p:cNvSpPr/>
          <p:nvPr/>
        </p:nvSpPr>
        <p:spPr>
          <a:xfrm>
            <a:off x="12070135" y="1581912"/>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7962600A-2D7E-5226-EB9A-5BC3EACC30C8}"/>
              </a:ext>
            </a:extLst>
          </p:cNvPr>
          <p:cNvSpPr/>
          <p:nvPr/>
        </p:nvSpPr>
        <p:spPr>
          <a:xfrm>
            <a:off x="11826295" y="1923288"/>
            <a:ext cx="88392" cy="88392"/>
          </a:xfrm>
          <a:prstGeom prst="ellipse">
            <a:avLst/>
          </a:prstGeom>
          <a:solidFill>
            <a:srgbClr val="4E9A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EDAF5A71-C5C1-3579-B8D4-54E040176BC4}"/>
              </a:ext>
            </a:extLst>
          </p:cNvPr>
          <p:cNvSpPr/>
          <p:nvPr/>
        </p:nvSpPr>
        <p:spPr>
          <a:xfrm>
            <a:off x="11972599" y="2069592"/>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184626E-0ADF-CCAF-75C5-594C09710363}"/>
              </a:ext>
            </a:extLst>
          </p:cNvPr>
          <p:cNvSpPr/>
          <p:nvPr/>
        </p:nvSpPr>
        <p:spPr>
          <a:xfrm>
            <a:off x="11740951" y="2106168"/>
            <a:ext cx="88392" cy="88392"/>
          </a:xfrm>
          <a:prstGeom prst="ellipse">
            <a:avLst/>
          </a:prstGeom>
          <a:solidFill>
            <a:srgbClr val="DF3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35BA80DF-01E2-4EFF-096F-281EEC2B36A1}"/>
              </a:ext>
            </a:extLst>
          </p:cNvPr>
          <p:cNvSpPr/>
          <p:nvPr/>
        </p:nvSpPr>
        <p:spPr>
          <a:xfrm>
            <a:off x="8083351" y="2435352"/>
            <a:ext cx="88392" cy="88392"/>
          </a:xfrm>
          <a:prstGeom prst="ellipse">
            <a:avLst/>
          </a:prstGeom>
          <a:solidFill>
            <a:srgbClr val="794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04F5C689-149E-13BF-55AE-B2C59C3DE6CC}"/>
              </a:ext>
            </a:extLst>
          </p:cNvPr>
          <p:cNvSpPr/>
          <p:nvPr/>
        </p:nvSpPr>
        <p:spPr>
          <a:xfrm>
            <a:off x="8605267" y="2389632"/>
            <a:ext cx="88392" cy="88392"/>
          </a:xfrm>
          <a:prstGeom prst="ellipse">
            <a:avLst/>
          </a:prstGeom>
          <a:solidFill>
            <a:srgbClr val="E18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D7958662-A19C-9FD0-19A4-875A5B6DFB12}"/>
              </a:ext>
            </a:extLst>
          </p:cNvPr>
          <p:cNvSpPr/>
          <p:nvPr/>
        </p:nvSpPr>
        <p:spPr>
          <a:xfrm>
            <a:off x="8812531" y="2194560"/>
            <a:ext cx="88392" cy="88392"/>
          </a:xfrm>
          <a:prstGeom prst="ellipse">
            <a:avLst/>
          </a:prstGeom>
          <a:solidFill>
            <a:srgbClr val="794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854E60DE-B2E1-40A0-0616-7D85E03DFA2A}"/>
              </a:ext>
            </a:extLst>
          </p:cNvPr>
          <p:cNvSpPr/>
          <p:nvPr/>
        </p:nvSpPr>
        <p:spPr>
          <a:xfrm>
            <a:off x="8312659" y="2255520"/>
            <a:ext cx="88392" cy="88392"/>
          </a:xfrm>
          <a:prstGeom prst="ellipse">
            <a:avLst/>
          </a:prstGeom>
          <a:solidFill>
            <a:srgbClr val="127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E9362AF2-2432-245D-D81B-E263EA55A92D}"/>
              </a:ext>
            </a:extLst>
          </p:cNvPr>
          <p:cNvSpPr/>
          <p:nvPr/>
        </p:nvSpPr>
        <p:spPr>
          <a:xfrm>
            <a:off x="7873747" y="2133600"/>
            <a:ext cx="88392" cy="88392"/>
          </a:xfrm>
          <a:prstGeom prst="ellipse">
            <a:avLst/>
          </a:prstGeom>
          <a:solidFill>
            <a:srgbClr val="E18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F18116C-6614-FE5B-4914-1CBED59433AF}"/>
              </a:ext>
            </a:extLst>
          </p:cNvPr>
          <p:cNvSpPr/>
          <p:nvPr/>
        </p:nvSpPr>
        <p:spPr>
          <a:xfrm>
            <a:off x="8471155" y="2023872"/>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14B0C9CC-1F30-4840-DC70-10D9D348881D}"/>
              </a:ext>
            </a:extLst>
          </p:cNvPr>
          <p:cNvSpPr/>
          <p:nvPr/>
        </p:nvSpPr>
        <p:spPr>
          <a:xfrm>
            <a:off x="8154163" y="2036064"/>
            <a:ext cx="88392" cy="88392"/>
          </a:xfrm>
          <a:prstGeom prst="ellipse">
            <a:avLst/>
          </a:prstGeom>
          <a:solidFill>
            <a:srgbClr val="4E9A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00A2A01-89E4-41B6-0C92-5DFB7CEC1C0C}"/>
              </a:ext>
            </a:extLst>
          </p:cNvPr>
          <p:cNvSpPr/>
          <p:nvPr/>
        </p:nvSpPr>
        <p:spPr>
          <a:xfrm>
            <a:off x="7642099" y="1840992"/>
            <a:ext cx="88392" cy="88392"/>
          </a:xfrm>
          <a:prstGeom prst="ellipse">
            <a:avLst/>
          </a:prstGeom>
          <a:solidFill>
            <a:srgbClr val="DF3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564994A-B26E-F944-3859-F14194E2064F}"/>
              </a:ext>
            </a:extLst>
          </p:cNvPr>
          <p:cNvSpPr/>
          <p:nvPr/>
        </p:nvSpPr>
        <p:spPr>
          <a:xfrm>
            <a:off x="8117587" y="1475232"/>
            <a:ext cx="88392" cy="88392"/>
          </a:xfrm>
          <a:prstGeom prst="ellipse">
            <a:avLst/>
          </a:prstGeom>
          <a:solidFill>
            <a:srgbClr val="1271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DA590A39-5677-891A-CEED-CBBE1C74D46C}"/>
              </a:ext>
            </a:extLst>
          </p:cNvPr>
          <p:cNvSpPr/>
          <p:nvPr/>
        </p:nvSpPr>
        <p:spPr>
          <a:xfrm>
            <a:off x="7727443" y="1133856"/>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F50E2C2F-A0D0-40F2-619B-7E01DCB9EB09}"/>
              </a:ext>
            </a:extLst>
          </p:cNvPr>
          <p:cNvSpPr/>
          <p:nvPr/>
        </p:nvSpPr>
        <p:spPr>
          <a:xfrm>
            <a:off x="7361683" y="1036320"/>
            <a:ext cx="88392" cy="88392"/>
          </a:xfrm>
          <a:prstGeom prst="ellipse">
            <a:avLst/>
          </a:prstGeom>
          <a:solidFill>
            <a:srgbClr val="E18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704161C-C661-06FD-F229-3A8D510186B9}"/>
              </a:ext>
            </a:extLst>
          </p:cNvPr>
          <p:cNvSpPr/>
          <p:nvPr/>
        </p:nvSpPr>
        <p:spPr>
          <a:xfrm>
            <a:off x="9129523" y="2084832"/>
            <a:ext cx="88392" cy="88392"/>
          </a:xfrm>
          <a:prstGeom prst="ellipse">
            <a:avLst/>
          </a:prstGeom>
          <a:solidFill>
            <a:srgbClr val="DF3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40747715-6EE5-1414-F4FC-BEBF0BA25681}"/>
              </a:ext>
            </a:extLst>
          </p:cNvPr>
          <p:cNvSpPr/>
          <p:nvPr/>
        </p:nvSpPr>
        <p:spPr>
          <a:xfrm>
            <a:off x="8690611" y="2670048"/>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5D611286-9C32-9449-D60C-316D50E30C1C}"/>
              </a:ext>
            </a:extLst>
          </p:cNvPr>
          <p:cNvSpPr/>
          <p:nvPr/>
        </p:nvSpPr>
        <p:spPr>
          <a:xfrm>
            <a:off x="8812531" y="2950464"/>
            <a:ext cx="88392" cy="88392"/>
          </a:xfrm>
          <a:prstGeom prst="ellipse">
            <a:avLst/>
          </a:prstGeom>
          <a:solidFill>
            <a:srgbClr val="DF3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87980A9E-D7D8-6F6B-081E-9F4BD476123B}"/>
              </a:ext>
            </a:extLst>
          </p:cNvPr>
          <p:cNvSpPr/>
          <p:nvPr/>
        </p:nvSpPr>
        <p:spPr>
          <a:xfrm>
            <a:off x="9080755" y="3072384"/>
            <a:ext cx="88392" cy="88392"/>
          </a:xfrm>
          <a:prstGeom prst="ellipse">
            <a:avLst/>
          </a:prstGeom>
          <a:solidFill>
            <a:srgbClr val="4E9A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7413318C-64BB-032B-2338-79048188CDEF}"/>
              </a:ext>
            </a:extLst>
          </p:cNvPr>
          <p:cNvSpPr/>
          <p:nvPr/>
        </p:nvSpPr>
        <p:spPr>
          <a:xfrm>
            <a:off x="10665715" y="2657856"/>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B7DA60FC-5BAC-A302-E8A9-201CF4ED1E70}"/>
              </a:ext>
            </a:extLst>
          </p:cNvPr>
          <p:cNvSpPr/>
          <p:nvPr/>
        </p:nvSpPr>
        <p:spPr>
          <a:xfrm>
            <a:off x="12128755" y="5474208"/>
            <a:ext cx="88392" cy="88392"/>
          </a:xfrm>
          <a:prstGeom prst="ellipse">
            <a:avLst/>
          </a:prstGeom>
          <a:solidFill>
            <a:srgbClr val="DF3D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3E4F744D-7598-54B9-D500-DAD19BB191B7}"/>
              </a:ext>
            </a:extLst>
          </p:cNvPr>
          <p:cNvSpPr/>
          <p:nvPr/>
        </p:nvSpPr>
        <p:spPr>
          <a:xfrm>
            <a:off x="8836915" y="3572256"/>
            <a:ext cx="88392" cy="88392"/>
          </a:xfrm>
          <a:prstGeom prst="ellipse">
            <a:avLst/>
          </a:prstGeom>
          <a:solidFill>
            <a:srgbClr val="E186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C914A5BD-4FAA-C1DA-725C-C9C89A288DEA}"/>
              </a:ext>
            </a:extLst>
          </p:cNvPr>
          <p:cNvSpPr/>
          <p:nvPr/>
        </p:nvSpPr>
        <p:spPr>
          <a:xfrm>
            <a:off x="7995667" y="3011424"/>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FDC444ED-6C72-3BFF-710A-BD814A996549}"/>
              </a:ext>
            </a:extLst>
          </p:cNvPr>
          <p:cNvSpPr/>
          <p:nvPr/>
        </p:nvSpPr>
        <p:spPr>
          <a:xfrm>
            <a:off x="9653779" y="853440"/>
            <a:ext cx="88392" cy="88392"/>
          </a:xfrm>
          <a:prstGeom prst="ellipse">
            <a:avLst/>
          </a:prstGeom>
          <a:solidFill>
            <a:srgbClr val="FFF8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10A7A0F-3D58-E930-F996-92324DEF8FE7}"/>
              </a:ext>
            </a:extLst>
          </p:cNvPr>
          <p:cNvSpPr/>
          <p:nvPr/>
        </p:nvSpPr>
        <p:spPr>
          <a:xfrm>
            <a:off x="9312593" y="5923597"/>
            <a:ext cx="88392" cy="88392"/>
          </a:xfrm>
          <a:prstGeom prst="ellipse">
            <a:avLst/>
          </a:prstGeom>
          <a:solidFill>
            <a:srgbClr val="794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A16D5B2-DE43-8586-DCF0-1670DE0C03D3}"/>
              </a:ext>
            </a:extLst>
          </p:cNvPr>
          <p:cNvSpPr/>
          <p:nvPr/>
        </p:nvSpPr>
        <p:spPr>
          <a:xfrm>
            <a:off x="9597200" y="5622226"/>
            <a:ext cx="88392" cy="88392"/>
          </a:xfrm>
          <a:prstGeom prst="ellipse">
            <a:avLst/>
          </a:prstGeom>
          <a:solidFill>
            <a:srgbClr val="4E9A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2CD4C-737F-3FD2-0992-43AF95E7F1E5}"/>
              </a:ext>
            </a:extLst>
          </p:cNvPr>
          <p:cNvSpPr txBox="1"/>
          <p:nvPr/>
        </p:nvSpPr>
        <p:spPr>
          <a:xfrm>
            <a:off x="1099751" y="5538216"/>
            <a:ext cx="7880872" cy="1200329"/>
          </a:xfrm>
          <a:prstGeom prst="rect">
            <a:avLst/>
          </a:prstGeom>
          <a:noFill/>
        </p:spPr>
        <p:txBody>
          <a:bodyPr wrap="square">
            <a:spAutoFit/>
          </a:bodyPr>
          <a:lstStyle/>
          <a:p>
            <a:r>
              <a:rPr lang="en-GB" sz="2400" dirty="0">
                <a:solidFill>
                  <a:schemeClr val="tx1">
                    <a:lumMod val="65000"/>
                    <a:lumOff val="35000"/>
                  </a:schemeClr>
                </a:solidFill>
                <a:latin typeface="Poppins" pitchFamily="2" charset="77"/>
                <a:cs typeface="Poppins" pitchFamily="2" charset="77"/>
              </a:rPr>
              <a:t>Here we can see some of the places that Pride is celebrated throughout the world where the LGBTQ+ community have rights.</a:t>
            </a:r>
          </a:p>
        </p:txBody>
      </p:sp>
    </p:spTree>
    <p:extLst>
      <p:ext uri="{BB962C8B-B14F-4D97-AF65-F5344CB8AC3E}">
        <p14:creationId xmlns:p14="http://schemas.microsoft.com/office/powerpoint/2010/main" val="360962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ED89CC-6B42-FBF7-1AF1-5BE649052628}"/>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28312" y="469558"/>
            <a:ext cx="3463499"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Vocabulary</a:t>
            </a:r>
          </a:p>
        </p:txBody>
      </p:sp>
      <p:sp>
        <p:nvSpPr>
          <p:cNvPr id="2" name="Rectangle 1">
            <a:extLst>
              <a:ext uri="{FF2B5EF4-FFF2-40B4-BE49-F238E27FC236}">
                <a16:creationId xmlns:a16="http://schemas.microsoft.com/office/drawing/2014/main" id="{CBD16C45-BC20-E585-3A02-253B680AEC79}"/>
              </a:ext>
            </a:extLst>
          </p:cNvPr>
          <p:cNvSpPr/>
          <p:nvPr/>
        </p:nvSpPr>
        <p:spPr>
          <a:xfrm>
            <a:off x="956875" y="1385636"/>
            <a:ext cx="3606375" cy="1253512"/>
          </a:xfrm>
          <a:prstGeom prst="rect">
            <a:avLst/>
          </a:prstGeom>
          <a:solidFill>
            <a:srgbClr val="1271B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1DC62CA-49EB-31C7-0B2F-A68AD79D1561}"/>
              </a:ext>
            </a:extLst>
          </p:cNvPr>
          <p:cNvSpPr txBox="1"/>
          <p:nvPr/>
        </p:nvSpPr>
        <p:spPr>
          <a:xfrm>
            <a:off x="984784" y="1528510"/>
            <a:ext cx="3563044" cy="1015663"/>
          </a:xfrm>
          <a:prstGeom prst="rect">
            <a:avLst/>
          </a:prstGeom>
          <a:noFill/>
        </p:spPr>
        <p:txBody>
          <a:bodyPr wrap="square" rtlCol="0">
            <a:spAutoFit/>
          </a:bodyPr>
          <a:lstStyle/>
          <a:p>
            <a:r>
              <a:rPr lang="en-GB" sz="2000" b="1" dirty="0">
                <a:solidFill>
                  <a:schemeClr val="tx1">
                    <a:lumMod val="65000"/>
                    <a:lumOff val="35000"/>
                  </a:schemeClr>
                </a:solidFill>
                <a:latin typeface="Poppins" pitchFamily="2" charset="77"/>
                <a:cs typeface="Poppins" pitchFamily="2" charset="77"/>
              </a:rPr>
              <a:t>LGBTQ+ </a:t>
            </a:r>
            <a:r>
              <a:rPr lang="en-GB" sz="2000" dirty="0">
                <a:solidFill>
                  <a:schemeClr val="tx1">
                    <a:lumMod val="65000"/>
                    <a:lumOff val="35000"/>
                  </a:schemeClr>
                </a:solidFill>
                <a:latin typeface="Poppins" pitchFamily="2" charset="77"/>
                <a:cs typeface="Poppins" pitchFamily="2" charset="77"/>
              </a:rPr>
              <a:t>stands for lesbian, gay, bisexual, transgender and queer.</a:t>
            </a:r>
          </a:p>
        </p:txBody>
      </p:sp>
      <p:sp>
        <p:nvSpPr>
          <p:cNvPr id="7" name="Rectangle 6">
            <a:extLst>
              <a:ext uri="{FF2B5EF4-FFF2-40B4-BE49-F238E27FC236}">
                <a16:creationId xmlns:a16="http://schemas.microsoft.com/office/drawing/2014/main" id="{04B0BEA7-D88A-406B-C853-4AD19211771D}"/>
              </a:ext>
            </a:extLst>
          </p:cNvPr>
          <p:cNvSpPr/>
          <p:nvPr/>
        </p:nvSpPr>
        <p:spPr>
          <a:xfrm>
            <a:off x="956875" y="2728322"/>
            <a:ext cx="3606375" cy="960902"/>
          </a:xfrm>
          <a:prstGeom prst="rect">
            <a:avLst/>
          </a:prstGeom>
          <a:solidFill>
            <a:srgbClr val="1271B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2A7520-F677-C999-2E19-404671B607F2}"/>
              </a:ext>
            </a:extLst>
          </p:cNvPr>
          <p:cNvSpPr txBox="1"/>
          <p:nvPr/>
        </p:nvSpPr>
        <p:spPr>
          <a:xfrm>
            <a:off x="984783" y="2859981"/>
            <a:ext cx="3606375" cy="707886"/>
          </a:xfrm>
          <a:prstGeom prst="rect">
            <a:avLst/>
          </a:prstGeom>
          <a:noFill/>
        </p:spPr>
        <p:txBody>
          <a:bodyPr wrap="square" rtlCol="0">
            <a:spAutoFit/>
          </a:bodyPr>
          <a:lstStyle/>
          <a:p>
            <a:r>
              <a:rPr lang="en-GB" sz="2000" b="1" dirty="0">
                <a:solidFill>
                  <a:schemeClr val="tx1">
                    <a:lumMod val="65000"/>
                    <a:lumOff val="35000"/>
                  </a:schemeClr>
                </a:solidFill>
                <a:latin typeface="Poppins" pitchFamily="2" charset="77"/>
                <a:cs typeface="Poppins" pitchFamily="2" charset="77"/>
              </a:rPr>
              <a:t>Lesbian: </a:t>
            </a:r>
            <a:r>
              <a:rPr lang="en-GB" sz="2000" dirty="0">
                <a:solidFill>
                  <a:schemeClr val="tx1">
                    <a:lumMod val="65000"/>
                    <a:lumOff val="35000"/>
                  </a:schemeClr>
                </a:solidFill>
                <a:latin typeface="Poppins" pitchFamily="2" charset="77"/>
                <a:cs typeface="Poppins" pitchFamily="2" charset="77"/>
              </a:rPr>
              <a:t>Females who are attracted to other females.</a:t>
            </a:r>
          </a:p>
        </p:txBody>
      </p:sp>
      <p:sp>
        <p:nvSpPr>
          <p:cNvPr id="9" name="Rectangle 8">
            <a:extLst>
              <a:ext uri="{FF2B5EF4-FFF2-40B4-BE49-F238E27FC236}">
                <a16:creationId xmlns:a16="http://schemas.microsoft.com/office/drawing/2014/main" id="{B410F639-AB4C-A26A-DA5E-51379ED621AC}"/>
              </a:ext>
            </a:extLst>
          </p:cNvPr>
          <p:cNvSpPr/>
          <p:nvPr/>
        </p:nvSpPr>
        <p:spPr>
          <a:xfrm>
            <a:off x="956875" y="3778398"/>
            <a:ext cx="3606375" cy="1227933"/>
          </a:xfrm>
          <a:prstGeom prst="rect">
            <a:avLst/>
          </a:prstGeom>
          <a:solidFill>
            <a:srgbClr val="1271B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BE9FDBD-2025-9E79-1D32-9C4F1FAF9E61}"/>
              </a:ext>
            </a:extLst>
          </p:cNvPr>
          <p:cNvSpPr txBox="1"/>
          <p:nvPr/>
        </p:nvSpPr>
        <p:spPr>
          <a:xfrm>
            <a:off x="984784" y="3862149"/>
            <a:ext cx="3606375" cy="1015663"/>
          </a:xfrm>
          <a:prstGeom prst="rect">
            <a:avLst/>
          </a:prstGeom>
          <a:noFill/>
        </p:spPr>
        <p:txBody>
          <a:bodyPr wrap="square" rtlCol="0">
            <a:spAutoFit/>
          </a:bodyPr>
          <a:lstStyle/>
          <a:p>
            <a:r>
              <a:rPr lang="en-GB" sz="2000" b="1" dirty="0">
                <a:solidFill>
                  <a:schemeClr val="tx1">
                    <a:lumMod val="65000"/>
                    <a:lumOff val="35000"/>
                  </a:schemeClr>
                </a:solidFill>
                <a:latin typeface="Poppins" pitchFamily="2" charset="77"/>
                <a:cs typeface="Poppins" pitchFamily="2" charset="77"/>
              </a:rPr>
              <a:t>Gay </a:t>
            </a:r>
            <a:r>
              <a:rPr lang="en-GB" sz="2000" dirty="0">
                <a:solidFill>
                  <a:schemeClr val="tx1">
                    <a:lumMod val="65000"/>
                    <a:lumOff val="35000"/>
                  </a:schemeClr>
                </a:solidFill>
                <a:latin typeface="Poppins" pitchFamily="2" charset="77"/>
                <a:cs typeface="Poppins" pitchFamily="2" charset="77"/>
              </a:rPr>
              <a:t>means</a:t>
            </a:r>
            <a:r>
              <a:rPr lang="en-GB" sz="2000" b="1" dirty="0">
                <a:solidFill>
                  <a:schemeClr val="tx1">
                    <a:lumMod val="65000"/>
                    <a:lumOff val="35000"/>
                  </a:schemeClr>
                </a:solidFill>
                <a:latin typeface="Poppins" pitchFamily="2" charset="77"/>
                <a:cs typeface="Poppins" pitchFamily="2" charset="77"/>
              </a:rPr>
              <a:t> </a:t>
            </a:r>
            <a:r>
              <a:rPr lang="en-GB" sz="2000" dirty="0">
                <a:solidFill>
                  <a:schemeClr val="tx1">
                    <a:lumMod val="65000"/>
                    <a:lumOff val="35000"/>
                  </a:schemeClr>
                </a:solidFill>
                <a:latin typeface="Poppins" pitchFamily="2" charset="77"/>
                <a:cs typeface="Poppins" pitchFamily="2" charset="77"/>
              </a:rPr>
              <a:t>people, usually males, who are attracted to the same gender.</a:t>
            </a:r>
            <a:endParaRPr lang="en-GB" sz="2000" b="1" dirty="0">
              <a:solidFill>
                <a:schemeClr val="tx1">
                  <a:lumMod val="65000"/>
                  <a:lumOff val="35000"/>
                </a:schemeClr>
              </a:solidFill>
              <a:latin typeface="Poppins" pitchFamily="2" charset="77"/>
              <a:cs typeface="Poppins" pitchFamily="2" charset="77"/>
            </a:endParaRPr>
          </a:p>
        </p:txBody>
      </p:sp>
      <p:sp>
        <p:nvSpPr>
          <p:cNvPr id="11" name="Rectangle 10">
            <a:extLst>
              <a:ext uri="{FF2B5EF4-FFF2-40B4-BE49-F238E27FC236}">
                <a16:creationId xmlns:a16="http://schemas.microsoft.com/office/drawing/2014/main" id="{D8CD8F37-4294-BDA1-C1D8-54EB4F609747}"/>
              </a:ext>
            </a:extLst>
          </p:cNvPr>
          <p:cNvSpPr/>
          <p:nvPr/>
        </p:nvSpPr>
        <p:spPr>
          <a:xfrm>
            <a:off x="956875" y="5095506"/>
            <a:ext cx="3606375" cy="1227933"/>
          </a:xfrm>
          <a:prstGeom prst="rect">
            <a:avLst/>
          </a:prstGeom>
          <a:solidFill>
            <a:srgbClr val="1271B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B58322B-9FA2-4B2D-662C-59D8B3553E91}"/>
              </a:ext>
            </a:extLst>
          </p:cNvPr>
          <p:cNvSpPr txBox="1"/>
          <p:nvPr/>
        </p:nvSpPr>
        <p:spPr>
          <a:xfrm>
            <a:off x="984784" y="5212860"/>
            <a:ext cx="3376831" cy="1015663"/>
          </a:xfrm>
          <a:prstGeom prst="rect">
            <a:avLst/>
          </a:prstGeom>
          <a:noFill/>
        </p:spPr>
        <p:txBody>
          <a:bodyPr wrap="square" rtlCol="0">
            <a:spAutoFit/>
          </a:bodyPr>
          <a:lstStyle/>
          <a:p>
            <a:r>
              <a:rPr lang="en-GB" sz="2000" b="1" dirty="0">
                <a:solidFill>
                  <a:srgbClr val="595959"/>
                </a:solidFill>
                <a:latin typeface="Poppins" pitchFamily="2" charset="77"/>
                <a:cs typeface="Poppins" pitchFamily="2" charset="77"/>
              </a:rPr>
              <a:t>Bisexual:</a:t>
            </a:r>
            <a:r>
              <a:rPr lang="en-GB" sz="2000" b="0" i="0" dirty="0">
                <a:solidFill>
                  <a:srgbClr val="595959"/>
                </a:solidFill>
                <a:effectLst/>
                <a:latin typeface="Poppins" pitchFamily="2" charset="77"/>
                <a:cs typeface="Poppins" pitchFamily="2" charset="77"/>
              </a:rPr>
              <a:t> </a:t>
            </a:r>
            <a:r>
              <a:rPr lang="en-GB" sz="2000" dirty="0">
                <a:solidFill>
                  <a:srgbClr val="595959"/>
                </a:solidFill>
                <a:latin typeface="Poppins" pitchFamily="2" charset="77"/>
                <a:cs typeface="Poppins" pitchFamily="2" charset="77"/>
              </a:rPr>
              <a:t>A</a:t>
            </a:r>
            <a:r>
              <a:rPr lang="en-GB" sz="2000" b="0" i="0" dirty="0">
                <a:solidFill>
                  <a:srgbClr val="595959"/>
                </a:solidFill>
                <a:effectLst/>
                <a:latin typeface="Poppins" pitchFamily="2" charset="77"/>
                <a:cs typeface="Poppins" pitchFamily="2" charset="77"/>
              </a:rPr>
              <a:t> person who is attracted to more than one gender.</a:t>
            </a:r>
            <a:endParaRPr lang="en-GB" sz="3200" dirty="0">
              <a:solidFill>
                <a:srgbClr val="595959"/>
              </a:solidFill>
              <a:latin typeface="Poppins" pitchFamily="2" charset="77"/>
              <a:cs typeface="Poppins" pitchFamily="2" charset="77"/>
            </a:endParaRPr>
          </a:p>
        </p:txBody>
      </p:sp>
      <p:sp>
        <p:nvSpPr>
          <p:cNvPr id="17" name="Rectangle 16">
            <a:extLst>
              <a:ext uri="{FF2B5EF4-FFF2-40B4-BE49-F238E27FC236}">
                <a16:creationId xmlns:a16="http://schemas.microsoft.com/office/drawing/2014/main" id="{EDDA4724-486D-AAF3-AFCD-A1BCDED27A4B}"/>
              </a:ext>
            </a:extLst>
          </p:cNvPr>
          <p:cNvSpPr/>
          <p:nvPr/>
        </p:nvSpPr>
        <p:spPr>
          <a:xfrm>
            <a:off x="4633362" y="3056205"/>
            <a:ext cx="3606375" cy="1015663"/>
          </a:xfrm>
          <a:prstGeom prst="rect">
            <a:avLst/>
          </a:prstGeom>
          <a:solidFill>
            <a:srgbClr val="1271B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2490643-ABF5-1948-586A-715D1B63E3B1}"/>
              </a:ext>
            </a:extLst>
          </p:cNvPr>
          <p:cNvSpPr txBox="1"/>
          <p:nvPr/>
        </p:nvSpPr>
        <p:spPr>
          <a:xfrm>
            <a:off x="4703474" y="3199079"/>
            <a:ext cx="3376831" cy="707886"/>
          </a:xfrm>
          <a:prstGeom prst="rect">
            <a:avLst/>
          </a:prstGeom>
          <a:noFill/>
        </p:spPr>
        <p:txBody>
          <a:bodyPr wrap="square" rtlCol="0">
            <a:spAutoFit/>
          </a:bodyPr>
          <a:lstStyle/>
          <a:p>
            <a:r>
              <a:rPr lang="en-GB" sz="2000" b="1" dirty="0">
                <a:solidFill>
                  <a:schemeClr val="tx1">
                    <a:lumMod val="65000"/>
                    <a:lumOff val="35000"/>
                  </a:schemeClr>
                </a:solidFill>
                <a:latin typeface="Poppins" pitchFamily="2" charset="77"/>
                <a:cs typeface="Poppins" pitchFamily="2" charset="77"/>
              </a:rPr>
              <a:t>Queer: </a:t>
            </a:r>
            <a:r>
              <a:rPr lang="en-GB" sz="2000" b="0" i="0" dirty="0">
                <a:solidFill>
                  <a:srgbClr val="4D5156"/>
                </a:solidFill>
                <a:effectLst/>
                <a:latin typeface="Poppins" pitchFamily="2" charset="77"/>
                <a:cs typeface="Poppins" pitchFamily="2" charset="77"/>
              </a:rPr>
              <a:t>A </a:t>
            </a:r>
            <a:r>
              <a:rPr lang="en-GB" sz="2000" dirty="0">
                <a:solidFill>
                  <a:srgbClr val="4D5156"/>
                </a:solidFill>
                <a:latin typeface="Poppins" pitchFamily="2" charset="77"/>
                <a:cs typeface="Poppins" pitchFamily="2" charset="77"/>
              </a:rPr>
              <a:t>term for p</a:t>
            </a:r>
            <a:r>
              <a:rPr lang="en-GB" sz="2000" b="0" i="0" dirty="0">
                <a:solidFill>
                  <a:srgbClr val="4D5156"/>
                </a:solidFill>
                <a:effectLst/>
                <a:latin typeface="Poppins" pitchFamily="2" charset="77"/>
                <a:cs typeface="Poppins" pitchFamily="2" charset="77"/>
              </a:rPr>
              <a:t>eople who are not straight</a:t>
            </a:r>
            <a:endParaRPr lang="en-GB" sz="2000" dirty="0">
              <a:solidFill>
                <a:schemeClr val="tx1">
                  <a:lumMod val="65000"/>
                  <a:lumOff val="35000"/>
                </a:schemeClr>
              </a:solidFill>
              <a:latin typeface="Poppins" pitchFamily="2" charset="77"/>
              <a:cs typeface="Poppins" pitchFamily="2" charset="77"/>
            </a:endParaRPr>
          </a:p>
        </p:txBody>
      </p:sp>
      <p:sp>
        <p:nvSpPr>
          <p:cNvPr id="19" name="Rectangle 18">
            <a:extLst>
              <a:ext uri="{FF2B5EF4-FFF2-40B4-BE49-F238E27FC236}">
                <a16:creationId xmlns:a16="http://schemas.microsoft.com/office/drawing/2014/main" id="{D673AFA2-8BEF-B6F9-B1E4-AA8E50145CFE}"/>
              </a:ext>
            </a:extLst>
          </p:cNvPr>
          <p:cNvSpPr/>
          <p:nvPr/>
        </p:nvSpPr>
        <p:spPr>
          <a:xfrm>
            <a:off x="4633362" y="4156529"/>
            <a:ext cx="3606375" cy="657222"/>
          </a:xfrm>
          <a:prstGeom prst="rect">
            <a:avLst/>
          </a:prstGeom>
          <a:solidFill>
            <a:srgbClr val="1271B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A2CC5DA-614B-E186-1322-7D54CDEA9B4D}"/>
              </a:ext>
            </a:extLst>
          </p:cNvPr>
          <p:cNvSpPr txBox="1"/>
          <p:nvPr/>
        </p:nvSpPr>
        <p:spPr>
          <a:xfrm>
            <a:off x="4703474" y="4299403"/>
            <a:ext cx="3376831" cy="400110"/>
          </a:xfrm>
          <a:prstGeom prst="rect">
            <a:avLst/>
          </a:prstGeom>
          <a:noFill/>
        </p:spPr>
        <p:txBody>
          <a:bodyPr wrap="square" rtlCol="0">
            <a:spAutoFit/>
          </a:bodyPr>
          <a:lstStyle/>
          <a:p>
            <a:r>
              <a:rPr lang="en-GB" sz="2000" b="1" dirty="0">
                <a:solidFill>
                  <a:schemeClr val="tx1">
                    <a:lumMod val="65000"/>
                    <a:lumOff val="35000"/>
                  </a:schemeClr>
                </a:solidFill>
                <a:latin typeface="Poppins" pitchFamily="2" charset="77"/>
                <a:cs typeface="Poppins" pitchFamily="2" charset="77"/>
              </a:rPr>
              <a:t>+</a:t>
            </a:r>
            <a:r>
              <a:rPr lang="en-GB" sz="2000" dirty="0">
                <a:solidFill>
                  <a:schemeClr val="tx1">
                    <a:lumMod val="65000"/>
                    <a:lumOff val="35000"/>
                  </a:schemeClr>
                </a:solidFill>
                <a:latin typeface="Poppins" pitchFamily="2" charset="77"/>
                <a:cs typeface="Poppins" pitchFamily="2" charset="77"/>
              </a:rPr>
              <a:t> includes all identities.</a:t>
            </a:r>
          </a:p>
        </p:txBody>
      </p:sp>
      <p:sp>
        <p:nvSpPr>
          <p:cNvPr id="23" name="Rectangle 22">
            <a:extLst>
              <a:ext uri="{FF2B5EF4-FFF2-40B4-BE49-F238E27FC236}">
                <a16:creationId xmlns:a16="http://schemas.microsoft.com/office/drawing/2014/main" id="{EA78BD59-EAC5-4422-C10A-663D734E5B59}"/>
              </a:ext>
            </a:extLst>
          </p:cNvPr>
          <p:cNvSpPr/>
          <p:nvPr/>
        </p:nvSpPr>
        <p:spPr>
          <a:xfrm>
            <a:off x="4634690" y="1385636"/>
            <a:ext cx="3606375" cy="1585908"/>
          </a:xfrm>
          <a:prstGeom prst="rect">
            <a:avLst/>
          </a:prstGeom>
          <a:solidFill>
            <a:srgbClr val="1271B8">
              <a:alpha val="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23E3FBF-7212-282E-9793-B74A8B9BBDF0}"/>
              </a:ext>
            </a:extLst>
          </p:cNvPr>
          <p:cNvSpPr txBox="1"/>
          <p:nvPr/>
        </p:nvSpPr>
        <p:spPr>
          <a:xfrm>
            <a:off x="4726573" y="1528510"/>
            <a:ext cx="3487637" cy="1323439"/>
          </a:xfrm>
          <a:prstGeom prst="rect">
            <a:avLst/>
          </a:prstGeom>
          <a:noFill/>
        </p:spPr>
        <p:txBody>
          <a:bodyPr wrap="square" rtlCol="0">
            <a:spAutoFit/>
          </a:bodyPr>
          <a:lstStyle/>
          <a:p>
            <a:r>
              <a:rPr lang="en-GB" sz="2000" b="1" dirty="0">
                <a:solidFill>
                  <a:srgbClr val="595959"/>
                </a:solidFill>
                <a:latin typeface="Poppins" pitchFamily="2" charset="77"/>
                <a:cs typeface="Poppins" pitchFamily="2" charset="77"/>
              </a:rPr>
              <a:t>Straight: </a:t>
            </a:r>
            <a:r>
              <a:rPr lang="en-GB" sz="2000" b="0" i="0" dirty="0">
                <a:solidFill>
                  <a:srgbClr val="595959"/>
                </a:solidFill>
                <a:effectLst/>
                <a:latin typeface="Poppins" pitchFamily="2" charset="77"/>
                <a:cs typeface="Poppins" pitchFamily="2" charset="77"/>
              </a:rPr>
              <a:t>A male who is attracted to females or a female who is attracted to males.</a:t>
            </a:r>
            <a:endParaRPr lang="en-GB" sz="3200" dirty="0">
              <a:solidFill>
                <a:srgbClr val="595959"/>
              </a:solidFill>
              <a:latin typeface="Poppins" pitchFamily="2" charset="77"/>
              <a:cs typeface="Poppins" pitchFamily="2" charset="77"/>
            </a:endParaRPr>
          </a:p>
        </p:txBody>
      </p:sp>
    </p:spTree>
    <p:extLst>
      <p:ext uri="{BB962C8B-B14F-4D97-AF65-F5344CB8AC3E}">
        <p14:creationId xmlns:p14="http://schemas.microsoft.com/office/powerpoint/2010/main" val="4121808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595121-312A-A44F-780D-94E6AE93E3E4}"/>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99751" y="469558"/>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What is diversity?</a:t>
            </a:r>
          </a:p>
        </p:txBody>
      </p:sp>
      <p:sp>
        <p:nvSpPr>
          <p:cNvPr id="20" name="TextBox 19">
            <a:extLst>
              <a:ext uri="{FF2B5EF4-FFF2-40B4-BE49-F238E27FC236}">
                <a16:creationId xmlns:a16="http://schemas.microsoft.com/office/drawing/2014/main" id="{D23A9DF5-EBB8-E1F8-941A-8B0AA862F209}"/>
              </a:ext>
            </a:extLst>
          </p:cNvPr>
          <p:cNvSpPr txBox="1"/>
          <p:nvPr/>
        </p:nvSpPr>
        <p:spPr>
          <a:xfrm>
            <a:off x="1957001" y="2373605"/>
            <a:ext cx="3725862" cy="461665"/>
          </a:xfrm>
          <a:prstGeom prst="rect">
            <a:avLst/>
          </a:prstGeom>
          <a:noFill/>
        </p:spPr>
        <p:txBody>
          <a:bodyPr wrap="square" rtlCol="0">
            <a:spAutoFit/>
          </a:bodyPr>
          <a:lstStyle/>
          <a:p>
            <a:r>
              <a:rPr lang="en-GB" sz="2400" dirty="0">
                <a:solidFill>
                  <a:srgbClr val="595959"/>
                </a:solidFill>
                <a:latin typeface="Poppins" pitchFamily="2" charset="77"/>
                <a:cs typeface="Poppins" pitchFamily="2" charset="77"/>
              </a:rPr>
              <a:t>Not diverse</a:t>
            </a:r>
          </a:p>
        </p:txBody>
      </p:sp>
      <p:sp>
        <p:nvSpPr>
          <p:cNvPr id="45" name="TextBox 44">
            <a:extLst>
              <a:ext uri="{FF2B5EF4-FFF2-40B4-BE49-F238E27FC236}">
                <a16:creationId xmlns:a16="http://schemas.microsoft.com/office/drawing/2014/main" id="{962D8ACF-2DA7-E98D-320B-4E6DE0EE32DB}"/>
              </a:ext>
            </a:extLst>
          </p:cNvPr>
          <p:cNvSpPr txBox="1"/>
          <p:nvPr/>
        </p:nvSpPr>
        <p:spPr>
          <a:xfrm>
            <a:off x="6986205" y="2373605"/>
            <a:ext cx="3725862" cy="461665"/>
          </a:xfrm>
          <a:prstGeom prst="rect">
            <a:avLst/>
          </a:prstGeom>
          <a:noFill/>
        </p:spPr>
        <p:txBody>
          <a:bodyPr wrap="square" rtlCol="0">
            <a:spAutoFit/>
          </a:bodyPr>
          <a:lstStyle/>
          <a:p>
            <a:r>
              <a:rPr lang="en-GB" sz="2400" dirty="0">
                <a:solidFill>
                  <a:srgbClr val="595959"/>
                </a:solidFill>
                <a:latin typeface="Poppins" pitchFamily="2" charset="77"/>
                <a:cs typeface="Poppins" pitchFamily="2" charset="77"/>
              </a:rPr>
              <a:t>Diverse</a:t>
            </a:r>
          </a:p>
        </p:txBody>
      </p:sp>
    </p:spTree>
    <p:extLst>
      <p:ext uri="{BB962C8B-B14F-4D97-AF65-F5344CB8AC3E}">
        <p14:creationId xmlns:p14="http://schemas.microsoft.com/office/powerpoint/2010/main" val="350499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748B3C-143A-F8A3-BED5-196AA5E006B2}"/>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99751" y="469558"/>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Meaning of the rainbow flag</a:t>
            </a:r>
          </a:p>
        </p:txBody>
      </p:sp>
      <p:sp>
        <p:nvSpPr>
          <p:cNvPr id="6" name="TextBox 5">
            <a:extLst>
              <a:ext uri="{FF2B5EF4-FFF2-40B4-BE49-F238E27FC236}">
                <a16:creationId xmlns:a16="http://schemas.microsoft.com/office/drawing/2014/main" id="{C1DC62CA-49EB-31C7-0B2F-A68AD79D1561}"/>
              </a:ext>
            </a:extLst>
          </p:cNvPr>
          <p:cNvSpPr txBox="1"/>
          <p:nvPr/>
        </p:nvSpPr>
        <p:spPr>
          <a:xfrm>
            <a:off x="1099752" y="1475398"/>
            <a:ext cx="5101023" cy="4154984"/>
          </a:xfrm>
          <a:prstGeom prst="rect">
            <a:avLst/>
          </a:prstGeom>
          <a:noFill/>
        </p:spPr>
        <p:txBody>
          <a:bodyPr wrap="square" rtlCol="0">
            <a:spAutoFit/>
          </a:bodyPr>
          <a:lstStyle/>
          <a:p>
            <a:r>
              <a:rPr lang="en-GB" sz="2400" dirty="0">
                <a:solidFill>
                  <a:srgbClr val="595959"/>
                </a:solidFill>
                <a:latin typeface="Poppins" panose="00000500000000000000" pitchFamily="2" charset="0"/>
                <a:cs typeface="Poppins" panose="00000500000000000000" pitchFamily="2" charset="0"/>
              </a:rPr>
              <a:t>The colours of the traditional pride flag are designed to reflect the diversity of the LGBTQ+ community.</a:t>
            </a:r>
          </a:p>
          <a:p>
            <a:pPr algn="l"/>
            <a:endParaRPr lang="en-GB" sz="2400" dirty="0">
              <a:solidFill>
                <a:srgbClr val="595959"/>
              </a:solidFill>
              <a:latin typeface="robotobold"/>
            </a:endParaRPr>
          </a:p>
          <a:p>
            <a:pPr algn="l"/>
            <a:r>
              <a:rPr lang="en-GB" sz="2400" b="1" i="0" dirty="0">
                <a:solidFill>
                  <a:srgbClr val="595959"/>
                </a:solidFill>
                <a:effectLst/>
                <a:latin typeface="robotobold"/>
              </a:rPr>
              <a:t>Red</a:t>
            </a:r>
            <a:r>
              <a:rPr lang="en-GB" sz="2400" b="0" i="0" dirty="0">
                <a:solidFill>
                  <a:srgbClr val="595959"/>
                </a:solidFill>
                <a:effectLst/>
                <a:latin typeface="robotobold"/>
              </a:rPr>
              <a:t>: </a:t>
            </a:r>
            <a:r>
              <a:rPr lang="en-GB" sz="2400" dirty="0">
                <a:solidFill>
                  <a:srgbClr val="595959"/>
                </a:solidFill>
                <a:latin typeface="robotoregular"/>
              </a:rPr>
              <a:t>L</a:t>
            </a:r>
            <a:r>
              <a:rPr lang="en-GB" sz="2400" b="0" i="0" dirty="0">
                <a:solidFill>
                  <a:srgbClr val="595959"/>
                </a:solidFill>
                <a:effectLst/>
                <a:latin typeface="robotoregular"/>
              </a:rPr>
              <a:t>ife</a:t>
            </a:r>
          </a:p>
          <a:p>
            <a:pPr algn="l"/>
            <a:r>
              <a:rPr lang="en-GB" sz="2400" b="1" i="0" dirty="0">
                <a:solidFill>
                  <a:srgbClr val="595959"/>
                </a:solidFill>
                <a:effectLst/>
                <a:latin typeface="robotobold"/>
              </a:rPr>
              <a:t>Orange</a:t>
            </a:r>
            <a:r>
              <a:rPr lang="en-GB" sz="2400" i="0" dirty="0">
                <a:solidFill>
                  <a:srgbClr val="595959"/>
                </a:solidFill>
                <a:effectLst/>
                <a:latin typeface="robotobold"/>
              </a:rPr>
              <a:t>:</a:t>
            </a:r>
            <a:r>
              <a:rPr lang="en-GB" sz="2400" b="0" i="0" dirty="0">
                <a:solidFill>
                  <a:srgbClr val="595959"/>
                </a:solidFill>
                <a:effectLst/>
                <a:latin typeface="robotoregular"/>
              </a:rPr>
              <a:t> Healing</a:t>
            </a:r>
          </a:p>
          <a:p>
            <a:pPr algn="l"/>
            <a:r>
              <a:rPr lang="en-GB" sz="2400" b="1" i="0" dirty="0">
                <a:solidFill>
                  <a:srgbClr val="595959"/>
                </a:solidFill>
                <a:effectLst/>
                <a:latin typeface="robotobold"/>
              </a:rPr>
              <a:t>Yellow</a:t>
            </a:r>
            <a:r>
              <a:rPr lang="en-GB" sz="2400" b="0" i="0" dirty="0">
                <a:solidFill>
                  <a:srgbClr val="595959"/>
                </a:solidFill>
                <a:effectLst/>
                <a:latin typeface="robotoregular"/>
              </a:rPr>
              <a:t>: Sunlight</a:t>
            </a:r>
          </a:p>
          <a:p>
            <a:pPr algn="l"/>
            <a:r>
              <a:rPr lang="en-GB" sz="2400" b="1" i="0" dirty="0">
                <a:solidFill>
                  <a:srgbClr val="595959"/>
                </a:solidFill>
                <a:effectLst/>
                <a:latin typeface="robotobold"/>
              </a:rPr>
              <a:t>Green</a:t>
            </a:r>
            <a:r>
              <a:rPr lang="en-GB" sz="2400" b="0" i="0" dirty="0">
                <a:solidFill>
                  <a:srgbClr val="595959"/>
                </a:solidFill>
                <a:effectLst/>
                <a:latin typeface="robotoregular"/>
              </a:rPr>
              <a:t>: Nature</a:t>
            </a:r>
          </a:p>
          <a:p>
            <a:pPr algn="l"/>
            <a:r>
              <a:rPr lang="en-GB" sz="2400" b="1" i="0" dirty="0">
                <a:solidFill>
                  <a:srgbClr val="595959"/>
                </a:solidFill>
                <a:effectLst/>
                <a:latin typeface="robotobold"/>
              </a:rPr>
              <a:t>Blue</a:t>
            </a:r>
            <a:r>
              <a:rPr lang="en-GB" sz="2400" b="0" i="0" dirty="0">
                <a:solidFill>
                  <a:srgbClr val="595959"/>
                </a:solidFill>
                <a:effectLst/>
                <a:latin typeface="robotoregular"/>
              </a:rPr>
              <a:t>: Harmony</a:t>
            </a:r>
          </a:p>
          <a:p>
            <a:pPr algn="l"/>
            <a:r>
              <a:rPr lang="en-GB" sz="2400" b="1" i="0" dirty="0">
                <a:solidFill>
                  <a:srgbClr val="595959"/>
                </a:solidFill>
                <a:effectLst/>
                <a:latin typeface="robotobold"/>
              </a:rPr>
              <a:t>Violet</a:t>
            </a:r>
            <a:r>
              <a:rPr lang="en-GB" sz="2400" b="0" i="0" dirty="0">
                <a:solidFill>
                  <a:srgbClr val="595959"/>
                </a:solidFill>
                <a:effectLst/>
                <a:latin typeface="robotoregular"/>
              </a:rPr>
              <a:t>: Spirit</a:t>
            </a:r>
          </a:p>
        </p:txBody>
      </p:sp>
    </p:spTree>
    <p:extLst>
      <p:ext uri="{BB962C8B-B14F-4D97-AF65-F5344CB8AC3E}">
        <p14:creationId xmlns:p14="http://schemas.microsoft.com/office/powerpoint/2010/main" val="84152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C4C2DB-5187-E3F0-DDDE-F3BC5EFB40D1}"/>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99751" y="469558"/>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People you might know who are LGBTQ+</a:t>
            </a:r>
          </a:p>
        </p:txBody>
      </p:sp>
      <p:sp>
        <p:nvSpPr>
          <p:cNvPr id="6" name="TextBox 5">
            <a:extLst>
              <a:ext uri="{FF2B5EF4-FFF2-40B4-BE49-F238E27FC236}">
                <a16:creationId xmlns:a16="http://schemas.microsoft.com/office/drawing/2014/main" id="{17ACEC12-CE9A-F81C-6971-381FF982E9A3}"/>
              </a:ext>
            </a:extLst>
          </p:cNvPr>
          <p:cNvSpPr txBox="1"/>
          <p:nvPr/>
        </p:nvSpPr>
        <p:spPr>
          <a:xfrm>
            <a:off x="1453950" y="1870608"/>
            <a:ext cx="2133225" cy="400110"/>
          </a:xfrm>
          <a:prstGeom prst="rect">
            <a:avLst/>
          </a:prstGeom>
          <a:noFill/>
        </p:spPr>
        <p:txBody>
          <a:bodyPr wrap="square" rtlCol="0">
            <a:spAutoFit/>
          </a:bodyPr>
          <a:lstStyle/>
          <a:p>
            <a:pPr algn="ctr"/>
            <a:r>
              <a:rPr lang="en-GB" sz="2000" dirty="0">
                <a:solidFill>
                  <a:srgbClr val="595959"/>
                </a:solidFill>
                <a:latin typeface="Poppins" panose="00000500000000000000" pitchFamily="2" charset="0"/>
                <a:cs typeface="Poppins" panose="00000500000000000000" pitchFamily="2" charset="0"/>
              </a:rPr>
              <a:t>Tom Daley</a:t>
            </a:r>
          </a:p>
        </p:txBody>
      </p:sp>
      <p:sp>
        <p:nvSpPr>
          <p:cNvPr id="8" name="TextBox 7">
            <a:extLst>
              <a:ext uri="{FF2B5EF4-FFF2-40B4-BE49-F238E27FC236}">
                <a16:creationId xmlns:a16="http://schemas.microsoft.com/office/drawing/2014/main" id="{F5D7E7E7-3847-2DA3-65BF-B1DE4CCD2C0E}"/>
              </a:ext>
            </a:extLst>
          </p:cNvPr>
          <p:cNvSpPr txBox="1"/>
          <p:nvPr/>
        </p:nvSpPr>
        <p:spPr>
          <a:xfrm>
            <a:off x="4323007" y="1870608"/>
            <a:ext cx="2133225" cy="400110"/>
          </a:xfrm>
          <a:prstGeom prst="rect">
            <a:avLst/>
          </a:prstGeom>
          <a:noFill/>
        </p:spPr>
        <p:txBody>
          <a:bodyPr wrap="square" rtlCol="0">
            <a:spAutoFit/>
          </a:bodyPr>
          <a:lstStyle/>
          <a:p>
            <a:pPr algn="ctr"/>
            <a:r>
              <a:rPr lang="en-GB" sz="2000" dirty="0">
                <a:solidFill>
                  <a:srgbClr val="595959"/>
                </a:solidFill>
                <a:latin typeface="Poppins" panose="00000500000000000000" pitchFamily="2" charset="0"/>
                <a:cs typeface="Poppins" panose="00000500000000000000" pitchFamily="2" charset="0"/>
              </a:rPr>
              <a:t>Miley Cyrus</a:t>
            </a:r>
          </a:p>
        </p:txBody>
      </p:sp>
      <p:sp>
        <p:nvSpPr>
          <p:cNvPr id="14" name="TextBox 13">
            <a:extLst>
              <a:ext uri="{FF2B5EF4-FFF2-40B4-BE49-F238E27FC236}">
                <a16:creationId xmlns:a16="http://schemas.microsoft.com/office/drawing/2014/main" id="{CF60989A-6401-8505-BECF-2FC8D45415EE}"/>
              </a:ext>
            </a:extLst>
          </p:cNvPr>
          <p:cNvSpPr txBox="1"/>
          <p:nvPr/>
        </p:nvSpPr>
        <p:spPr>
          <a:xfrm>
            <a:off x="7062850" y="1870608"/>
            <a:ext cx="2408175" cy="400110"/>
          </a:xfrm>
          <a:prstGeom prst="rect">
            <a:avLst/>
          </a:prstGeom>
          <a:noFill/>
        </p:spPr>
        <p:txBody>
          <a:bodyPr wrap="square" rtlCol="0">
            <a:spAutoFit/>
          </a:bodyPr>
          <a:lstStyle/>
          <a:p>
            <a:pPr algn="ctr"/>
            <a:r>
              <a:rPr lang="en-GB" sz="2000" dirty="0">
                <a:solidFill>
                  <a:srgbClr val="595959"/>
                </a:solidFill>
                <a:latin typeface="Poppins" panose="00000500000000000000" pitchFamily="2" charset="0"/>
                <a:cs typeface="Poppins" panose="00000500000000000000" pitchFamily="2" charset="0"/>
              </a:rPr>
              <a:t>Nicola Adams</a:t>
            </a:r>
          </a:p>
        </p:txBody>
      </p:sp>
      <p:sp>
        <p:nvSpPr>
          <p:cNvPr id="16" name="TextBox 15">
            <a:extLst>
              <a:ext uri="{FF2B5EF4-FFF2-40B4-BE49-F238E27FC236}">
                <a16:creationId xmlns:a16="http://schemas.microsoft.com/office/drawing/2014/main" id="{682ADE8C-CFB6-3DA3-583A-54E57C38A1A0}"/>
              </a:ext>
            </a:extLst>
          </p:cNvPr>
          <p:cNvSpPr txBox="1"/>
          <p:nvPr/>
        </p:nvSpPr>
        <p:spPr>
          <a:xfrm>
            <a:off x="9656793" y="1870608"/>
            <a:ext cx="2408175" cy="400110"/>
          </a:xfrm>
          <a:prstGeom prst="rect">
            <a:avLst/>
          </a:prstGeom>
          <a:noFill/>
        </p:spPr>
        <p:txBody>
          <a:bodyPr wrap="square" rtlCol="0">
            <a:spAutoFit/>
          </a:bodyPr>
          <a:lstStyle/>
          <a:p>
            <a:pPr algn="ctr"/>
            <a:r>
              <a:rPr lang="en-GB" sz="2000" dirty="0">
                <a:solidFill>
                  <a:srgbClr val="595959"/>
                </a:solidFill>
                <a:latin typeface="Poppins" panose="00000500000000000000" pitchFamily="2" charset="0"/>
                <a:cs typeface="Poppins" panose="00000500000000000000" pitchFamily="2" charset="0"/>
              </a:rPr>
              <a:t>Mary </a:t>
            </a:r>
            <a:r>
              <a:rPr lang="en-GB" sz="2000" dirty="0" err="1">
                <a:solidFill>
                  <a:srgbClr val="595959"/>
                </a:solidFill>
                <a:latin typeface="Poppins" panose="00000500000000000000" pitchFamily="2" charset="0"/>
                <a:cs typeface="Poppins" panose="00000500000000000000" pitchFamily="2" charset="0"/>
              </a:rPr>
              <a:t>Earps</a:t>
            </a:r>
            <a:endParaRPr lang="en-GB" sz="2000" dirty="0">
              <a:solidFill>
                <a:srgbClr val="595959"/>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413439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72DA7D-F425-5952-443F-7D42750E5741}"/>
              </a:ext>
            </a:extLst>
          </p:cNvPr>
          <p:cNvPicPr>
            <a:picLocks noChangeAspect="1"/>
          </p:cNvPicPr>
          <p:nvPr/>
        </p:nvPicPr>
        <p:blipFill>
          <a:blip r:embed="rId3"/>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94E4AFDE-D25E-4366-12A5-D61A0C5DC26A}"/>
              </a:ext>
            </a:extLst>
          </p:cNvPr>
          <p:cNvSpPr txBox="1"/>
          <p:nvPr/>
        </p:nvSpPr>
        <p:spPr>
          <a:xfrm>
            <a:off x="1099751" y="469558"/>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LGBTQ+ A History</a:t>
            </a:r>
          </a:p>
        </p:txBody>
      </p:sp>
      <p:sp>
        <p:nvSpPr>
          <p:cNvPr id="6" name="TextBox 5">
            <a:extLst>
              <a:ext uri="{FF2B5EF4-FFF2-40B4-BE49-F238E27FC236}">
                <a16:creationId xmlns:a16="http://schemas.microsoft.com/office/drawing/2014/main" id="{C1DC62CA-49EB-31C7-0B2F-A68AD79D1561}"/>
              </a:ext>
            </a:extLst>
          </p:cNvPr>
          <p:cNvSpPr txBox="1"/>
          <p:nvPr/>
        </p:nvSpPr>
        <p:spPr>
          <a:xfrm>
            <a:off x="1099752" y="1475398"/>
            <a:ext cx="5227895" cy="4893647"/>
          </a:xfrm>
          <a:prstGeom prst="rect">
            <a:avLst/>
          </a:prstGeom>
          <a:noFill/>
        </p:spPr>
        <p:txBody>
          <a:bodyPr wrap="square" rtlCol="0">
            <a:spAutoFit/>
          </a:bodyPr>
          <a:lstStyle/>
          <a:p>
            <a:r>
              <a:rPr lang="en-GB" sz="2400" dirty="0">
                <a:solidFill>
                  <a:srgbClr val="595959"/>
                </a:solidFill>
                <a:latin typeface="Poppins" pitchFamily="2" charset="77"/>
                <a:cs typeface="Poppins" pitchFamily="2" charset="77"/>
              </a:rPr>
              <a:t>Equal rights for the LGBTQ+ community have come a long way during the last one hundred years; however, it is important to recognise the struggles that these groups have overcome.</a:t>
            </a:r>
          </a:p>
          <a:p>
            <a:endParaRPr lang="en-GB" sz="2400" dirty="0">
              <a:solidFill>
                <a:srgbClr val="595959"/>
              </a:solidFill>
              <a:latin typeface="Poppins" pitchFamily="2" charset="77"/>
              <a:cs typeface="Poppins" pitchFamily="2" charset="77"/>
            </a:endParaRPr>
          </a:p>
          <a:p>
            <a:r>
              <a:rPr lang="en-GB" sz="2400" dirty="0">
                <a:solidFill>
                  <a:srgbClr val="595959"/>
                </a:solidFill>
                <a:latin typeface="Poppins" pitchFamily="2" charset="77"/>
                <a:cs typeface="Poppins" pitchFamily="2" charset="77"/>
              </a:rPr>
              <a:t>From incurring the death penalty to the legalisation of same-sex marriage, the following timeline shows some of the most crucial points within the history of the LGBTQ+ community.</a:t>
            </a:r>
          </a:p>
        </p:txBody>
      </p:sp>
      <p:sp>
        <p:nvSpPr>
          <p:cNvPr id="3" name="TextBox 2">
            <a:extLst>
              <a:ext uri="{FF2B5EF4-FFF2-40B4-BE49-F238E27FC236}">
                <a16:creationId xmlns:a16="http://schemas.microsoft.com/office/drawing/2014/main" id="{37399723-2A93-E483-03BC-5C02ED828588}"/>
              </a:ext>
            </a:extLst>
          </p:cNvPr>
          <p:cNvSpPr txBox="1"/>
          <p:nvPr/>
        </p:nvSpPr>
        <p:spPr>
          <a:xfrm>
            <a:off x="10294904" y="3692728"/>
            <a:ext cx="1693896" cy="400110"/>
          </a:xfrm>
          <a:prstGeom prst="rect">
            <a:avLst/>
          </a:prstGeom>
          <a:noFill/>
        </p:spPr>
        <p:txBody>
          <a:bodyPr wrap="square" rtlCol="0">
            <a:spAutoFit/>
          </a:bodyPr>
          <a:lstStyle/>
          <a:p>
            <a:pPr algn="ctr"/>
            <a:r>
              <a:rPr lang="en-GB" sz="2000" dirty="0">
                <a:solidFill>
                  <a:srgbClr val="595959"/>
                </a:solidFill>
                <a:latin typeface="Poppins" panose="00000500000000000000" pitchFamily="2" charset="0"/>
                <a:cs typeface="Poppins" panose="00000500000000000000" pitchFamily="2" charset="0"/>
              </a:rPr>
              <a:t>Alan Turing</a:t>
            </a:r>
          </a:p>
        </p:txBody>
      </p:sp>
    </p:spTree>
    <p:extLst>
      <p:ext uri="{BB962C8B-B14F-4D97-AF65-F5344CB8AC3E}">
        <p14:creationId xmlns:p14="http://schemas.microsoft.com/office/powerpoint/2010/main" val="2858882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E4AFDE-D25E-4366-12A5-D61A0C5DC26A}"/>
              </a:ext>
            </a:extLst>
          </p:cNvPr>
          <p:cNvSpPr txBox="1"/>
          <p:nvPr/>
        </p:nvSpPr>
        <p:spPr>
          <a:xfrm>
            <a:off x="1099751" y="573439"/>
            <a:ext cx="10614454" cy="646331"/>
          </a:xfrm>
          <a:prstGeom prst="rect">
            <a:avLst/>
          </a:prstGeom>
          <a:noFill/>
        </p:spPr>
        <p:txBody>
          <a:bodyPr wrap="square" rtlCol="0">
            <a:spAutoFit/>
          </a:bodyPr>
          <a:lstStyle/>
          <a:p>
            <a:r>
              <a:rPr lang="en-GB" sz="3600" b="1" dirty="0">
                <a:solidFill>
                  <a:schemeClr val="tx1">
                    <a:lumMod val="65000"/>
                    <a:lumOff val="35000"/>
                  </a:schemeClr>
                </a:solidFill>
                <a:latin typeface="Poppins" pitchFamily="2" charset="77"/>
                <a:cs typeface="Poppins" pitchFamily="2" charset="77"/>
              </a:rPr>
              <a:t>Important dates in LGBTQ+ history </a:t>
            </a:r>
          </a:p>
        </p:txBody>
      </p:sp>
      <p:sp>
        <p:nvSpPr>
          <p:cNvPr id="9" name="TextBox 8">
            <a:extLst>
              <a:ext uri="{FF2B5EF4-FFF2-40B4-BE49-F238E27FC236}">
                <a16:creationId xmlns:a16="http://schemas.microsoft.com/office/drawing/2014/main" id="{0FEBC1E6-8DAA-6F0C-734C-2FD262D9746D}"/>
              </a:ext>
            </a:extLst>
          </p:cNvPr>
          <p:cNvSpPr txBox="1"/>
          <p:nvPr/>
        </p:nvSpPr>
        <p:spPr>
          <a:xfrm>
            <a:off x="1641974" y="2367170"/>
            <a:ext cx="1834883" cy="1092607"/>
          </a:xfrm>
          <a:prstGeom prst="rect">
            <a:avLst/>
          </a:prstGeom>
          <a:noFill/>
        </p:spPr>
        <p:txBody>
          <a:bodyPr wrap="square" rtlCol="0">
            <a:spAutoFit/>
          </a:bodyPr>
          <a:lstStyle/>
          <a:p>
            <a:r>
              <a:rPr lang="en-GB" sz="1300" dirty="0">
                <a:solidFill>
                  <a:srgbClr val="595959"/>
                </a:solidFill>
                <a:latin typeface="Poppins" panose="00000500000000000000" pitchFamily="2" charset="0"/>
                <a:cs typeface="Poppins" panose="00000500000000000000" pitchFamily="2" charset="0"/>
              </a:rPr>
              <a:t>In </a:t>
            </a:r>
            <a:r>
              <a:rPr lang="en-GB" sz="1300" b="1" dirty="0">
                <a:solidFill>
                  <a:srgbClr val="4E9A5A"/>
                </a:solidFill>
                <a:latin typeface="Poppins" panose="00000500000000000000" pitchFamily="2" charset="0"/>
                <a:cs typeface="Poppins" panose="00000500000000000000" pitchFamily="2" charset="0"/>
              </a:rPr>
              <a:t>1861</a:t>
            </a:r>
            <a:r>
              <a:rPr lang="en-GB" sz="1300" dirty="0">
                <a:solidFill>
                  <a:srgbClr val="595959"/>
                </a:solidFill>
                <a:latin typeface="Poppins" panose="00000500000000000000" pitchFamily="2" charset="0"/>
                <a:cs typeface="Poppins" panose="00000500000000000000" pitchFamily="2" charset="0"/>
              </a:rPr>
              <a:t> the death penalty was replaced with a</a:t>
            </a:r>
          </a:p>
          <a:p>
            <a:r>
              <a:rPr lang="en-GB" sz="1300" dirty="0">
                <a:solidFill>
                  <a:srgbClr val="595959"/>
                </a:solidFill>
                <a:latin typeface="Poppins" panose="00000500000000000000" pitchFamily="2" charset="0"/>
                <a:cs typeface="Poppins" panose="00000500000000000000" pitchFamily="2" charset="0"/>
              </a:rPr>
              <a:t>10-year prison sentence.</a:t>
            </a:r>
          </a:p>
        </p:txBody>
      </p:sp>
      <p:sp>
        <p:nvSpPr>
          <p:cNvPr id="20" name="TextBox 19">
            <a:extLst>
              <a:ext uri="{FF2B5EF4-FFF2-40B4-BE49-F238E27FC236}">
                <a16:creationId xmlns:a16="http://schemas.microsoft.com/office/drawing/2014/main" id="{F20294CE-CAAA-3EE8-0D2E-F8A964E6C3CB}"/>
              </a:ext>
            </a:extLst>
          </p:cNvPr>
          <p:cNvSpPr txBox="1"/>
          <p:nvPr/>
        </p:nvSpPr>
        <p:spPr>
          <a:xfrm>
            <a:off x="759126" y="4551789"/>
            <a:ext cx="1488773" cy="1292662"/>
          </a:xfrm>
          <a:prstGeom prst="rect">
            <a:avLst/>
          </a:prstGeom>
          <a:noFill/>
        </p:spPr>
        <p:txBody>
          <a:bodyPr wrap="square" rtlCol="0">
            <a:spAutoFit/>
          </a:bodyPr>
          <a:lstStyle/>
          <a:p>
            <a:r>
              <a:rPr lang="en-GB" sz="1300" dirty="0">
                <a:solidFill>
                  <a:srgbClr val="595959"/>
                </a:solidFill>
                <a:latin typeface="Poppins" panose="00000500000000000000" pitchFamily="2" charset="0"/>
                <a:cs typeface="Poppins" panose="00000500000000000000" pitchFamily="2" charset="0"/>
              </a:rPr>
              <a:t>In </a:t>
            </a:r>
            <a:r>
              <a:rPr lang="en-GB" sz="1300" b="1" dirty="0">
                <a:solidFill>
                  <a:srgbClr val="4E9A5A"/>
                </a:solidFill>
                <a:latin typeface="Poppins" panose="00000500000000000000" pitchFamily="2" charset="0"/>
                <a:cs typeface="Poppins" panose="00000500000000000000" pitchFamily="2" charset="0"/>
              </a:rPr>
              <a:t>1533</a:t>
            </a:r>
            <a:r>
              <a:rPr lang="en-GB" sz="1300" dirty="0">
                <a:solidFill>
                  <a:srgbClr val="595959"/>
                </a:solidFill>
                <a:latin typeface="Poppins" panose="00000500000000000000" pitchFamily="2" charset="0"/>
                <a:cs typeface="Poppins" panose="00000500000000000000" pitchFamily="2" charset="0"/>
              </a:rPr>
              <a:t> an act which saw same-sex relationships incur the death penalty.</a:t>
            </a:r>
          </a:p>
        </p:txBody>
      </p:sp>
      <p:sp>
        <p:nvSpPr>
          <p:cNvPr id="36" name="TextBox 35">
            <a:extLst>
              <a:ext uri="{FF2B5EF4-FFF2-40B4-BE49-F238E27FC236}">
                <a16:creationId xmlns:a16="http://schemas.microsoft.com/office/drawing/2014/main" id="{2CE3228E-E47A-80E2-2205-F44D00823E2D}"/>
              </a:ext>
            </a:extLst>
          </p:cNvPr>
          <p:cNvSpPr txBox="1"/>
          <p:nvPr/>
        </p:nvSpPr>
        <p:spPr>
          <a:xfrm>
            <a:off x="2323030" y="4551789"/>
            <a:ext cx="1715231" cy="1092607"/>
          </a:xfrm>
          <a:prstGeom prst="rect">
            <a:avLst/>
          </a:prstGeom>
          <a:noFill/>
        </p:spPr>
        <p:txBody>
          <a:bodyPr wrap="square" rtlCol="0">
            <a:spAutoFit/>
          </a:bodyPr>
          <a:lstStyle/>
          <a:p>
            <a:r>
              <a:rPr lang="en-GB" sz="1300" dirty="0">
                <a:solidFill>
                  <a:srgbClr val="595959"/>
                </a:solidFill>
                <a:latin typeface="Poppins" panose="00000500000000000000" pitchFamily="2" charset="0"/>
                <a:cs typeface="Poppins" panose="00000500000000000000" pitchFamily="2" charset="0"/>
              </a:rPr>
              <a:t>In </a:t>
            </a:r>
            <a:r>
              <a:rPr lang="en-GB" sz="1300" b="1" dirty="0">
                <a:solidFill>
                  <a:srgbClr val="4E9A5A"/>
                </a:solidFill>
                <a:latin typeface="Poppins" panose="00000500000000000000" pitchFamily="2" charset="0"/>
                <a:cs typeface="Poppins" panose="00000500000000000000" pitchFamily="2" charset="0"/>
              </a:rPr>
              <a:t>1885</a:t>
            </a:r>
            <a:r>
              <a:rPr lang="en-GB" sz="1300" dirty="0">
                <a:solidFill>
                  <a:srgbClr val="595959"/>
                </a:solidFill>
                <a:latin typeface="Poppins" panose="00000500000000000000" pitchFamily="2" charset="0"/>
                <a:cs typeface="Poppins" panose="00000500000000000000" pitchFamily="2" charset="0"/>
              </a:rPr>
              <a:t> it became illegal for men but not women to engage in same-sex relationships.</a:t>
            </a:r>
          </a:p>
        </p:txBody>
      </p:sp>
      <p:sp>
        <p:nvSpPr>
          <p:cNvPr id="44" name="TextBox 43">
            <a:extLst>
              <a:ext uri="{FF2B5EF4-FFF2-40B4-BE49-F238E27FC236}">
                <a16:creationId xmlns:a16="http://schemas.microsoft.com/office/drawing/2014/main" id="{4D0EEE0D-DFE9-B433-B83D-C5AC64152A91}"/>
              </a:ext>
            </a:extLst>
          </p:cNvPr>
          <p:cNvSpPr txBox="1"/>
          <p:nvPr/>
        </p:nvSpPr>
        <p:spPr>
          <a:xfrm>
            <a:off x="4331936" y="4551789"/>
            <a:ext cx="2420240" cy="1692771"/>
          </a:xfrm>
          <a:prstGeom prst="rect">
            <a:avLst/>
          </a:prstGeom>
          <a:noFill/>
        </p:spPr>
        <p:txBody>
          <a:bodyPr wrap="square" rtlCol="0">
            <a:spAutoFit/>
          </a:bodyPr>
          <a:lstStyle/>
          <a:p>
            <a:r>
              <a:rPr lang="en-GB" sz="1300" b="1" dirty="0">
                <a:solidFill>
                  <a:srgbClr val="4E9A5A"/>
                </a:solidFill>
                <a:latin typeface="Poppins" panose="00000500000000000000" pitchFamily="2" charset="0"/>
                <a:cs typeface="Poppins" panose="00000500000000000000" pitchFamily="2" charset="0"/>
              </a:rPr>
              <a:t>1969</a:t>
            </a:r>
            <a:r>
              <a:rPr lang="en-GB" sz="1300" dirty="0">
                <a:solidFill>
                  <a:srgbClr val="595959"/>
                </a:solidFill>
                <a:latin typeface="Poppins" panose="00000500000000000000" pitchFamily="2" charset="0"/>
                <a:cs typeface="Poppins" panose="00000500000000000000" pitchFamily="2" charset="0"/>
              </a:rPr>
              <a:t> saw the Stonewall riots and the beginning of a series of protests by the LGBTQ+ community. These were in response to a police raid on a gay bar, called the Stonewall Inn, in New York City.</a:t>
            </a:r>
          </a:p>
        </p:txBody>
      </p:sp>
      <p:sp>
        <p:nvSpPr>
          <p:cNvPr id="46" name="TextBox 45">
            <a:extLst>
              <a:ext uri="{FF2B5EF4-FFF2-40B4-BE49-F238E27FC236}">
                <a16:creationId xmlns:a16="http://schemas.microsoft.com/office/drawing/2014/main" id="{0FC9A81E-DFDC-2605-FCE7-A4DFA3D8B814}"/>
              </a:ext>
            </a:extLst>
          </p:cNvPr>
          <p:cNvSpPr txBox="1"/>
          <p:nvPr/>
        </p:nvSpPr>
        <p:spPr>
          <a:xfrm>
            <a:off x="3505286" y="2367170"/>
            <a:ext cx="1834881" cy="1092607"/>
          </a:xfrm>
          <a:prstGeom prst="rect">
            <a:avLst/>
          </a:prstGeom>
          <a:noFill/>
        </p:spPr>
        <p:txBody>
          <a:bodyPr wrap="square" rtlCol="0">
            <a:spAutoFit/>
          </a:bodyPr>
          <a:lstStyle/>
          <a:p>
            <a:r>
              <a:rPr lang="en-GB" sz="1300" dirty="0">
                <a:solidFill>
                  <a:srgbClr val="595959"/>
                </a:solidFill>
                <a:latin typeface="Poppins" panose="00000500000000000000" pitchFamily="2" charset="0"/>
                <a:cs typeface="Poppins" panose="00000500000000000000" pitchFamily="2" charset="0"/>
              </a:rPr>
              <a:t>In </a:t>
            </a:r>
            <a:r>
              <a:rPr lang="en-GB" sz="1300" b="1" dirty="0">
                <a:solidFill>
                  <a:srgbClr val="4E9A5A"/>
                </a:solidFill>
                <a:latin typeface="Poppins" panose="00000500000000000000" pitchFamily="2" charset="0"/>
                <a:cs typeface="Poppins" panose="00000500000000000000" pitchFamily="2" charset="0"/>
              </a:rPr>
              <a:t>1965</a:t>
            </a:r>
            <a:r>
              <a:rPr lang="en-GB" sz="1300" dirty="0">
                <a:solidFill>
                  <a:srgbClr val="595959"/>
                </a:solidFill>
                <a:latin typeface="Poppins" panose="00000500000000000000" pitchFamily="2" charset="0"/>
                <a:cs typeface="Poppins" panose="00000500000000000000" pitchFamily="2" charset="0"/>
              </a:rPr>
              <a:t> Labour MP Leo </a:t>
            </a:r>
            <a:r>
              <a:rPr lang="en-GB" sz="1300" dirty="0" err="1">
                <a:solidFill>
                  <a:srgbClr val="595959"/>
                </a:solidFill>
                <a:latin typeface="Poppins" panose="00000500000000000000" pitchFamily="2" charset="0"/>
                <a:cs typeface="Poppins" panose="00000500000000000000" pitchFamily="2" charset="0"/>
              </a:rPr>
              <a:t>Abse</a:t>
            </a:r>
            <a:r>
              <a:rPr lang="en-GB" sz="1300" dirty="0">
                <a:solidFill>
                  <a:srgbClr val="595959"/>
                </a:solidFill>
                <a:latin typeface="Poppins" panose="00000500000000000000" pitchFamily="2" charset="0"/>
                <a:cs typeface="Poppins" panose="00000500000000000000" pitchFamily="2" charset="0"/>
              </a:rPr>
              <a:t> and the Earl of Arran sought to decriminalise same-sex relations.</a:t>
            </a:r>
          </a:p>
        </p:txBody>
      </p:sp>
      <p:sp>
        <p:nvSpPr>
          <p:cNvPr id="48" name="TextBox 47">
            <a:extLst>
              <a:ext uri="{FF2B5EF4-FFF2-40B4-BE49-F238E27FC236}">
                <a16:creationId xmlns:a16="http://schemas.microsoft.com/office/drawing/2014/main" id="{3B55CEB6-EE19-5E3A-4541-695AE4844CF1}"/>
              </a:ext>
            </a:extLst>
          </p:cNvPr>
          <p:cNvSpPr txBox="1"/>
          <p:nvPr/>
        </p:nvSpPr>
        <p:spPr>
          <a:xfrm>
            <a:off x="5797393" y="2167115"/>
            <a:ext cx="2264981" cy="1292662"/>
          </a:xfrm>
          <a:prstGeom prst="rect">
            <a:avLst/>
          </a:prstGeom>
          <a:noFill/>
        </p:spPr>
        <p:txBody>
          <a:bodyPr wrap="square" rtlCol="0">
            <a:spAutoFit/>
          </a:bodyPr>
          <a:lstStyle/>
          <a:p>
            <a:r>
              <a:rPr lang="en-GB" sz="1300" dirty="0">
                <a:solidFill>
                  <a:srgbClr val="595959"/>
                </a:solidFill>
                <a:latin typeface="Poppins" panose="00000500000000000000" pitchFamily="2" charset="0"/>
                <a:cs typeface="Poppins" panose="00000500000000000000" pitchFamily="2" charset="0"/>
              </a:rPr>
              <a:t>To mark the first anniversary of the Stonewall riots, the first gay pride march took place across North America in </a:t>
            </a:r>
            <a:r>
              <a:rPr lang="en-GB" sz="1300" b="1" dirty="0">
                <a:solidFill>
                  <a:srgbClr val="4E9A5A"/>
                </a:solidFill>
                <a:latin typeface="Poppins" panose="00000500000000000000" pitchFamily="2" charset="0"/>
                <a:cs typeface="Poppins" panose="00000500000000000000" pitchFamily="2" charset="0"/>
              </a:rPr>
              <a:t>1970</a:t>
            </a:r>
            <a:r>
              <a:rPr lang="en-GB" sz="1300" dirty="0">
                <a:solidFill>
                  <a:srgbClr val="595959"/>
                </a:solidFill>
                <a:latin typeface="Poppins" panose="00000500000000000000" pitchFamily="2" charset="0"/>
                <a:cs typeface="Poppins" panose="00000500000000000000" pitchFamily="2" charset="0"/>
              </a:rPr>
              <a:t>.</a:t>
            </a:r>
          </a:p>
        </p:txBody>
      </p:sp>
      <p:sp>
        <p:nvSpPr>
          <p:cNvPr id="50" name="TextBox 49">
            <a:extLst>
              <a:ext uri="{FF2B5EF4-FFF2-40B4-BE49-F238E27FC236}">
                <a16:creationId xmlns:a16="http://schemas.microsoft.com/office/drawing/2014/main" id="{122AD820-EC2F-B6C9-5376-E1F01688D992}"/>
              </a:ext>
            </a:extLst>
          </p:cNvPr>
          <p:cNvSpPr txBox="1"/>
          <p:nvPr/>
        </p:nvSpPr>
        <p:spPr>
          <a:xfrm>
            <a:off x="7003016" y="4551789"/>
            <a:ext cx="2205563" cy="1492716"/>
          </a:xfrm>
          <a:prstGeom prst="rect">
            <a:avLst/>
          </a:prstGeom>
          <a:noFill/>
        </p:spPr>
        <p:txBody>
          <a:bodyPr wrap="square" rtlCol="0">
            <a:spAutoFit/>
          </a:bodyPr>
          <a:lstStyle/>
          <a:p>
            <a:r>
              <a:rPr lang="en-GB" sz="1300" dirty="0">
                <a:solidFill>
                  <a:srgbClr val="595959"/>
                </a:solidFill>
                <a:latin typeface="Poppins" panose="00000500000000000000" pitchFamily="2" charset="0"/>
                <a:cs typeface="Poppins" panose="00000500000000000000" pitchFamily="2" charset="0"/>
              </a:rPr>
              <a:t>The original rainbow flag was created in </a:t>
            </a:r>
            <a:r>
              <a:rPr lang="en-GB" sz="1300" b="1" dirty="0">
                <a:solidFill>
                  <a:srgbClr val="4E9A5A"/>
                </a:solidFill>
                <a:latin typeface="Poppins" panose="00000500000000000000" pitchFamily="2" charset="0"/>
                <a:cs typeface="Poppins" panose="00000500000000000000" pitchFamily="2" charset="0"/>
              </a:rPr>
              <a:t>1978</a:t>
            </a:r>
            <a:r>
              <a:rPr lang="en-GB" sz="1300" dirty="0">
                <a:solidFill>
                  <a:srgbClr val="595959"/>
                </a:solidFill>
                <a:latin typeface="Poppins" panose="00000500000000000000" pitchFamily="2" charset="0"/>
                <a:cs typeface="Poppins" panose="00000500000000000000" pitchFamily="2" charset="0"/>
              </a:rPr>
              <a:t> by artist Gilbert Baker. The flag’s colours represent the diversity of the LGBTQ+ community.</a:t>
            </a:r>
          </a:p>
        </p:txBody>
      </p:sp>
      <p:sp>
        <p:nvSpPr>
          <p:cNvPr id="51" name="TextBox 50">
            <a:extLst>
              <a:ext uri="{FF2B5EF4-FFF2-40B4-BE49-F238E27FC236}">
                <a16:creationId xmlns:a16="http://schemas.microsoft.com/office/drawing/2014/main" id="{682AF76E-43F9-4337-98B9-7C9BC27F971F}"/>
              </a:ext>
            </a:extLst>
          </p:cNvPr>
          <p:cNvSpPr txBox="1"/>
          <p:nvPr/>
        </p:nvSpPr>
        <p:spPr>
          <a:xfrm>
            <a:off x="8041719" y="2167115"/>
            <a:ext cx="1773020" cy="1292662"/>
          </a:xfrm>
          <a:prstGeom prst="rect">
            <a:avLst/>
          </a:prstGeom>
          <a:noFill/>
        </p:spPr>
        <p:txBody>
          <a:bodyPr wrap="square" rtlCol="0">
            <a:spAutoFit/>
          </a:bodyPr>
          <a:lstStyle/>
          <a:p>
            <a:r>
              <a:rPr lang="en-GB" sz="1300" dirty="0">
                <a:solidFill>
                  <a:srgbClr val="595959"/>
                </a:solidFill>
                <a:latin typeface="Poppins" panose="00000500000000000000" pitchFamily="2" charset="0"/>
                <a:cs typeface="Poppins" panose="00000500000000000000" pitchFamily="2" charset="0"/>
              </a:rPr>
              <a:t>The </a:t>
            </a:r>
            <a:r>
              <a:rPr lang="en-GB" sz="1300" b="1" dirty="0">
                <a:solidFill>
                  <a:srgbClr val="4E9A5A"/>
                </a:solidFill>
                <a:latin typeface="Poppins" panose="00000500000000000000" pitchFamily="2" charset="0"/>
                <a:cs typeface="Poppins" panose="00000500000000000000" pitchFamily="2" charset="0"/>
              </a:rPr>
              <a:t>2004</a:t>
            </a:r>
            <a:r>
              <a:rPr lang="en-GB" sz="1300" dirty="0">
                <a:solidFill>
                  <a:srgbClr val="595959"/>
                </a:solidFill>
                <a:latin typeface="Poppins" panose="00000500000000000000" pitchFamily="2" charset="0"/>
                <a:cs typeface="Poppins" panose="00000500000000000000" pitchFamily="2" charset="0"/>
              </a:rPr>
              <a:t> Gender Recognition Act is established, allowing people to change their legal gender.</a:t>
            </a:r>
          </a:p>
        </p:txBody>
      </p:sp>
      <p:sp>
        <p:nvSpPr>
          <p:cNvPr id="53" name="TextBox 52">
            <a:extLst>
              <a:ext uri="{FF2B5EF4-FFF2-40B4-BE49-F238E27FC236}">
                <a16:creationId xmlns:a16="http://schemas.microsoft.com/office/drawing/2014/main" id="{922B5A0D-EA30-F6D4-650D-BB4C45C24894}"/>
              </a:ext>
            </a:extLst>
          </p:cNvPr>
          <p:cNvSpPr txBox="1"/>
          <p:nvPr/>
        </p:nvSpPr>
        <p:spPr>
          <a:xfrm>
            <a:off x="9490868" y="4551789"/>
            <a:ext cx="2137540" cy="1292662"/>
          </a:xfrm>
          <a:prstGeom prst="rect">
            <a:avLst/>
          </a:prstGeom>
          <a:noFill/>
        </p:spPr>
        <p:txBody>
          <a:bodyPr wrap="square" rtlCol="0">
            <a:spAutoFit/>
          </a:bodyPr>
          <a:lstStyle/>
          <a:p>
            <a:r>
              <a:rPr lang="en-GB" sz="1300" dirty="0">
                <a:solidFill>
                  <a:srgbClr val="595959"/>
                </a:solidFill>
                <a:latin typeface="Poppins" panose="00000500000000000000" pitchFamily="2" charset="0"/>
                <a:cs typeface="Poppins" panose="00000500000000000000" pitchFamily="2" charset="0"/>
              </a:rPr>
              <a:t>The </a:t>
            </a:r>
            <a:r>
              <a:rPr lang="en-GB" sz="1300" b="1" dirty="0">
                <a:solidFill>
                  <a:srgbClr val="4E9A5A"/>
                </a:solidFill>
                <a:latin typeface="Poppins" panose="00000500000000000000" pitchFamily="2" charset="0"/>
                <a:cs typeface="Poppins" panose="00000500000000000000" pitchFamily="2" charset="0"/>
              </a:rPr>
              <a:t>2010</a:t>
            </a:r>
            <a:r>
              <a:rPr lang="en-GB" sz="1300" dirty="0">
                <a:solidFill>
                  <a:srgbClr val="595959"/>
                </a:solidFill>
                <a:latin typeface="Poppins" panose="00000500000000000000" pitchFamily="2" charset="0"/>
                <a:cs typeface="Poppins" panose="00000500000000000000" pitchFamily="2" charset="0"/>
              </a:rPr>
              <a:t> Equality Act is introduced, legally protecting people from discrimination in the workplace and wider society.</a:t>
            </a:r>
          </a:p>
        </p:txBody>
      </p:sp>
      <p:sp>
        <p:nvSpPr>
          <p:cNvPr id="55" name="TextBox 54">
            <a:extLst>
              <a:ext uri="{FF2B5EF4-FFF2-40B4-BE49-F238E27FC236}">
                <a16:creationId xmlns:a16="http://schemas.microsoft.com/office/drawing/2014/main" id="{E79E2090-AEF9-6B1C-18A3-5329F0F5EFE1}"/>
              </a:ext>
            </a:extLst>
          </p:cNvPr>
          <p:cNvSpPr txBox="1"/>
          <p:nvPr/>
        </p:nvSpPr>
        <p:spPr>
          <a:xfrm>
            <a:off x="10019998" y="1767006"/>
            <a:ext cx="2039067" cy="1692771"/>
          </a:xfrm>
          <a:prstGeom prst="rect">
            <a:avLst/>
          </a:prstGeom>
          <a:noFill/>
        </p:spPr>
        <p:txBody>
          <a:bodyPr wrap="square" rtlCol="0">
            <a:spAutoFit/>
          </a:bodyPr>
          <a:lstStyle/>
          <a:p>
            <a:r>
              <a:rPr lang="en-GB" sz="1300" dirty="0">
                <a:solidFill>
                  <a:srgbClr val="595959"/>
                </a:solidFill>
                <a:latin typeface="Poppins" panose="00000500000000000000" pitchFamily="2" charset="0"/>
                <a:cs typeface="Poppins" panose="00000500000000000000" pitchFamily="2" charset="0"/>
              </a:rPr>
              <a:t>After the Civil Partnership Act came into force in 2005, full marriage rights were granted to same-sex couples when the Marriage Act was passed in </a:t>
            </a:r>
            <a:r>
              <a:rPr lang="en-GB" sz="1300" b="1" dirty="0">
                <a:solidFill>
                  <a:srgbClr val="4E9A5A"/>
                </a:solidFill>
                <a:latin typeface="Poppins" panose="00000500000000000000" pitchFamily="2" charset="0"/>
                <a:cs typeface="Poppins" panose="00000500000000000000" pitchFamily="2" charset="0"/>
              </a:rPr>
              <a:t>2013</a:t>
            </a:r>
            <a:r>
              <a:rPr lang="en-GB" sz="1300" dirty="0">
                <a:solidFill>
                  <a:srgbClr val="595959"/>
                </a:solidFill>
                <a:latin typeface="Poppins" panose="00000500000000000000" pitchFamily="2" charset="0"/>
                <a:cs typeface="Poppins" panose="00000500000000000000" pitchFamily="2" charset="0"/>
              </a:rPr>
              <a:t>.</a:t>
            </a:r>
          </a:p>
        </p:txBody>
      </p:sp>
      <p:cxnSp>
        <p:nvCxnSpPr>
          <p:cNvPr id="6" name="Straight Connector 5">
            <a:extLst>
              <a:ext uri="{FF2B5EF4-FFF2-40B4-BE49-F238E27FC236}">
                <a16:creationId xmlns:a16="http://schemas.microsoft.com/office/drawing/2014/main" id="{EB02D6D3-0461-23A1-8B4D-31CAD83B568E}"/>
              </a:ext>
            </a:extLst>
          </p:cNvPr>
          <p:cNvCxnSpPr>
            <a:cxnSpLocks/>
          </p:cNvCxnSpPr>
          <p:nvPr/>
        </p:nvCxnSpPr>
        <p:spPr>
          <a:xfrm>
            <a:off x="1060453" y="4033600"/>
            <a:ext cx="10979147" cy="0"/>
          </a:xfrm>
          <a:prstGeom prst="line">
            <a:avLst/>
          </a:prstGeom>
          <a:ln w="38100">
            <a:solidFill>
              <a:srgbClr val="595959"/>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28551FF-7ABD-83F5-5060-08B7275F71E0}"/>
              </a:ext>
            </a:extLst>
          </p:cNvPr>
          <p:cNvSpPr txBox="1"/>
          <p:nvPr/>
        </p:nvSpPr>
        <p:spPr>
          <a:xfrm>
            <a:off x="11264804" y="3565347"/>
            <a:ext cx="917435" cy="338554"/>
          </a:xfrm>
          <a:prstGeom prst="rect">
            <a:avLst/>
          </a:prstGeom>
        </p:spPr>
        <p:txBody>
          <a:bodyPr wrap="square" rtlCol="0">
            <a:spAutoFit/>
          </a:bodyPr>
          <a:lstStyle/>
          <a:p>
            <a:r>
              <a:rPr lang="en-GB" sz="1600" b="1" dirty="0">
                <a:solidFill>
                  <a:srgbClr val="4E9A5A"/>
                </a:solidFill>
                <a:latin typeface="Poppins" panose="00000500000000000000" pitchFamily="2" charset="0"/>
                <a:cs typeface="Poppins" panose="00000500000000000000" pitchFamily="2" charset="0"/>
              </a:rPr>
              <a:t>Today</a:t>
            </a:r>
          </a:p>
        </p:txBody>
      </p:sp>
      <p:sp>
        <p:nvSpPr>
          <p:cNvPr id="8" name="TextBox 7">
            <a:extLst>
              <a:ext uri="{FF2B5EF4-FFF2-40B4-BE49-F238E27FC236}">
                <a16:creationId xmlns:a16="http://schemas.microsoft.com/office/drawing/2014/main" id="{A9455411-64E3-7306-FC2E-B533E0230271}"/>
              </a:ext>
            </a:extLst>
          </p:cNvPr>
          <p:cNvSpPr txBox="1"/>
          <p:nvPr/>
        </p:nvSpPr>
        <p:spPr>
          <a:xfrm>
            <a:off x="759126" y="3640629"/>
            <a:ext cx="660758" cy="338554"/>
          </a:xfrm>
          <a:prstGeom prst="rect">
            <a:avLst/>
          </a:prstGeom>
        </p:spPr>
        <p:txBody>
          <a:bodyPr wrap="none" lIns="91440" tIns="45720" rIns="91440" bIns="45720" rtlCol="0" anchor="t">
            <a:spAutoFit/>
          </a:bodyPr>
          <a:lstStyle/>
          <a:p>
            <a:r>
              <a:rPr lang="en-GB" sz="1600" b="1" dirty="0">
                <a:solidFill>
                  <a:srgbClr val="4E9A5A"/>
                </a:solidFill>
                <a:latin typeface="Poppins" panose="00000500000000000000" pitchFamily="2" charset="0"/>
                <a:cs typeface="Poppins" panose="00000500000000000000" pitchFamily="2" charset="0"/>
              </a:rPr>
              <a:t>1500</a:t>
            </a:r>
          </a:p>
        </p:txBody>
      </p:sp>
      <p:cxnSp>
        <p:nvCxnSpPr>
          <p:cNvPr id="10" name="Straight Arrow Connector 9">
            <a:extLst>
              <a:ext uri="{FF2B5EF4-FFF2-40B4-BE49-F238E27FC236}">
                <a16:creationId xmlns:a16="http://schemas.microsoft.com/office/drawing/2014/main" id="{1D6B7F6E-FC45-298F-96C9-C55421FBCA29}"/>
              </a:ext>
            </a:extLst>
          </p:cNvPr>
          <p:cNvCxnSpPr>
            <a:cxnSpLocks/>
          </p:cNvCxnSpPr>
          <p:nvPr/>
        </p:nvCxnSpPr>
        <p:spPr>
          <a:xfrm flipV="1">
            <a:off x="1430849" y="4037204"/>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A796A2A-9F46-CE51-15D6-E120597BD09D}"/>
              </a:ext>
            </a:extLst>
          </p:cNvPr>
          <p:cNvCxnSpPr>
            <a:cxnSpLocks/>
          </p:cNvCxnSpPr>
          <p:nvPr/>
        </p:nvCxnSpPr>
        <p:spPr>
          <a:xfrm>
            <a:off x="4209808" y="3539751"/>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E8DAEA2-9DBF-B567-9962-01B4665ACDC8}"/>
              </a:ext>
            </a:extLst>
          </p:cNvPr>
          <p:cNvCxnSpPr>
            <a:cxnSpLocks/>
          </p:cNvCxnSpPr>
          <p:nvPr/>
        </p:nvCxnSpPr>
        <p:spPr>
          <a:xfrm>
            <a:off x="6567055" y="3539751"/>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BA40552-C67B-C008-51DB-C2DA19070580}"/>
              </a:ext>
            </a:extLst>
          </p:cNvPr>
          <p:cNvCxnSpPr>
            <a:cxnSpLocks/>
          </p:cNvCxnSpPr>
          <p:nvPr/>
        </p:nvCxnSpPr>
        <p:spPr>
          <a:xfrm flipV="1">
            <a:off x="3111227" y="4037204"/>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A697D02-096E-E5DE-709D-BC7469E8E043}"/>
              </a:ext>
            </a:extLst>
          </p:cNvPr>
          <p:cNvCxnSpPr>
            <a:cxnSpLocks/>
          </p:cNvCxnSpPr>
          <p:nvPr/>
        </p:nvCxnSpPr>
        <p:spPr>
          <a:xfrm flipV="1">
            <a:off x="5472306" y="4037204"/>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2510CA1-A12E-7AC6-2DDF-14D55B606832}"/>
              </a:ext>
            </a:extLst>
          </p:cNvPr>
          <p:cNvCxnSpPr>
            <a:cxnSpLocks/>
          </p:cNvCxnSpPr>
          <p:nvPr/>
        </p:nvCxnSpPr>
        <p:spPr>
          <a:xfrm>
            <a:off x="8752501" y="3539751"/>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0E61BD8-79D3-81B4-04D5-36759A184787}"/>
              </a:ext>
            </a:extLst>
          </p:cNvPr>
          <p:cNvCxnSpPr>
            <a:cxnSpLocks/>
          </p:cNvCxnSpPr>
          <p:nvPr/>
        </p:nvCxnSpPr>
        <p:spPr>
          <a:xfrm flipV="1">
            <a:off x="10055619" y="4037204"/>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ED6140E-EF3F-D85E-8E1E-250EB0DFF8D8}"/>
              </a:ext>
            </a:extLst>
          </p:cNvPr>
          <p:cNvCxnSpPr>
            <a:cxnSpLocks/>
          </p:cNvCxnSpPr>
          <p:nvPr/>
        </p:nvCxnSpPr>
        <p:spPr>
          <a:xfrm>
            <a:off x="2357005" y="3539751"/>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E137ABD-E058-28E8-C6AD-EC5ED76CAEF8}"/>
              </a:ext>
            </a:extLst>
          </p:cNvPr>
          <p:cNvCxnSpPr>
            <a:cxnSpLocks/>
          </p:cNvCxnSpPr>
          <p:nvPr/>
        </p:nvCxnSpPr>
        <p:spPr>
          <a:xfrm flipV="1">
            <a:off x="7808976" y="4037204"/>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A7CDEE1-FABA-ADB1-C94B-676946D32597}"/>
              </a:ext>
            </a:extLst>
          </p:cNvPr>
          <p:cNvCxnSpPr>
            <a:cxnSpLocks/>
          </p:cNvCxnSpPr>
          <p:nvPr/>
        </p:nvCxnSpPr>
        <p:spPr>
          <a:xfrm>
            <a:off x="10676551" y="3539751"/>
            <a:ext cx="0" cy="468000"/>
          </a:xfrm>
          <a:prstGeom prst="straightConnector1">
            <a:avLst/>
          </a:prstGeom>
          <a:ln w="28575">
            <a:solidFill>
              <a:srgbClr val="59595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45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24" ma:contentTypeDescription="Create a new document." ma:contentTypeScope="" ma:versionID="e566324908e38c380954503b8b1fe47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d77c4645a1578a9c3e876ac88b8127fb"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d7029093-bac8-40c8-b3d2-05dc3a2407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6144f90-c7b6-48d0-aae5-f5e9e48cc3df" xsi:nil="true"/>
    <SharedWithUsers xmlns="86144f90-c7b6-48d0-aae5-f5e9e48cc3df">
      <UserInfo>
        <DisplayName>Claire Hoyle</DisplayName>
        <AccountId>956</AccountId>
        <AccountType/>
      </UserInfo>
    </SharedWithUsers>
    <lcf76f155ced4ddcb4097134ff3c332f xmlns="0f0ae0ff-29c4-4766-b250-c1a9bee8d430">
      <Terms xmlns="http://schemas.microsoft.com/office/infopath/2007/PartnerControls"/>
    </lcf76f155ced4ddcb4097134ff3c332f>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2A4814-33BB-4867-90A4-E7861CEAE341}"/>
</file>

<file path=customXml/itemProps2.xml><?xml version="1.0" encoding="utf-8"?>
<ds:datastoreItem xmlns:ds="http://schemas.openxmlformats.org/officeDocument/2006/customXml" ds:itemID="{41568C2B-03DA-4ED8-8654-6629D811B322}">
  <ds:schemaRefs>
    <ds:schemaRef ds:uri="http://www.w3.org/XML/1998/namespace"/>
    <ds:schemaRef ds:uri="http://schemas.openxmlformats.org/package/2006/metadata/core-properties"/>
    <ds:schemaRef ds:uri="http://schemas.microsoft.com/office/2006/metadata/properties"/>
    <ds:schemaRef ds:uri="http://purl.org/dc/terms/"/>
    <ds:schemaRef ds:uri="86144f90-c7b6-48d0-aae5-f5e9e48cc3df"/>
    <ds:schemaRef ds:uri="http://schemas.microsoft.com/office/2006/documentManagement/types"/>
    <ds:schemaRef ds:uri="5c7a0828-c5e4-45f8-a074-18a8fdc88ec6"/>
    <ds:schemaRef ds:uri="http://schemas.microsoft.com/office/infopath/2007/PartnerControls"/>
    <ds:schemaRef ds:uri="http://purl.org/dc/dcmitype/"/>
    <ds:schemaRef ds:uri="http://purl.org/dc/elements/1.1/"/>
  </ds:schemaRefs>
</ds:datastoreItem>
</file>

<file path=customXml/itemProps3.xml><?xml version="1.0" encoding="utf-8"?>
<ds:datastoreItem xmlns:ds="http://schemas.openxmlformats.org/officeDocument/2006/customXml" ds:itemID="{7A3D8FA3-0EAD-472F-BCB6-1EF8024BD6E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6560</TotalTime>
  <Words>692</Words>
  <Application>Microsoft Macintosh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Poppins</vt:lpstr>
      <vt:lpstr>Calibri</vt:lpstr>
      <vt:lpstr>robotobold</vt:lpstr>
      <vt:lpstr>robotoregular</vt:lpstr>
      <vt:lpstr>Calibri Light</vt:lpstr>
      <vt:lpstr>Poppins SemiBold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Pride Assembly</dc:title>
  <dc:creator>Patrycja Maziarz</dc:creator>
  <cp:lastModifiedBy>Lewis Clegg</cp:lastModifiedBy>
  <cp:revision>12</cp:revision>
  <dcterms:created xsi:type="dcterms:W3CDTF">2022-09-01T10:03:08Z</dcterms:created>
  <dcterms:modified xsi:type="dcterms:W3CDTF">2024-05-15T12:50:46Z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MediaServiceImageTags">
    <vt:lpwstr/>
  </property>
</Properties>
</file>