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7" r:id="rId5"/>
    <p:sldId id="256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Eyfsnew" panose="020B0604020202020204" charset="0"/>
      <p:regular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840"/>
    <a:srgbClr val="595959"/>
    <a:srgbClr val="494A93"/>
    <a:srgbClr val="FFBB00"/>
    <a:srgbClr val="FF2E30"/>
    <a:srgbClr val="FFF8EA"/>
    <a:srgbClr val="00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3153B-7FC5-474F-A0F8-F6C036A8C25A}" v="1" dt="2023-08-16T07:38:09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6"/>
    <p:restoredTop sz="94753"/>
  </p:normalViewPr>
  <p:slideViewPr>
    <p:cSldViewPr snapToGrid="0">
      <p:cViewPr varScale="1">
        <p:scale>
          <a:sx n="74" d="100"/>
          <a:sy n="74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 Easton" userId="9bed9145-19ea-4ea1-8fb2-8e1a39050083" providerId="ADAL" clId="{0453153B-7FC5-474F-A0F8-F6C036A8C25A}"/>
    <pc:docChg chg="custSel modSld">
      <pc:chgData name="Marj Easton" userId="9bed9145-19ea-4ea1-8fb2-8e1a39050083" providerId="ADAL" clId="{0453153B-7FC5-474F-A0F8-F6C036A8C25A}" dt="2023-08-16T07:39:33.938" v="6" actId="732"/>
      <pc:docMkLst>
        <pc:docMk/>
      </pc:docMkLst>
      <pc:sldChg chg="addSp delSp modSp mod">
        <pc:chgData name="Marj Easton" userId="9bed9145-19ea-4ea1-8fb2-8e1a39050083" providerId="ADAL" clId="{0453153B-7FC5-474F-A0F8-F6C036A8C25A}" dt="2023-08-16T07:39:33.938" v="6" actId="732"/>
        <pc:sldMkLst>
          <pc:docMk/>
          <pc:sldMk cId="3715524450" sldId="257"/>
        </pc:sldMkLst>
        <pc:spChg chg="del">
          <ac:chgData name="Marj Easton" userId="9bed9145-19ea-4ea1-8fb2-8e1a39050083" providerId="ADAL" clId="{0453153B-7FC5-474F-A0F8-F6C036A8C25A}" dt="2023-08-16T07:39:26.030" v="5" actId="478"/>
          <ac:spMkLst>
            <pc:docMk/>
            <pc:sldMk cId="3715524450" sldId="257"/>
            <ac:spMk id="7" creationId="{960F62B5-540E-C271-B017-59FFD7704E45}"/>
          </ac:spMkLst>
        </pc:spChg>
        <pc:picChg chg="add mod modCrop">
          <ac:chgData name="Marj Easton" userId="9bed9145-19ea-4ea1-8fb2-8e1a39050083" providerId="ADAL" clId="{0453153B-7FC5-474F-A0F8-F6C036A8C25A}" dt="2023-08-16T07:39:33.938" v="6" actId="732"/>
          <ac:picMkLst>
            <pc:docMk/>
            <pc:sldMk cId="3715524450" sldId="257"/>
            <ac:picMk id="2" creationId="{4FF9DE28-BC01-45F3-F6B8-5D1450701E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9E86-587C-E44B-B5BB-AA0ED28958EA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6369-2099-1D48-8418-9EF80AE11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4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75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CA712-1808-E770-A1F6-E90904A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F7DC-449B-C593-0594-E1CB3EF1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EEEEE-9DB7-6A2B-F740-501D67C02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4944-9677-CB4B-9262-F35EC822D3E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D12E-4D69-40D4-3D94-4E11DFFC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15D4-FF15-3E36-C388-C599E6F0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3B47-C826-A646-ACDD-5F634FF1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E7CB87-3AC9-D75A-0AD2-C484BE500AD0}"/>
              </a:ext>
            </a:extLst>
          </p:cNvPr>
          <p:cNvSpPr/>
          <p:nvPr/>
        </p:nvSpPr>
        <p:spPr>
          <a:xfrm>
            <a:off x="468923" y="1012032"/>
            <a:ext cx="756138" cy="756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9EE730-A223-3696-E899-1B3F10F51402}"/>
              </a:ext>
            </a:extLst>
          </p:cNvPr>
          <p:cNvCxnSpPr>
            <a:cxnSpLocks/>
          </p:cNvCxnSpPr>
          <p:nvPr/>
        </p:nvCxnSpPr>
        <p:spPr>
          <a:xfrm>
            <a:off x="298938" y="1012032"/>
            <a:ext cx="0" cy="39068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04E4CA-BD7C-4239-D873-F24951574B74}"/>
              </a:ext>
            </a:extLst>
          </p:cNvPr>
          <p:cNvSpPr/>
          <p:nvPr/>
        </p:nvSpPr>
        <p:spPr>
          <a:xfrm>
            <a:off x="1395044" y="1012032"/>
            <a:ext cx="2130209" cy="756138"/>
          </a:xfrm>
          <a:prstGeom prst="rect">
            <a:avLst/>
          </a:prstGeom>
          <a:solidFill>
            <a:srgbClr val="494A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584A2-87FB-5D86-6A96-875F9D335EEC}"/>
              </a:ext>
            </a:extLst>
          </p:cNvPr>
          <p:cNvSpPr txBox="1">
            <a:spLocks/>
          </p:cNvSpPr>
          <p:nvPr/>
        </p:nvSpPr>
        <p:spPr>
          <a:xfrm>
            <a:off x="1591407" y="1195752"/>
            <a:ext cx="1753372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</a:t>
            </a:r>
            <a:endParaRPr lang="en-GB" sz="31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3E50B2-7472-6F09-1D30-B1411EAA3E92}"/>
              </a:ext>
            </a:extLst>
          </p:cNvPr>
          <p:cNvSpPr txBox="1">
            <a:spLocks/>
          </p:cNvSpPr>
          <p:nvPr/>
        </p:nvSpPr>
        <p:spPr>
          <a:xfrm>
            <a:off x="553915" y="4577852"/>
            <a:ext cx="10726616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</a:t>
            </a:r>
            <a:r>
              <a:rPr lang="en-GB" sz="3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1 - Culture</a:t>
            </a:r>
            <a:endParaRPr lang="en-GB" sz="3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CB5AE-801A-0177-4DD4-BAA90B8CBE47}"/>
              </a:ext>
            </a:extLst>
          </p:cNvPr>
          <p:cNvSpPr txBox="1"/>
          <p:nvPr/>
        </p:nvSpPr>
        <p:spPr>
          <a:xfrm>
            <a:off x="481722" y="1169376"/>
            <a:ext cx="756137" cy="5117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>
                <a:ln>
                  <a:noFill/>
                </a:ln>
                <a:solidFill>
                  <a:srgbClr val="494A93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Y1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494A93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9DE28-BC01-45F3-F6B8-5D1450701E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5"/>
          <a:stretch/>
        </p:blipFill>
        <p:spPr>
          <a:xfrm>
            <a:off x="447602" y="1517074"/>
            <a:ext cx="1072661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6A0BB9-9DF9-E577-FEF0-6C272406FD65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Match these French words to their meaning.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E9E91-73DB-1E38-EC80-84EF78F8E0B4}"/>
              </a:ext>
            </a:extLst>
          </p:cNvPr>
          <p:cNvSpPr/>
          <p:nvPr/>
        </p:nvSpPr>
        <p:spPr>
          <a:xfrm>
            <a:off x="1602112" y="1666465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au revoir</a:t>
            </a:r>
          </a:p>
        </p:txBody>
      </p:sp>
      <p:sp>
        <p:nvSpPr>
          <p:cNvPr id="9" name="Rectangle: Rounded Corners 49">
            <a:extLst>
              <a:ext uri="{FF2B5EF4-FFF2-40B4-BE49-F238E27FC236}">
                <a16:creationId xmlns:a16="http://schemas.microsoft.com/office/drawing/2014/main" id="{469763D7-5961-9B93-281F-F641CE78D7BE}"/>
              </a:ext>
            </a:extLst>
          </p:cNvPr>
          <p:cNvSpPr/>
          <p:nvPr/>
        </p:nvSpPr>
        <p:spPr>
          <a:xfrm>
            <a:off x="1602112" y="358143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oui</a:t>
            </a:r>
          </a:p>
        </p:txBody>
      </p:sp>
      <p:sp>
        <p:nvSpPr>
          <p:cNvPr id="11" name="Rectangle: Rounded Corners 50">
            <a:extLst>
              <a:ext uri="{FF2B5EF4-FFF2-40B4-BE49-F238E27FC236}">
                <a16:creationId xmlns:a16="http://schemas.microsoft.com/office/drawing/2014/main" id="{3E24D47A-A21B-EC35-C822-4355A1D89546}"/>
              </a:ext>
            </a:extLst>
          </p:cNvPr>
          <p:cNvSpPr/>
          <p:nvPr/>
        </p:nvSpPr>
        <p:spPr>
          <a:xfrm>
            <a:off x="1602112" y="453834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bonjour</a:t>
            </a:r>
          </a:p>
        </p:txBody>
      </p:sp>
      <p:sp>
        <p:nvSpPr>
          <p:cNvPr id="12" name="Rectangle: Rounded Corners 51">
            <a:extLst>
              <a:ext uri="{FF2B5EF4-FFF2-40B4-BE49-F238E27FC236}">
                <a16:creationId xmlns:a16="http://schemas.microsoft.com/office/drawing/2014/main" id="{94ACE1E7-EECE-9DB7-028A-63D936D7A550}"/>
              </a:ext>
            </a:extLst>
          </p:cNvPr>
          <p:cNvSpPr/>
          <p:nvPr/>
        </p:nvSpPr>
        <p:spPr>
          <a:xfrm>
            <a:off x="1602112" y="549525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non</a:t>
            </a:r>
          </a:p>
        </p:txBody>
      </p:sp>
      <p:sp>
        <p:nvSpPr>
          <p:cNvPr id="13" name="Rectangle: Rounded Corners 52">
            <a:extLst>
              <a:ext uri="{FF2B5EF4-FFF2-40B4-BE49-F238E27FC236}">
                <a16:creationId xmlns:a16="http://schemas.microsoft.com/office/drawing/2014/main" id="{9E9811C6-AA7E-5564-6ADB-7B257B334C05}"/>
              </a:ext>
            </a:extLst>
          </p:cNvPr>
          <p:cNvSpPr/>
          <p:nvPr/>
        </p:nvSpPr>
        <p:spPr>
          <a:xfrm>
            <a:off x="1602112" y="2623948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merci</a:t>
            </a:r>
          </a:p>
        </p:txBody>
      </p:sp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48EC2A4B-5E61-D8AC-EC18-BFD5CCD30AD4}"/>
              </a:ext>
            </a:extLst>
          </p:cNvPr>
          <p:cNvSpPr/>
          <p:nvPr/>
        </p:nvSpPr>
        <p:spPr>
          <a:xfrm>
            <a:off x="7424975" y="1666465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thank you</a:t>
            </a:r>
          </a:p>
        </p:txBody>
      </p:sp>
      <p:sp>
        <p:nvSpPr>
          <p:cNvPr id="23" name="Rectangle: Rounded Corners 49">
            <a:extLst>
              <a:ext uri="{FF2B5EF4-FFF2-40B4-BE49-F238E27FC236}">
                <a16:creationId xmlns:a16="http://schemas.microsoft.com/office/drawing/2014/main" id="{79C3F856-8DAE-9AFF-5C90-F83B9DC28ACE}"/>
              </a:ext>
            </a:extLst>
          </p:cNvPr>
          <p:cNvSpPr/>
          <p:nvPr/>
        </p:nvSpPr>
        <p:spPr>
          <a:xfrm>
            <a:off x="7424975" y="358143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goodbye</a:t>
            </a:r>
          </a:p>
        </p:txBody>
      </p:sp>
      <p:sp>
        <p:nvSpPr>
          <p:cNvPr id="24" name="Rectangle: Rounded Corners 50">
            <a:extLst>
              <a:ext uri="{FF2B5EF4-FFF2-40B4-BE49-F238E27FC236}">
                <a16:creationId xmlns:a16="http://schemas.microsoft.com/office/drawing/2014/main" id="{98F07474-59BB-2F1B-662B-48AA97EA10E7}"/>
              </a:ext>
            </a:extLst>
          </p:cNvPr>
          <p:cNvSpPr/>
          <p:nvPr/>
        </p:nvSpPr>
        <p:spPr>
          <a:xfrm>
            <a:off x="7424975" y="453834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yes</a:t>
            </a:r>
          </a:p>
        </p:txBody>
      </p:sp>
      <p:sp>
        <p:nvSpPr>
          <p:cNvPr id="25" name="Rectangle: Rounded Corners 51">
            <a:extLst>
              <a:ext uri="{FF2B5EF4-FFF2-40B4-BE49-F238E27FC236}">
                <a16:creationId xmlns:a16="http://schemas.microsoft.com/office/drawing/2014/main" id="{C65C0530-E623-4BFD-0313-069C75F050C4}"/>
              </a:ext>
            </a:extLst>
          </p:cNvPr>
          <p:cNvSpPr/>
          <p:nvPr/>
        </p:nvSpPr>
        <p:spPr>
          <a:xfrm>
            <a:off x="7424975" y="549525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hello</a:t>
            </a:r>
          </a:p>
        </p:txBody>
      </p:sp>
      <p:sp>
        <p:nvSpPr>
          <p:cNvPr id="26" name="Rectangle: Rounded Corners 52">
            <a:extLst>
              <a:ext uri="{FF2B5EF4-FFF2-40B4-BE49-F238E27FC236}">
                <a16:creationId xmlns:a16="http://schemas.microsoft.com/office/drawing/2014/main" id="{80D70198-09B1-5D49-6A7B-366883E7CE6F}"/>
              </a:ext>
            </a:extLst>
          </p:cNvPr>
          <p:cNvSpPr/>
          <p:nvPr/>
        </p:nvSpPr>
        <p:spPr>
          <a:xfrm>
            <a:off x="7424975" y="2623948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no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DA1F40-9584-F5F7-EB2E-0AC48720B55A}"/>
              </a:ext>
            </a:extLst>
          </p:cNvPr>
          <p:cNvCxnSpPr>
            <a:stCxn id="7" idx="3"/>
            <a:endCxn id="23" idx="1"/>
          </p:cNvCxnSpPr>
          <p:nvPr/>
        </p:nvCxnSpPr>
        <p:spPr>
          <a:xfrm>
            <a:off x="4767025" y="2045293"/>
            <a:ext cx="2657950" cy="1914966"/>
          </a:xfrm>
          <a:prstGeom prst="line">
            <a:avLst/>
          </a:prstGeom>
          <a:ln w="28575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E595DC-938E-5567-A718-791147C868FA}"/>
              </a:ext>
            </a:extLst>
          </p:cNvPr>
          <p:cNvCxnSpPr>
            <a:stCxn id="13" idx="3"/>
            <a:endCxn id="17" idx="1"/>
          </p:cNvCxnSpPr>
          <p:nvPr/>
        </p:nvCxnSpPr>
        <p:spPr>
          <a:xfrm flipV="1">
            <a:off x="4767025" y="2045293"/>
            <a:ext cx="2657950" cy="957483"/>
          </a:xfrm>
          <a:prstGeom prst="line">
            <a:avLst/>
          </a:prstGeom>
          <a:ln w="28575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B75A75-218F-3328-5DE5-112418804692}"/>
              </a:ext>
            </a:extLst>
          </p:cNvPr>
          <p:cNvCxnSpPr>
            <a:stCxn id="9" idx="3"/>
            <a:endCxn id="24" idx="1"/>
          </p:cNvCxnSpPr>
          <p:nvPr/>
        </p:nvCxnSpPr>
        <p:spPr>
          <a:xfrm>
            <a:off x="4767025" y="3960259"/>
            <a:ext cx="2657950" cy="956910"/>
          </a:xfrm>
          <a:prstGeom prst="line">
            <a:avLst/>
          </a:prstGeom>
          <a:ln w="28575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A000CD-3041-2252-36D2-2F3BCBA4F990}"/>
              </a:ext>
            </a:extLst>
          </p:cNvPr>
          <p:cNvCxnSpPr>
            <a:stCxn id="11" idx="3"/>
            <a:endCxn id="25" idx="1"/>
          </p:cNvCxnSpPr>
          <p:nvPr/>
        </p:nvCxnSpPr>
        <p:spPr>
          <a:xfrm>
            <a:off x="4767025" y="4917169"/>
            <a:ext cx="2657950" cy="956910"/>
          </a:xfrm>
          <a:prstGeom prst="line">
            <a:avLst/>
          </a:prstGeom>
          <a:ln w="28575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9FFCA1-7EF0-4C65-DC0D-44509AC2789E}"/>
              </a:ext>
            </a:extLst>
          </p:cNvPr>
          <p:cNvCxnSpPr>
            <a:stCxn id="12" idx="3"/>
            <a:endCxn id="26" idx="1"/>
          </p:cNvCxnSpPr>
          <p:nvPr/>
        </p:nvCxnSpPr>
        <p:spPr>
          <a:xfrm flipV="1">
            <a:off x="4767025" y="3002776"/>
            <a:ext cx="2657950" cy="2871303"/>
          </a:xfrm>
          <a:prstGeom prst="line">
            <a:avLst/>
          </a:prstGeom>
          <a:ln w="28575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8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EAC036-B24F-9322-F8F8-3EEB99630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3881B-74A7-C2FE-892A-E769152F3444}"/>
              </a:ext>
            </a:extLst>
          </p:cNvPr>
          <p:cNvSpPr txBox="1"/>
          <p:nvPr/>
        </p:nvSpPr>
        <p:spPr>
          <a:xfrm>
            <a:off x="131884" y="735367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Order this conversation.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90E6E2-ADE9-21ED-201D-17287B82CC0E}"/>
              </a:ext>
            </a:extLst>
          </p:cNvPr>
          <p:cNvSpPr/>
          <p:nvPr/>
        </p:nvSpPr>
        <p:spPr>
          <a:xfrm>
            <a:off x="6448381" y="5760778"/>
            <a:ext cx="3537983" cy="814748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Bonjour, Sam!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381EE95-A8B7-D567-7293-E023A52ABD54}"/>
              </a:ext>
            </a:extLst>
          </p:cNvPr>
          <p:cNvSpPr/>
          <p:nvPr/>
        </p:nvSpPr>
        <p:spPr>
          <a:xfrm>
            <a:off x="2205636" y="4829844"/>
            <a:ext cx="3537983" cy="814748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Bonjour, Sophia!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B91BFA2-BFED-022E-9D97-1646B1C6A0C6}"/>
              </a:ext>
            </a:extLst>
          </p:cNvPr>
          <p:cNvSpPr/>
          <p:nvPr/>
        </p:nvSpPr>
        <p:spPr>
          <a:xfrm>
            <a:off x="2205636" y="5770194"/>
            <a:ext cx="3537983" cy="814748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Au revoir, Sam!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35A6F1A-95B1-0712-F899-ECA8F1F7F007}"/>
              </a:ext>
            </a:extLst>
          </p:cNvPr>
          <p:cNvSpPr/>
          <p:nvPr/>
        </p:nvSpPr>
        <p:spPr>
          <a:xfrm>
            <a:off x="6448381" y="4851422"/>
            <a:ext cx="3537983" cy="814748"/>
          </a:xfrm>
          <a:prstGeom prst="roundRect">
            <a:avLst/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Au revoir, Sophia!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1B80DC54-BEEE-F3B1-C47E-C3448D5CDEED}"/>
              </a:ext>
            </a:extLst>
          </p:cNvPr>
          <p:cNvSpPr/>
          <p:nvPr/>
        </p:nvSpPr>
        <p:spPr>
          <a:xfrm flipH="1">
            <a:off x="6471131" y="2092546"/>
            <a:ext cx="2952000" cy="814748"/>
          </a:xfrm>
          <a:prstGeom prst="wedgeRoundRectCallout">
            <a:avLst>
              <a:gd name="adj1" fmla="val -74121"/>
              <a:gd name="adj2" fmla="val 15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2ACD3C9-CF24-0D28-EC87-90AA98199479}"/>
              </a:ext>
            </a:extLst>
          </p:cNvPr>
          <p:cNvSpPr/>
          <p:nvPr/>
        </p:nvSpPr>
        <p:spPr>
          <a:xfrm>
            <a:off x="2661160" y="1295056"/>
            <a:ext cx="2952000" cy="814748"/>
          </a:xfrm>
          <a:prstGeom prst="wedgeRoundRectCallout">
            <a:avLst>
              <a:gd name="adj1" fmla="val -70722"/>
              <a:gd name="adj2" fmla="val 3037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F6A1EBD-12F5-F3EB-F2B7-DD47F2ECA5A4}"/>
              </a:ext>
            </a:extLst>
          </p:cNvPr>
          <p:cNvSpPr/>
          <p:nvPr/>
        </p:nvSpPr>
        <p:spPr>
          <a:xfrm flipH="1">
            <a:off x="6481764" y="3863655"/>
            <a:ext cx="2952000" cy="814748"/>
          </a:xfrm>
          <a:prstGeom prst="wedgeRoundRectCallout">
            <a:avLst>
              <a:gd name="adj1" fmla="val -74121"/>
              <a:gd name="adj2" fmla="val 15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F40F4B2-F263-184B-CF88-C20D6FF194FC}"/>
              </a:ext>
            </a:extLst>
          </p:cNvPr>
          <p:cNvSpPr/>
          <p:nvPr/>
        </p:nvSpPr>
        <p:spPr>
          <a:xfrm>
            <a:off x="2646609" y="2954299"/>
            <a:ext cx="2952000" cy="814748"/>
          </a:xfrm>
          <a:prstGeom prst="wedgeRoundRectCallout">
            <a:avLst>
              <a:gd name="adj1" fmla="val -70002"/>
              <a:gd name="adj2" fmla="val 31680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GB" sz="4000" dirty="0">
              <a:solidFill>
                <a:srgbClr val="595959"/>
              </a:solidFill>
              <a:latin typeface="Eyfs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6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2CBE7A-111C-EF12-2A32-B9E4A1B6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3881B-74A7-C2FE-892A-E769152F3444}"/>
              </a:ext>
            </a:extLst>
          </p:cNvPr>
          <p:cNvSpPr txBox="1"/>
          <p:nvPr/>
        </p:nvSpPr>
        <p:spPr>
          <a:xfrm>
            <a:off x="131884" y="735367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Order this conversation.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04E9E8-3169-0D7F-D078-DC54EF5431FE}"/>
              </a:ext>
            </a:extLst>
          </p:cNvPr>
          <p:cNvSpPr txBox="1"/>
          <p:nvPr/>
        </p:nvSpPr>
        <p:spPr>
          <a:xfrm>
            <a:off x="131884" y="5823138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Try having your own French conversation with a friend.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1B80DC54-BEEE-F3B1-C47E-C3448D5CDEED}"/>
              </a:ext>
            </a:extLst>
          </p:cNvPr>
          <p:cNvSpPr/>
          <p:nvPr/>
        </p:nvSpPr>
        <p:spPr>
          <a:xfrm flipH="1">
            <a:off x="6155502" y="2475334"/>
            <a:ext cx="3571920" cy="814748"/>
          </a:xfrm>
          <a:prstGeom prst="wedgeRoundRectCallout">
            <a:avLst>
              <a:gd name="adj1" fmla="val -74121"/>
              <a:gd name="adj2" fmla="val 15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r>
              <a:rPr lang="en-GB" sz="4000" dirty="0">
                <a:solidFill>
                  <a:srgbClr val="FF4840"/>
                </a:solidFill>
                <a:latin typeface="Eyfsnew" panose="02000503000000000000" pitchFamily="2" charset="0"/>
              </a:rPr>
              <a:t>Bonjour, Sam!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2ACD3C9-CF24-0D28-EC87-90AA98199479}"/>
              </a:ext>
            </a:extLst>
          </p:cNvPr>
          <p:cNvSpPr/>
          <p:nvPr/>
        </p:nvSpPr>
        <p:spPr>
          <a:xfrm>
            <a:off x="2345531" y="1507716"/>
            <a:ext cx="3571920" cy="814748"/>
          </a:xfrm>
          <a:prstGeom prst="wedgeRoundRectCallout">
            <a:avLst>
              <a:gd name="adj1" fmla="val -70722"/>
              <a:gd name="adj2" fmla="val 3037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r>
              <a:rPr lang="en-GB" sz="4000" dirty="0">
                <a:solidFill>
                  <a:srgbClr val="FF4840"/>
                </a:solidFill>
                <a:latin typeface="Eyfsnew" panose="02000503000000000000" pitchFamily="2" charset="0"/>
              </a:rPr>
              <a:t>Bonjour, Sophia!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F6A1EBD-12F5-F3EB-F2B7-DD47F2ECA5A4}"/>
              </a:ext>
            </a:extLst>
          </p:cNvPr>
          <p:cNvSpPr/>
          <p:nvPr/>
        </p:nvSpPr>
        <p:spPr>
          <a:xfrm flipH="1">
            <a:off x="6166135" y="4459103"/>
            <a:ext cx="3571920" cy="814748"/>
          </a:xfrm>
          <a:prstGeom prst="wedgeRoundRectCallout">
            <a:avLst>
              <a:gd name="adj1" fmla="val -74121"/>
              <a:gd name="adj2" fmla="val 159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r>
              <a:rPr lang="en-GB" sz="4000" dirty="0">
                <a:solidFill>
                  <a:srgbClr val="FF4840"/>
                </a:solidFill>
                <a:latin typeface="Eyfsnew" panose="02000503000000000000" pitchFamily="2" charset="0"/>
              </a:rPr>
              <a:t>Au revoir, Sam!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F40F4B2-F263-184B-CF88-C20D6FF194FC}"/>
              </a:ext>
            </a:extLst>
          </p:cNvPr>
          <p:cNvSpPr/>
          <p:nvPr/>
        </p:nvSpPr>
        <p:spPr>
          <a:xfrm>
            <a:off x="2330980" y="3443417"/>
            <a:ext cx="3571920" cy="814748"/>
          </a:xfrm>
          <a:prstGeom prst="wedgeRoundRectCallout">
            <a:avLst>
              <a:gd name="adj1" fmla="val -70002"/>
              <a:gd name="adj2" fmla="val 31680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r>
              <a:rPr lang="en-GB" sz="4000" dirty="0">
                <a:solidFill>
                  <a:srgbClr val="FF4840"/>
                </a:solidFill>
                <a:latin typeface="Eyfsnew" panose="02000503000000000000" pitchFamily="2" charset="0"/>
              </a:rPr>
              <a:t>Au revoir, Sophia!</a:t>
            </a:r>
          </a:p>
        </p:txBody>
      </p:sp>
    </p:spTree>
    <p:extLst>
      <p:ext uri="{BB962C8B-B14F-4D97-AF65-F5344CB8AC3E}">
        <p14:creationId xmlns:p14="http://schemas.microsoft.com/office/powerpoint/2010/main" val="246969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63065-56A0-ADCF-F1D9-A134FA4ED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C8224-DD99-AB30-BDA9-D3BFFDC8EA53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 have learnt a lot of French words today. Well done!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B22F1-68DD-E897-9DBB-8B984092FD15}"/>
              </a:ext>
            </a:extLst>
          </p:cNvPr>
          <p:cNvSpPr txBox="1"/>
          <p:nvPr/>
        </p:nvSpPr>
        <p:spPr>
          <a:xfrm>
            <a:off x="131884" y="5608632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See you next time.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AE397F3-0307-705C-0CE2-0E8C18C0C19B}"/>
              </a:ext>
            </a:extLst>
          </p:cNvPr>
          <p:cNvSpPr/>
          <p:nvPr/>
        </p:nvSpPr>
        <p:spPr>
          <a:xfrm>
            <a:off x="2741646" y="1962185"/>
            <a:ext cx="2772983" cy="1443375"/>
          </a:xfrm>
          <a:prstGeom prst="wedgeRoundRectCallout">
            <a:avLst>
              <a:gd name="adj1" fmla="val -66121"/>
              <a:gd name="adj2" fmla="val 68221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Goodbye!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33049E7-1651-225A-3750-259485AD0B73}"/>
              </a:ext>
            </a:extLst>
          </p:cNvPr>
          <p:cNvSpPr/>
          <p:nvPr/>
        </p:nvSpPr>
        <p:spPr>
          <a:xfrm flipH="1">
            <a:off x="6705792" y="1962185"/>
            <a:ext cx="2772983" cy="1443375"/>
          </a:xfrm>
          <a:prstGeom prst="wedgeRoundRectCallout">
            <a:avLst>
              <a:gd name="adj1" fmla="val -68370"/>
              <a:gd name="adj2" fmla="val 6932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Au revoir!</a:t>
            </a:r>
          </a:p>
        </p:txBody>
      </p:sp>
    </p:spTree>
    <p:extLst>
      <p:ext uri="{BB962C8B-B14F-4D97-AF65-F5344CB8AC3E}">
        <p14:creationId xmlns:p14="http://schemas.microsoft.com/office/powerpoint/2010/main" val="131276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0212EB-1018-3995-7D6A-E3CF561C7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33DB6-F1F0-8EF7-455E-838E9FF762C7}"/>
              </a:ext>
            </a:extLst>
          </p:cNvPr>
          <p:cNvSpPr txBox="1"/>
          <p:nvPr/>
        </p:nvSpPr>
        <p:spPr>
          <a:xfrm>
            <a:off x="131884" y="2058108"/>
            <a:ext cx="7788333" cy="29931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Sam and Sophia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are going to help us learn 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some words in French. </a:t>
            </a:r>
          </a:p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First, Sam will say the words in English, </a:t>
            </a:r>
            <a:b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then Sophia will say the words in French. </a:t>
            </a:r>
          </a:p>
          <a:p>
            <a:pPr algn="l">
              <a:lnSpc>
                <a:spcPts val="3600"/>
              </a:lnSpc>
              <a:spcAft>
                <a:spcPts val="2400"/>
              </a:spcAft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Have a go at copying what Sophia says.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7640B1-CE75-636D-18A8-A1CFCCB02380}"/>
              </a:ext>
            </a:extLst>
          </p:cNvPr>
          <p:cNvSpPr txBox="1">
            <a:spLocks/>
          </p:cNvSpPr>
          <p:nvPr/>
        </p:nvSpPr>
        <p:spPr>
          <a:xfrm>
            <a:off x="131884" y="139926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9CBBC1-7484-3A8D-27FE-25A1C5680118}"/>
              </a:ext>
            </a:extLst>
          </p:cNvPr>
          <p:cNvSpPr txBox="1"/>
          <p:nvPr/>
        </p:nvSpPr>
        <p:spPr>
          <a:xfrm>
            <a:off x="9115123" y="3080733"/>
            <a:ext cx="158931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Sam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E497F3-ECF1-4349-E728-F8BD3984135C}"/>
              </a:ext>
            </a:extLst>
          </p:cNvPr>
          <p:cNvSpPr txBox="1"/>
          <p:nvPr/>
        </p:nvSpPr>
        <p:spPr>
          <a:xfrm>
            <a:off x="9247004" y="5804514"/>
            <a:ext cx="132554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Sophia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96BC2F-37B7-8206-E811-9791AB60A2F6}"/>
              </a:ext>
            </a:extLst>
          </p:cNvPr>
          <p:cNvSpPr/>
          <p:nvPr/>
        </p:nvSpPr>
        <p:spPr>
          <a:xfrm>
            <a:off x="8674877" y="996600"/>
            <a:ext cx="2469803" cy="554140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510F0-95D6-97E0-5790-371BB87B7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D6ADB-14C0-9B49-45CD-12084816751A}"/>
              </a:ext>
            </a:extLst>
          </p:cNvPr>
          <p:cNvSpPr txBox="1"/>
          <p:nvPr/>
        </p:nvSpPr>
        <p:spPr>
          <a:xfrm>
            <a:off x="655105" y="3448800"/>
            <a:ext cx="4285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Hello! My name is Sam. I am British and I live in London.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6815A-3728-43AE-8134-0792306F41D0}"/>
              </a:ext>
            </a:extLst>
          </p:cNvPr>
          <p:cNvSpPr txBox="1"/>
          <p:nvPr/>
        </p:nvSpPr>
        <p:spPr>
          <a:xfrm>
            <a:off x="7049706" y="3448800"/>
            <a:ext cx="3795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595959"/>
                </a:solidFill>
                <a:latin typeface="Eyfsnew" panose="02000503000000000000" pitchFamily="2" charset="0"/>
              </a:rPr>
              <a:t>Hello! My name is Sophia. I am French and I live in Paris.</a:t>
            </a:r>
          </a:p>
        </p:txBody>
      </p:sp>
    </p:spTree>
    <p:extLst>
      <p:ext uri="{BB962C8B-B14F-4D97-AF65-F5344CB8AC3E}">
        <p14:creationId xmlns:p14="http://schemas.microsoft.com/office/powerpoint/2010/main" val="154315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66781D-36B6-29DA-D9D9-77205A869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ECCD659-A77C-BC2D-3479-7C0E58481746}"/>
              </a:ext>
            </a:extLst>
          </p:cNvPr>
          <p:cNvSpPr/>
          <p:nvPr/>
        </p:nvSpPr>
        <p:spPr>
          <a:xfrm>
            <a:off x="2757042" y="1962185"/>
            <a:ext cx="2772983" cy="1443375"/>
          </a:xfrm>
          <a:prstGeom prst="wedgeRoundRectCallout">
            <a:avLst>
              <a:gd name="adj1" fmla="val -66121"/>
              <a:gd name="adj2" fmla="val 68221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595959"/>
                </a:solidFill>
                <a:latin typeface="Eyfsnew" panose="02000503000000000000" pitchFamily="2" charset="0"/>
              </a:rPr>
              <a:t>Hello!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8B28679-23EB-2713-A6A6-B64BFEFE266C}"/>
              </a:ext>
            </a:extLst>
          </p:cNvPr>
          <p:cNvSpPr/>
          <p:nvPr/>
        </p:nvSpPr>
        <p:spPr>
          <a:xfrm flipH="1">
            <a:off x="6705792" y="1962185"/>
            <a:ext cx="2772983" cy="1443375"/>
          </a:xfrm>
          <a:prstGeom prst="wedgeRoundRectCallout">
            <a:avLst>
              <a:gd name="adj1" fmla="val -68370"/>
              <a:gd name="adj2" fmla="val 6932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595959"/>
                </a:solidFill>
                <a:latin typeface="Eyfsnew" panose="02000503000000000000" pitchFamily="2" charset="0"/>
              </a:rPr>
              <a:t>Bonjour!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D13EC-B2FF-A822-97E8-CC5AE3496949}"/>
              </a:ext>
            </a:extLst>
          </p:cNvPr>
          <p:cNvSpPr txBox="1"/>
          <p:nvPr/>
        </p:nvSpPr>
        <p:spPr>
          <a:xfrm>
            <a:off x="131884" y="5433237"/>
            <a:ext cx="4667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 have a go after Sophia.</a:t>
            </a:r>
          </a:p>
          <a:p>
            <a:endParaRPr lang="en-GB" sz="2400" b="1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209846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72B1D-769A-F75E-464F-20E01E9F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30A72A4-3022-B960-658C-2D3BAC8F64AE}"/>
              </a:ext>
            </a:extLst>
          </p:cNvPr>
          <p:cNvSpPr/>
          <p:nvPr/>
        </p:nvSpPr>
        <p:spPr>
          <a:xfrm>
            <a:off x="2757042" y="1962185"/>
            <a:ext cx="2772983" cy="1443375"/>
          </a:xfrm>
          <a:prstGeom prst="wedgeRoundRectCallout">
            <a:avLst>
              <a:gd name="adj1" fmla="val -66121"/>
              <a:gd name="adj2" fmla="val 68221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595959"/>
                </a:solidFill>
                <a:latin typeface="Eyfsnew" panose="02000503000000000000" pitchFamily="2" charset="0"/>
              </a:rPr>
              <a:t>Yes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112D5E8-6076-3AF7-CA9A-8A001E6B58AE}"/>
              </a:ext>
            </a:extLst>
          </p:cNvPr>
          <p:cNvSpPr/>
          <p:nvPr/>
        </p:nvSpPr>
        <p:spPr>
          <a:xfrm flipH="1">
            <a:off x="6705792" y="1962185"/>
            <a:ext cx="2772983" cy="1443375"/>
          </a:xfrm>
          <a:prstGeom prst="wedgeRoundRectCallout">
            <a:avLst>
              <a:gd name="adj1" fmla="val -68370"/>
              <a:gd name="adj2" fmla="val 6932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595959"/>
                </a:solidFill>
                <a:latin typeface="Eyfsnew" panose="02000503000000000000" pitchFamily="2" charset="0"/>
              </a:rPr>
              <a:t>Oui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471F9-85E2-0A55-CB92-3DAA9F776CCA}"/>
              </a:ext>
            </a:extLst>
          </p:cNvPr>
          <p:cNvSpPr txBox="1"/>
          <p:nvPr/>
        </p:nvSpPr>
        <p:spPr>
          <a:xfrm>
            <a:off x="131884" y="5433237"/>
            <a:ext cx="5769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Copy what Sophia says.</a:t>
            </a:r>
          </a:p>
          <a:p>
            <a:endParaRPr lang="en-GB" sz="2400" b="1" dirty="0">
              <a:solidFill>
                <a:srgbClr val="494A93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Brilliant!</a:t>
            </a:r>
          </a:p>
        </p:txBody>
      </p:sp>
    </p:spTree>
    <p:extLst>
      <p:ext uri="{BB962C8B-B14F-4D97-AF65-F5344CB8AC3E}">
        <p14:creationId xmlns:p14="http://schemas.microsoft.com/office/powerpoint/2010/main" val="324938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ADF05F-DE75-A872-6AB5-D92350875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63ED8-1877-1BEA-D7B3-F630A59302F8}"/>
              </a:ext>
            </a:extLst>
          </p:cNvPr>
          <p:cNvSpPr txBox="1"/>
          <p:nvPr/>
        </p:nvSpPr>
        <p:spPr>
          <a:xfrm>
            <a:off x="131884" y="54324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it’s your turn.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Well done!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4C2E1D5-C620-1A2F-D01A-33DD96878BCC}"/>
              </a:ext>
            </a:extLst>
          </p:cNvPr>
          <p:cNvSpPr/>
          <p:nvPr/>
        </p:nvSpPr>
        <p:spPr>
          <a:xfrm>
            <a:off x="2751726" y="1962185"/>
            <a:ext cx="2772983" cy="1443375"/>
          </a:xfrm>
          <a:prstGeom prst="wedgeRoundRectCallout">
            <a:avLst>
              <a:gd name="adj1" fmla="val -66121"/>
              <a:gd name="adj2" fmla="val 68221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595959"/>
                </a:solidFill>
                <a:latin typeface="Eyfsnew" panose="02000503000000000000" pitchFamily="2" charset="0"/>
              </a:rPr>
              <a:t>No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7FD89DD-14E7-F10C-2A62-FD6432D1F7C4}"/>
              </a:ext>
            </a:extLst>
          </p:cNvPr>
          <p:cNvSpPr/>
          <p:nvPr/>
        </p:nvSpPr>
        <p:spPr>
          <a:xfrm flipH="1">
            <a:off x="6711109" y="1962185"/>
            <a:ext cx="2772983" cy="1443375"/>
          </a:xfrm>
          <a:prstGeom prst="wedgeRoundRectCallout">
            <a:avLst>
              <a:gd name="adj1" fmla="val -68370"/>
              <a:gd name="adj2" fmla="val 6932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595959"/>
                </a:solidFill>
                <a:latin typeface="Eyfsnew" panose="02000503000000000000" pitchFamily="2" charset="0"/>
              </a:rPr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61851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20901E-46D4-4F48-19D3-2D155F3BF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B8B32-7B96-05A6-8D76-D9636F1EB5BE}"/>
              </a:ext>
            </a:extLst>
          </p:cNvPr>
          <p:cNvSpPr txBox="1"/>
          <p:nvPr/>
        </p:nvSpPr>
        <p:spPr>
          <a:xfrm>
            <a:off x="131884" y="54324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Now it’s your turn again.</a:t>
            </a:r>
          </a:p>
          <a:p>
            <a:endParaRPr lang="en-GB" sz="2400" dirty="0"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You’re doing really well.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793473E-D7DF-161F-A917-6D93F0843438}"/>
              </a:ext>
            </a:extLst>
          </p:cNvPr>
          <p:cNvSpPr/>
          <p:nvPr/>
        </p:nvSpPr>
        <p:spPr>
          <a:xfrm>
            <a:off x="2752279" y="1962185"/>
            <a:ext cx="2772983" cy="1443375"/>
          </a:xfrm>
          <a:prstGeom prst="wedgeRoundRectCallout">
            <a:avLst>
              <a:gd name="adj1" fmla="val -66121"/>
              <a:gd name="adj2" fmla="val 68221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595959"/>
                </a:solidFill>
                <a:latin typeface="Eyfsnew" panose="02000503000000000000" pitchFamily="2" charset="0"/>
              </a:rPr>
              <a:t>Thank you!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3C97184-2847-992A-DC0C-B3427B1DF700}"/>
              </a:ext>
            </a:extLst>
          </p:cNvPr>
          <p:cNvSpPr/>
          <p:nvPr/>
        </p:nvSpPr>
        <p:spPr>
          <a:xfrm flipH="1">
            <a:off x="6705792" y="1962185"/>
            <a:ext cx="2772983" cy="1443375"/>
          </a:xfrm>
          <a:prstGeom prst="wedgeRoundRectCallout">
            <a:avLst>
              <a:gd name="adj1" fmla="val -68370"/>
              <a:gd name="adj2" fmla="val 6932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595959"/>
                </a:solidFill>
                <a:latin typeface="Eyfsnew" panose="02000503000000000000" pitchFamily="2" charset="0"/>
              </a:rPr>
              <a:t>Merci!</a:t>
            </a:r>
          </a:p>
        </p:txBody>
      </p:sp>
    </p:spTree>
    <p:extLst>
      <p:ext uri="{BB962C8B-B14F-4D97-AF65-F5344CB8AC3E}">
        <p14:creationId xmlns:p14="http://schemas.microsoft.com/office/powerpoint/2010/main" val="178979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BD42E7-9E1C-3B2A-805E-677EA491F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B22F1-68DD-E897-9DBB-8B984092FD15}"/>
              </a:ext>
            </a:extLst>
          </p:cNvPr>
          <p:cNvSpPr txBox="1"/>
          <p:nvPr/>
        </p:nvSpPr>
        <p:spPr>
          <a:xfrm>
            <a:off x="131884" y="5432400"/>
            <a:ext cx="1041417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You have a go.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b="1" dirty="0">
                <a:solidFill>
                  <a:srgbClr val="494A93"/>
                </a:solidFill>
                <a:latin typeface="Poppins" pitchFamily="2" charset="77"/>
                <a:cs typeface="Poppins" pitchFamily="2" charset="77"/>
              </a:rPr>
              <a:t>Fantastic!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AE397F3-0307-705C-0CE2-0E8C18C0C19B}"/>
              </a:ext>
            </a:extLst>
          </p:cNvPr>
          <p:cNvSpPr/>
          <p:nvPr/>
        </p:nvSpPr>
        <p:spPr>
          <a:xfrm>
            <a:off x="2752279" y="1962185"/>
            <a:ext cx="2772983" cy="1443375"/>
          </a:xfrm>
          <a:prstGeom prst="wedgeRoundRectCallout">
            <a:avLst>
              <a:gd name="adj1" fmla="val -66121"/>
              <a:gd name="adj2" fmla="val 68221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595959"/>
                </a:solidFill>
                <a:latin typeface="Eyfsnew" panose="02000503000000000000" pitchFamily="2" charset="0"/>
              </a:rPr>
              <a:t>Goodbye!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33049E7-1651-225A-3750-259485AD0B73}"/>
              </a:ext>
            </a:extLst>
          </p:cNvPr>
          <p:cNvSpPr/>
          <p:nvPr/>
        </p:nvSpPr>
        <p:spPr>
          <a:xfrm flipH="1">
            <a:off x="6716425" y="1962185"/>
            <a:ext cx="2772983" cy="1443375"/>
          </a:xfrm>
          <a:prstGeom prst="wedgeRoundRectCallout">
            <a:avLst>
              <a:gd name="adj1" fmla="val -68370"/>
              <a:gd name="adj2" fmla="val 69325"/>
              <a:gd name="adj3" fmla="val 16667"/>
            </a:avLst>
          </a:prstGeom>
          <a:noFill/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595959"/>
                </a:solidFill>
                <a:latin typeface="Eyfsnew" panose="02000503000000000000" pitchFamily="2" charset="0"/>
              </a:rPr>
              <a:t>Au revoir!</a:t>
            </a:r>
          </a:p>
        </p:txBody>
      </p:sp>
    </p:spTree>
    <p:extLst>
      <p:ext uri="{BB962C8B-B14F-4D97-AF65-F5344CB8AC3E}">
        <p14:creationId xmlns:p14="http://schemas.microsoft.com/office/powerpoint/2010/main" val="146202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Introducing French 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E4644-F289-DE7A-3AE5-9C64B83A9223}"/>
              </a:ext>
            </a:extLst>
          </p:cNvPr>
          <p:cNvSpPr txBox="1"/>
          <p:nvPr/>
        </p:nvSpPr>
        <p:spPr>
          <a:xfrm>
            <a:off x="131884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Match these French words to their meaning.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50BAF7-D949-434C-57B3-9423362D544D}"/>
              </a:ext>
            </a:extLst>
          </p:cNvPr>
          <p:cNvSpPr/>
          <p:nvPr/>
        </p:nvSpPr>
        <p:spPr>
          <a:xfrm>
            <a:off x="1602112" y="1666465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au revoir</a:t>
            </a:r>
          </a:p>
        </p:txBody>
      </p:sp>
      <p:sp>
        <p:nvSpPr>
          <p:cNvPr id="10" name="Rectangle: Rounded Corners 49">
            <a:extLst>
              <a:ext uri="{FF2B5EF4-FFF2-40B4-BE49-F238E27FC236}">
                <a16:creationId xmlns:a16="http://schemas.microsoft.com/office/drawing/2014/main" id="{25E222D1-BE3D-0DE5-41FA-5E702AC092FE}"/>
              </a:ext>
            </a:extLst>
          </p:cNvPr>
          <p:cNvSpPr/>
          <p:nvPr/>
        </p:nvSpPr>
        <p:spPr>
          <a:xfrm>
            <a:off x="1602112" y="358143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oui</a:t>
            </a:r>
          </a:p>
        </p:txBody>
      </p:sp>
      <p:sp>
        <p:nvSpPr>
          <p:cNvPr id="14" name="Rectangle: Rounded Corners 50">
            <a:extLst>
              <a:ext uri="{FF2B5EF4-FFF2-40B4-BE49-F238E27FC236}">
                <a16:creationId xmlns:a16="http://schemas.microsoft.com/office/drawing/2014/main" id="{9F270472-3A9C-49AD-83A7-72AA632FE130}"/>
              </a:ext>
            </a:extLst>
          </p:cNvPr>
          <p:cNvSpPr/>
          <p:nvPr/>
        </p:nvSpPr>
        <p:spPr>
          <a:xfrm>
            <a:off x="1602112" y="453834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bonjour</a:t>
            </a:r>
          </a:p>
        </p:txBody>
      </p:sp>
      <p:sp>
        <p:nvSpPr>
          <p:cNvPr id="15" name="Rectangle: Rounded Corners 51">
            <a:extLst>
              <a:ext uri="{FF2B5EF4-FFF2-40B4-BE49-F238E27FC236}">
                <a16:creationId xmlns:a16="http://schemas.microsoft.com/office/drawing/2014/main" id="{8258DF55-841E-C439-E7D4-3D20A81FC851}"/>
              </a:ext>
            </a:extLst>
          </p:cNvPr>
          <p:cNvSpPr/>
          <p:nvPr/>
        </p:nvSpPr>
        <p:spPr>
          <a:xfrm>
            <a:off x="1602112" y="549525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non</a:t>
            </a:r>
          </a:p>
        </p:txBody>
      </p:sp>
      <p:sp>
        <p:nvSpPr>
          <p:cNvPr id="16" name="Rectangle: Rounded Corners 52">
            <a:extLst>
              <a:ext uri="{FF2B5EF4-FFF2-40B4-BE49-F238E27FC236}">
                <a16:creationId xmlns:a16="http://schemas.microsoft.com/office/drawing/2014/main" id="{BBE90E0B-6AEF-A6F5-E3FB-DEE6F9A5FDB7}"/>
              </a:ext>
            </a:extLst>
          </p:cNvPr>
          <p:cNvSpPr/>
          <p:nvPr/>
        </p:nvSpPr>
        <p:spPr>
          <a:xfrm>
            <a:off x="1602112" y="2623948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merci</a:t>
            </a:r>
          </a:p>
        </p:txBody>
      </p:sp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B780FDFD-0D0F-2F92-0F7E-BCEAC113B269}"/>
              </a:ext>
            </a:extLst>
          </p:cNvPr>
          <p:cNvSpPr/>
          <p:nvPr/>
        </p:nvSpPr>
        <p:spPr>
          <a:xfrm>
            <a:off x="7424975" y="1666465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thank you</a:t>
            </a:r>
          </a:p>
        </p:txBody>
      </p:sp>
      <p:sp>
        <p:nvSpPr>
          <p:cNvPr id="19" name="Rectangle: Rounded Corners 49">
            <a:extLst>
              <a:ext uri="{FF2B5EF4-FFF2-40B4-BE49-F238E27FC236}">
                <a16:creationId xmlns:a16="http://schemas.microsoft.com/office/drawing/2014/main" id="{23F6F241-4330-F79D-1AE7-B4F4256E6984}"/>
              </a:ext>
            </a:extLst>
          </p:cNvPr>
          <p:cNvSpPr/>
          <p:nvPr/>
        </p:nvSpPr>
        <p:spPr>
          <a:xfrm>
            <a:off x="7424975" y="358143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goodbye</a:t>
            </a:r>
          </a:p>
        </p:txBody>
      </p:sp>
      <p:sp>
        <p:nvSpPr>
          <p:cNvPr id="20" name="Rectangle: Rounded Corners 50">
            <a:extLst>
              <a:ext uri="{FF2B5EF4-FFF2-40B4-BE49-F238E27FC236}">
                <a16:creationId xmlns:a16="http://schemas.microsoft.com/office/drawing/2014/main" id="{9E4C572F-E5C0-C34C-D6DB-11F1D60117C3}"/>
              </a:ext>
            </a:extLst>
          </p:cNvPr>
          <p:cNvSpPr/>
          <p:nvPr/>
        </p:nvSpPr>
        <p:spPr>
          <a:xfrm>
            <a:off x="7424975" y="453834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yes</a:t>
            </a:r>
          </a:p>
        </p:txBody>
      </p:sp>
      <p:sp>
        <p:nvSpPr>
          <p:cNvPr id="21" name="Rectangle: Rounded Corners 51">
            <a:extLst>
              <a:ext uri="{FF2B5EF4-FFF2-40B4-BE49-F238E27FC236}">
                <a16:creationId xmlns:a16="http://schemas.microsoft.com/office/drawing/2014/main" id="{E81B0E3F-1C3A-250C-C354-54F2DED0F6C6}"/>
              </a:ext>
            </a:extLst>
          </p:cNvPr>
          <p:cNvSpPr/>
          <p:nvPr/>
        </p:nvSpPr>
        <p:spPr>
          <a:xfrm>
            <a:off x="7424975" y="5495251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hello</a:t>
            </a:r>
          </a:p>
        </p:txBody>
      </p:sp>
      <p:sp>
        <p:nvSpPr>
          <p:cNvPr id="22" name="Rectangle: Rounded Corners 52">
            <a:extLst>
              <a:ext uri="{FF2B5EF4-FFF2-40B4-BE49-F238E27FC236}">
                <a16:creationId xmlns:a16="http://schemas.microsoft.com/office/drawing/2014/main" id="{A97D1773-EFE2-4032-039F-37295287A5B4}"/>
              </a:ext>
            </a:extLst>
          </p:cNvPr>
          <p:cNvSpPr/>
          <p:nvPr/>
        </p:nvSpPr>
        <p:spPr>
          <a:xfrm>
            <a:off x="7424975" y="2623948"/>
            <a:ext cx="3164913" cy="757655"/>
          </a:xfrm>
          <a:prstGeom prst="roundRect">
            <a:avLst/>
          </a:prstGeom>
          <a:noFill/>
          <a:ln w="28575">
            <a:solidFill>
              <a:srgbClr val="49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494A93"/>
                </a:solidFill>
                <a:latin typeface="Eyfsnew" panose="02000503000000000000" pitchFamily="2" charset="0"/>
                <a:cs typeface="Poppins" pitchFamily="2" charset="77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5320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7" ma:contentTypeDescription="Create a new document." ma:contentTypeScope="" ma:versionID="35be775d6d2a70e1142a88c9720e83c1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c93e11cb116257a2a98b3af4f6d72c2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09DA2-2233-4075-8AF6-C03D526DA6FC}">
  <ds:schemaRefs>
    <ds:schemaRef ds:uri="http://schemas.microsoft.com/office/2006/documentManagement/types"/>
    <ds:schemaRef ds:uri="5c7a0828-c5e4-45f8-a074-18a8fdc88ec6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86144f90-c7b6-48d0-aae5-f5e9e48cc3d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F2B4E7-9372-47C0-91D4-2FB747E05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C68D4F-D5F6-4489-A7F8-30619B57A8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302</Words>
  <Application>Microsoft Office PowerPoint</Application>
  <PresentationFormat>Widescreen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Poppins</vt:lpstr>
      <vt:lpstr>Calibri Light</vt:lpstr>
      <vt:lpstr>Arial</vt:lpstr>
      <vt:lpstr>Eyfsnew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Introducing French Vocabulary Unit 1 TPP</dc:title>
  <dc:creator>Lewis Clegg</dc:creator>
  <cp:lastModifiedBy>Marj Easton</cp:lastModifiedBy>
  <cp:revision>22</cp:revision>
  <dcterms:created xsi:type="dcterms:W3CDTF">2023-06-07T10:51:42Z</dcterms:created>
  <dcterms:modified xsi:type="dcterms:W3CDTF">2023-08-16T07:39:40Z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MediaServiceImageTags">
    <vt:lpwstr/>
  </property>
</Properties>
</file>