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84" r:id="rId6"/>
    <p:sldId id="256" r:id="rId7"/>
    <p:sldId id="259" r:id="rId8"/>
    <p:sldId id="277" r:id="rId9"/>
    <p:sldId id="278" r:id="rId10"/>
    <p:sldId id="279" r:id="rId11"/>
    <p:sldId id="280" r:id="rId12"/>
    <p:sldId id="264" r:id="rId13"/>
    <p:sldId id="281" r:id="rId14"/>
    <p:sldId id="266" r:id="rId15"/>
    <p:sldId id="282" r:id="rId16"/>
    <p:sldId id="276" r:id="rId17"/>
    <p:sldId id="283" r:id="rId18"/>
    <p:sldId id="285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Eyfs Frenchandnumber" panose="020B0604020202020204" charset="0"/>
      <p:regular r:id="rId27"/>
    </p:embeddedFont>
    <p:embeddedFont>
      <p:font typeface="Eyfsnew" panose="020B0604020202020204" charset="0"/>
      <p:regular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94A93"/>
    <a:srgbClr val="F76756"/>
    <a:srgbClr val="FF4840"/>
    <a:srgbClr val="FFBB00"/>
    <a:srgbClr val="FF2E30"/>
    <a:srgbClr val="FFF8EA"/>
    <a:srgbClr val="00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586D5-91B5-441F-ABC7-BF5EA6B81826}" v="1" dt="2023-08-16T07:37:25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/>
    <p:restoredTop sz="94718"/>
  </p:normalViewPr>
  <p:slideViewPr>
    <p:cSldViewPr snapToGrid="0">
      <p:cViewPr varScale="1">
        <p:scale>
          <a:sx n="74" d="100"/>
          <a:sy n="74" d="100"/>
        </p:scale>
        <p:origin x="4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 Easton" userId="9bed9145-19ea-4ea1-8fb2-8e1a39050083" providerId="ADAL" clId="{3ED586D5-91B5-441F-ABC7-BF5EA6B81826}"/>
    <pc:docChg chg="custSel modSld">
      <pc:chgData name="Marj Easton" userId="9bed9145-19ea-4ea1-8fb2-8e1a39050083" providerId="ADAL" clId="{3ED586D5-91B5-441F-ABC7-BF5EA6B81826}" dt="2023-08-16T07:37:51.960" v="4" actId="732"/>
      <pc:docMkLst>
        <pc:docMk/>
      </pc:docMkLst>
      <pc:sldChg chg="addSp delSp modSp mod">
        <pc:chgData name="Marj Easton" userId="9bed9145-19ea-4ea1-8fb2-8e1a39050083" providerId="ADAL" clId="{3ED586D5-91B5-441F-ABC7-BF5EA6B81826}" dt="2023-08-16T07:37:51.960" v="4" actId="732"/>
        <pc:sldMkLst>
          <pc:docMk/>
          <pc:sldMk cId="3715524450" sldId="257"/>
        </pc:sldMkLst>
        <pc:spChg chg="del">
          <ac:chgData name="Marj Easton" userId="9bed9145-19ea-4ea1-8fb2-8e1a39050083" providerId="ADAL" clId="{3ED586D5-91B5-441F-ABC7-BF5EA6B81826}" dt="2023-08-16T07:37:44.397" v="3" actId="478"/>
          <ac:spMkLst>
            <pc:docMk/>
            <pc:sldMk cId="3715524450" sldId="257"/>
            <ac:spMk id="5" creationId="{2110D94F-37D1-6D94-46C0-0C5677F53A14}"/>
          </ac:spMkLst>
        </pc:spChg>
        <pc:picChg chg="add mod modCrop">
          <ac:chgData name="Marj Easton" userId="9bed9145-19ea-4ea1-8fb2-8e1a39050083" providerId="ADAL" clId="{3ED586D5-91B5-441F-ABC7-BF5EA6B81826}" dt="2023-08-16T07:37:51.960" v="4" actId="732"/>
          <ac:picMkLst>
            <pc:docMk/>
            <pc:sldMk cId="3715524450" sldId="257"/>
            <ac:picMk id="2" creationId="{0DD81F3A-E7B0-11C0-363C-A753154338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4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1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1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EE730-A223-3696-E899-1B3F10F51402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39068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4" y="1012032"/>
            <a:ext cx="2130209" cy="756138"/>
          </a:xfrm>
          <a:prstGeom prst="rect">
            <a:avLst/>
          </a:prstGeom>
          <a:solidFill>
            <a:srgbClr val="494A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337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</a:t>
            </a:r>
            <a:endParaRPr lang="en-GB" sz="31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7001C0-AC22-65B8-CF4B-69FAB826FA60}"/>
              </a:ext>
            </a:extLst>
          </p:cNvPr>
          <p:cNvSpPr txBox="1">
            <a:spLocks/>
          </p:cNvSpPr>
          <p:nvPr/>
        </p:nvSpPr>
        <p:spPr>
          <a:xfrm>
            <a:off x="553914" y="3295094"/>
            <a:ext cx="6835714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1 - 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EF564-FDDF-B7EF-0094-C7D0BFDAFB8C}"/>
              </a:ext>
            </a:extLst>
          </p:cNvPr>
          <p:cNvSpPr txBox="1"/>
          <p:nvPr/>
        </p:nvSpPr>
        <p:spPr>
          <a:xfrm>
            <a:off x="481722" y="1169376"/>
            <a:ext cx="756137" cy="5117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494A93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Y1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494A93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D81F3A-E7B0-11C0-363C-A753154338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3"/>
          <a:stretch/>
        </p:blipFill>
        <p:spPr>
          <a:xfrm>
            <a:off x="468923" y="1451645"/>
            <a:ext cx="914400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E4644-F289-DE7A-3AE5-9C64B83A9223}"/>
              </a:ext>
            </a:extLst>
          </p:cNvPr>
          <p:cNvSpPr txBox="1"/>
          <p:nvPr/>
        </p:nvSpPr>
        <p:spPr>
          <a:xfrm>
            <a:off x="131884" y="9720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let’s say them all out loud from five to one.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9AD7A-41FC-386E-F3EE-65716976582F}"/>
              </a:ext>
            </a:extLst>
          </p:cNvPr>
          <p:cNvSpPr txBox="1"/>
          <p:nvPr/>
        </p:nvSpPr>
        <p:spPr>
          <a:xfrm>
            <a:off x="131884" y="5465130"/>
            <a:ext cx="501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Super!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1F8AB-CDBB-73CC-7B92-1370ED91E8DF}"/>
              </a:ext>
            </a:extLst>
          </p:cNvPr>
          <p:cNvSpPr txBox="1"/>
          <p:nvPr/>
        </p:nvSpPr>
        <p:spPr>
          <a:xfrm>
            <a:off x="9651805" y="2402958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1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53088-8995-F9EA-9B9D-972D0BF3018C}"/>
              </a:ext>
            </a:extLst>
          </p:cNvPr>
          <p:cNvSpPr txBox="1"/>
          <p:nvPr/>
        </p:nvSpPr>
        <p:spPr>
          <a:xfrm>
            <a:off x="7344538" y="2402958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2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deux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A0231-A96E-1672-405A-D7F3B5BD9380}"/>
              </a:ext>
            </a:extLst>
          </p:cNvPr>
          <p:cNvSpPr txBox="1"/>
          <p:nvPr/>
        </p:nvSpPr>
        <p:spPr>
          <a:xfrm>
            <a:off x="5189671" y="2402958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3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trois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1F723-CFFD-55A6-99FF-994285F45BF6}"/>
              </a:ext>
            </a:extLst>
          </p:cNvPr>
          <p:cNvSpPr txBox="1"/>
          <p:nvPr/>
        </p:nvSpPr>
        <p:spPr>
          <a:xfrm>
            <a:off x="2730004" y="2402958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4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quatre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0EDF9-8934-EB19-3CB8-4DA91F19FAA8}"/>
              </a:ext>
            </a:extLst>
          </p:cNvPr>
          <p:cNvSpPr txBox="1"/>
          <p:nvPr/>
        </p:nvSpPr>
        <p:spPr>
          <a:xfrm>
            <a:off x="422737" y="2402958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5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cinq</a:t>
            </a:r>
          </a:p>
        </p:txBody>
      </p:sp>
    </p:spTree>
    <p:extLst>
      <p:ext uri="{BB962C8B-B14F-4D97-AF65-F5344CB8AC3E}">
        <p14:creationId xmlns:p14="http://schemas.microsoft.com/office/powerpoint/2010/main" val="167456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AEBEF-7A5D-8237-BBF8-97FC7B3F9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881B-74A7-C2FE-892A-E769152F3444}"/>
              </a:ext>
            </a:extLst>
          </p:cNvPr>
          <p:cNvSpPr txBox="1"/>
          <p:nvPr/>
        </p:nvSpPr>
        <p:spPr>
          <a:xfrm>
            <a:off x="131884" y="972000"/>
            <a:ext cx="11808479" cy="9864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Help Olivia to put the French numbers in order from one to five. Say the French numbers out loud to help you order them correctly.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90E6E2-ADE9-21ED-201D-17287B82CC0E}"/>
              </a:ext>
            </a:extLst>
          </p:cNvPr>
          <p:cNvSpPr/>
          <p:nvPr/>
        </p:nvSpPr>
        <p:spPr>
          <a:xfrm>
            <a:off x="358562" y="4489879"/>
            <a:ext cx="1815545" cy="814748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595959"/>
                </a:solidFill>
                <a:latin typeface="Eyfsnew" panose="02000503000000000000" pitchFamily="2" charset="0"/>
              </a:rPr>
              <a:t>trois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381EE95-A8B7-D567-7293-E023A52ABD54}"/>
              </a:ext>
            </a:extLst>
          </p:cNvPr>
          <p:cNvSpPr/>
          <p:nvPr/>
        </p:nvSpPr>
        <p:spPr>
          <a:xfrm>
            <a:off x="10017894" y="4489879"/>
            <a:ext cx="1815545" cy="814748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595959"/>
                </a:solidFill>
                <a:latin typeface="Eyfsnew" panose="02000503000000000000" pitchFamily="2" charset="0"/>
              </a:rPr>
              <a:t>un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B91BFA2-BFED-022E-9D97-1646B1C6A0C6}"/>
              </a:ext>
            </a:extLst>
          </p:cNvPr>
          <p:cNvSpPr/>
          <p:nvPr/>
        </p:nvSpPr>
        <p:spPr>
          <a:xfrm>
            <a:off x="5188229" y="4489879"/>
            <a:ext cx="1815545" cy="814748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595959"/>
                </a:solidFill>
                <a:latin typeface="Eyfsnew" panose="02000503000000000000" pitchFamily="2" charset="0"/>
              </a:rPr>
              <a:t>deux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35A6F1A-95B1-0712-F899-ECA8F1F7F007}"/>
              </a:ext>
            </a:extLst>
          </p:cNvPr>
          <p:cNvSpPr/>
          <p:nvPr/>
        </p:nvSpPr>
        <p:spPr>
          <a:xfrm>
            <a:off x="7603062" y="4489879"/>
            <a:ext cx="1815545" cy="814748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595959"/>
                </a:solidFill>
                <a:latin typeface="Eyfsnew" panose="02000503000000000000" pitchFamily="2" charset="0"/>
              </a:rPr>
              <a:t>quatre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50CD2B-7E95-3F12-5116-DEE95AF1008C}"/>
              </a:ext>
            </a:extLst>
          </p:cNvPr>
          <p:cNvSpPr/>
          <p:nvPr/>
        </p:nvSpPr>
        <p:spPr>
          <a:xfrm>
            <a:off x="2773395" y="4489879"/>
            <a:ext cx="1815545" cy="814748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595959"/>
                </a:solidFill>
                <a:latin typeface="Eyfsnew" panose="02000503000000000000" pitchFamily="2" charset="0"/>
              </a:rPr>
              <a:t>cinq</a:t>
            </a:r>
          </a:p>
        </p:txBody>
      </p:sp>
    </p:spTree>
    <p:extLst>
      <p:ext uri="{BB962C8B-B14F-4D97-AF65-F5344CB8AC3E}">
        <p14:creationId xmlns:p14="http://schemas.microsoft.com/office/powerpoint/2010/main" val="113386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43750C-BF33-43AB-CA27-0997A8D5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881B-74A7-C2FE-892A-E769152F3444}"/>
              </a:ext>
            </a:extLst>
          </p:cNvPr>
          <p:cNvSpPr txBox="1"/>
          <p:nvPr/>
        </p:nvSpPr>
        <p:spPr>
          <a:xfrm>
            <a:off x="131884" y="972000"/>
            <a:ext cx="1180847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Well done!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02FC9D-44D4-7205-1224-0672146C4CB3}"/>
              </a:ext>
            </a:extLst>
          </p:cNvPr>
          <p:cNvSpPr/>
          <p:nvPr/>
        </p:nvSpPr>
        <p:spPr>
          <a:xfrm>
            <a:off x="5188229" y="4489879"/>
            <a:ext cx="1815545" cy="814748"/>
          </a:xfrm>
          <a:prstGeom prst="roundRect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F76756"/>
                </a:solidFill>
                <a:latin typeface="Eyfsnew" panose="02000503000000000000" pitchFamily="2" charset="0"/>
              </a:rPr>
              <a:t>trois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70E57D-41EE-ABA9-62E6-899E9BDA1E3E}"/>
              </a:ext>
            </a:extLst>
          </p:cNvPr>
          <p:cNvSpPr/>
          <p:nvPr/>
        </p:nvSpPr>
        <p:spPr>
          <a:xfrm>
            <a:off x="358562" y="4489879"/>
            <a:ext cx="1815545" cy="814748"/>
          </a:xfrm>
          <a:prstGeom prst="roundRect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F76756"/>
                </a:solidFill>
                <a:latin typeface="Eyfsnew" panose="02000503000000000000" pitchFamily="2" charset="0"/>
              </a:rPr>
              <a:t>un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E888FA-E195-EA45-326D-C7A777B85213}"/>
              </a:ext>
            </a:extLst>
          </p:cNvPr>
          <p:cNvSpPr/>
          <p:nvPr/>
        </p:nvSpPr>
        <p:spPr>
          <a:xfrm>
            <a:off x="2773395" y="4489879"/>
            <a:ext cx="1815545" cy="814748"/>
          </a:xfrm>
          <a:prstGeom prst="roundRect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F76756"/>
                </a:solidFill>
                <a:latin typeface="Eyfsnew" panose="02000503000000000000" pitchFamily="2" charset="0"/>
              </a:rPr>
              <a:t>deux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BC9AAC-58DD-2070-6D10-C6F05E31C632}"/>
              </a:ext>
            </a:extLst>
          </p:cNvPr>
          <p:cNvSpPr/>
          <p:nvPr/>
        </p:nvSpPr>
        <p:spPr>
          <a:xfrm>
            <a:off x="7603062" y="4489879"/>
            <a:ext cx="1815545" cy="814748"/>
          </a:xfrm>
          <a:prstGeom prst="roundRect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F76756"/>
                </a:solidFill>
                <a:latin typeface="Eyfsnew" panose="02000503000000000000" pitchFamily="2" charset="0"/>
              </a:rPr>
              <a:t>quatre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CAF893-1F4C-B6EF-0071-556CF176AC94}"/>
              </a:ext>
            </a:extLst>
          </p:cNvPr>
          <p:cNvSpPr/>
          <p:nvPr/>
        </p:nvSpPr>
        <p:spPr>
          <a:xfrm>
            <a:off x="10017894" y="4489879"/>
            <a:ext cx="1815545" cy="814748"/>
          </a:xfrm>
          <a:prstGeom prst="roundRect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5400" dirty="0">
                <a:solidFill>
                  <a:srgbClr val="F76756"/>
                </a:solidFill>
                <a:latin typeface="Eyfsnew" panose="02000503000000000000" pitchFamily="2" charset="0"/>
              </a:rPr>
              <a:t>cinq</a:t>
            </a:r>
          </a:p>
        </p:txBody>
      </p:sp>
    </p:spTree>
    <p:extLst>
      <p:ext uri="{BB962C8B-B14F-4D97-AF65-F5344CB8AC3E}">
        <p14:creationId xmlns:p14="http://schemas.microsoft.com/office/powerpoint/2010/main" val="306608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95D938-0B15-10CD-6603-9349965EC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C8224-DD99-AB30-BDA9-D3BFFDC8EA53}"/>
              </a:ext>
            </a:extLst>
          </p:cNvPr>
          <p:cNvSpPr txBox="1"/>
          <p:nvPr/>
        </p:nvSpPr>
        <p:spPr>
          <a:xfrm>
            <a:off x="131884" y="972000"/>
            <a:ext cx="11861642" cy="9864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Help the bee to find its way to the rose by following the French numbers from five to one.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4CA7CF7-11B6-85CF-18F6-BB5E39247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343078"/>
              </p:ext>
            </p:extLst>
          </p:nvPr>
        </p:nvGraphicFramePr>
        <p:xfrm>
          <a:off x="3698400" y="1840497"/>
          <a:ext cx="4795200" cy="479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8400">
                  <a:extLst>
                    <a:ext uri="{9D8B030D-6E8A-4147-A177-3AD203B41FA5}">
                      <a16:colId xmlns:a16="http://schemas.microsoft.com/office/drawing/2014/main" val="3621691283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175484600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171791701"/>
                    </a:ext>
                  </a:extLst>
                </a:gridCol>
              </a:tblGrid>
              <a:tr h="15984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cinq</a:t>
                      </a:r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un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quatre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226661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quatre</a:t>
                      </a:r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trois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deux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69479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deux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cinq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un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18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56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2DC5DD-C916-243E-DD1D-A6C47107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C8224-DD99-AB30-BDA9-D3BFFDC8EA53}"/>
              </a:ext>
            </a:extLst>
          </p:cNvPr>
          <p:cNvSpPr txBox="1"/>
          <p:nvPr/>
        </p:nvSpPr>
        <p:spPr>
          <a:xfrm>
            <a:off x="131884" y="972000"/>
            <a:ext cx="1186164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Very good, everyone.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4CA7CF7-11B6-85CF-18F6-BB5E39247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96328"/>
              </p:ext>
            </p:extLst>
          </p:nvPr>
        </p:nvGraphicFramePr>
        <p:xfrm>
          <a:off x="3698400" y="1840497"/>
          <a:ext cx="4795200" cy="479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8400">
                  <a:extLst>
                    <a:ext uri="{9D8B030D-6E8A-4147-A177-3AD203B41FA5}">
                      <a16:colId xmlns:a16="http://schemas.microsoft.com/office/drawing/2014/main" val="3621691283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175484600"/>
                    </a:ext>
                  </a:extLst>
                </a:gridCol>
                <a:gridCol w="1598400">
                  <a:extLst>
                    <a:ext uri="{9D8B030D-6E8A-4147-A177-3AD203B41FA5}">
                      <a16:colId xmlns:a16="http://schemas.microsoft.com/office/drawing/2014/main" val="171791701"/>
                    </a:ext>
                  </a:extLst>
                </a:gridCol>
              </a:tblGrid>
              <a:tr h="15984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cinq</a:t>
                      </a:r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75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un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quatre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226661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quatre</a:t>
                      </a:r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75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trois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75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deux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756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9479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deux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cinq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dirty="0">
                          <a:solidFill>
                            <a:srgbClr val="595959"/>
                          </a:solidFill>
                          <a:latin typeface="Eyfsnew" panose="02000503000000000000" pitchFamily="2" charset="0"/>
                        </a:rPr>
                        <a:t>un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756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8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9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C19C9-1A65-7088-1F85-69B878BC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94EE4-667E-378D-B50A-155E5BE6361E}"/>
              </a:ext>
            </a:extLst>
          </p:cNvPr>
          <p:cNvSpPr txBox="1"/>
          <p:nvPr/>
        </p:nvSpPr>
        <p:spPr>
          <a:xfrm>
            <a:off x="131884" y="5465130"/>
            <a:ext cx="501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See you next time</a:t>
            </a: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GB" sz="2400" b="1" dirty="0">
              <a:solidFill>
                <a:srgbClr val="494A9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CCD659-A77C-BC2D-3479-7C0E58481746}"/>
              </a:ext>
            </a:extLst>
          </p:cNvPr>
          <p:cNvSpPr/>
          <p:nvPr/>
        </p:nvSpPr>
        <p:spPr>
          <a:xfrm>
            <a:off x="2759568" y="2476392"/>
            <a:ext cx="2291722" cy="1192872"/>
          </a:xfrm>
          <a:prstGeom prst="wedgeRoundRectCallout">
            <a:avLst>
              <a:gd name="adj1" fmla="val -72152"/>
              <a:gd name="adj2" fmla="val 23654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595959"/>
                </a:solidFill>
                <a:latin typeface="Eyfsnew" panose="02000503000000000000" pitchFamily="2" charset="0"/>
              </a:rPr>
              <a:t>Goodbye!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B28679-23EB-2713-A6A6-B64BFEFE266C}"/>
              </a:ext>
            </a:extLst>
          </p:cNvPr>
          <p:cNvSpPr/>
          <p:nvPr/>
        </p:nvSpPr>
        <p:spPr>
          <a:xfrm flipH="1">
            <a:off x="7069285" y="2476392"/>
            <a:ext cx="2291722" cy="1192872"/>
          </a:xfrm>
          <a:prstGeom prst="wedgeRoundRectCallout">
            <a:avLst>
              <a:gd name="adj1" fmla="val -69762"/>
              <a:gd name="adj2" fmla="val 2564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595959"/>
                </a:solidFill>
                <a:latin typeface="Eyfsnew" panose="02000503000000000000" pitchFamily="2" charset="0"/>
              </a:rPr>
              <a:t>Au revoir!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87958-572C-CEF1-C897-8E02EF074733}"/>
              </a:ext>
            </a:extLst>
          </p:cNvPr>
          <p:cNvSpPr txBox="1"/>
          <p:nvPr/>
        </p:nvSpPr>
        <p:spPr>
          <a:xfrm>
            <a:off x="131884" y="972000"/>
            <a:ext cx="11861642" cy="5247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you know how to count to five in French. Well done!</a:t>
            </a:r>
          </a:p>
        </p:txBody>
      </p:sp>
    </p:spTree>
    <p:extLst>
      <p:ext uri="{BB962C8B-B14F-4D97-AF65-F5344CB8AC3E}">
        <p14:creationId xmlns:p14="http://schemas.microsoft.com/office/powerpoint/2010/main" val="158620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AF068-A45C-169D-77BE-F76E87B91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947F6-DB1F-FB07-5200-95F512C894F1}"/>
              </a:ext>
            </a:extLst>
          </p:cNvPr>
          <p:cNvSpPr txBox="1"/>
          <p:nvPr/>
        </p:nvSpPr>
        <p:spPr>
          <a:xfrm>
            <a:off x="131884" y="2058108"/>
            <a:ext cx="7788333" cy="29931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Olivia and Karim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are going to help us learn 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how 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to count to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five in French. </a:t>
            </a:r>
          </a:p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First, Olivia will say the numbers in English, 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then Karim will say the numbers in French. </a:t>
            </a:r>
          </a:p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You have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 go at copying what Karim says.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010816-1DEB-F93E-A6C5-A6AE2366F0B3}"/>
              </a:ext>
            </a:extLst>
          </p:cNvPr>
          <p:cNvSpPr txBox="1">
            <a:spLocks/>
          </p:cNvSpPr>
          <p:nvPr/>
        </p:nvSpPr>
        <p:spPr>
          <a:xfrm>
            <a:off x="131884" y="139926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10480-C6E8-0C17-3C90-24A62FCB219D}"/>
              </a:ext>
            </a:extLst>
          </p:cNvPr>
          <p:cNvSpPr txBox="1"/>
          <p:nvPr/>
        </p:nvSpPr>
        <p:spPr>
          <a:xfrm>
            <a:off x="9115123" y="3080733"/>
            <a:ext cx="158931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Olivia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E4FF5-C44D-D22E-FE6E-D67B96E1EFA1}"/>
              </a:ext>
            </a:extLst>
          </p:cNvPr>
          <p:cNvSpPr txBox="1"/>
          <p:nvPr/>
        </p:nvSpPr>
        <p:spPr>
          <a:xfrm>
            <a:off x="9247004" y="5804514"/>
            <a:ext cx="132554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Karim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CE937F-5412-9AF8-3132-3374A07A14A7}"/>
              </a:ext>
            </a:extLst>
          </p:cNvPr>
          <p:cNvSpPr/>
          <p:nvPr/>
        </p:nvSpPr>
        <p:spPr>
          <a:xfrm>
            <a:off x="8674877" y="996600"/>
            <a:ext cx="2469803" cy="554140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8B5FB-139C-E2E2-19E1-61DDAD82E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D6ADB-14C0-9B49-45CD-12084816751A}"/>
              </a:ext>
            </a:extLst>
          </p:cNvPr>
          <p:cNvSpPr txBox="1"/>
          <p:nvPr/>
        </p:nvSpPr>
        <p:spPr>
          <a:xfrm>
            <a:off x="1093021" y="3450411"/>
            <a:ext cx="3895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My name is Olivia. I am British and I live in London.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6815A-3728-43AE-8134-0792306F41D0}"/>
              </a:ext>
            </a:extLst>
          </p:cNvPr>
          <p:cNvSpPr txBox="1"/>
          <p:nvPr/>
        </p:nvSpPr>
        <p:spPr>
          <a:xfrm>
            <a:off x="7498110" y="3450411"/>
            <a:ext cx="3600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My name is Karim. </a:t>
            </a:r>
            <a:b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</a:b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I am French and I live in Paris.</a:t>
            </a:r>
          </a:p>
        </p:txBody>
      </p:sp>
    </p:spTree>
    <p:extLst>
      <p:ext uri="{BB962C8B-B14F-4D97-AF65-F5344CB8AC3E}">
        <p14:creationId xmlns:p14="http://schemas.microsoft.com/office/powerpoint/2010/main" val="40879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B592C6-C59E-AFF2-74C9-BB724CE3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F5050F-47D0-1B7F-6BE0-6CB24DFA64CB}"/>
              </a:ext>
            </a:extLst>
          </p:cNvPr>
          <p:cNvSpPr txBox="1"/>
          <p:nvPr/>
        </p:nvSpPr>
        <p:spPr>
          <a:xfrm>
            <a:off x="131884" y="973912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 have a go at saying the number in French after George.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16D9F67B-A480-9259-5A1D-1F637BC90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39653"/>
              </p:ext>
            </p:extLst>
          </p:nvPr>
        </p:nvGraphicFramePr>
        <p:xfrm>
          <a:off x="3435041" y="3722400"/>
          <a:ext cx="958320" cy="95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320">
                  <a:extLst>
                    <a:ext uri="{9D8B030D-6E8A-4147-A177-3AD203B41FA5}">
                      <a16:colId xmlns:a16="http://schemas.microsoft.com/office/drawing/2014/main" val="1409841479"/>
                    </a:ext>
                  </a:extLst>
                </a:gridCol>
              </a:tblGrid>
              <a:tr h="95832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078469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82A99EA8-E6E5-2FF1-A8E7-951241623C6F}"/>
              </a:ext>
            </a:extLst>
          </p:cNvPr>
          <p:cNvSpPr/>
          <p:nvPr/>
        </p:nvSpPr>
        <p:spPr>
          <a:xfrm>
            <a:off x="3530873" y="3818232"/>
            <a:ext cx="766656" cy="7666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94EE4-667E-378D-B50A-155E5BE6361E}"/>
              </a:ext>
            </a:extLst>
          </p:cNvPr>
          <p:cNvSpPr txBox="1"/>
          <p:nvPr/>
        </p:nvSpPr>
        <p:spPr>
          <a:xfrm>
            <a:off x="131884" y="5725523"/>
            <a:ext cx="372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Good job!</a:t>
            </a:r>
            <a:endParaRPr lang="en-GB" sz="2400" b="1" dirty="0">
              <a:solidFill>
                <a:srgbClr val="494A93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CCD659-A77C-BC2D-3479-7C0E58481746}"/>
              </a:ext>
            </a:extLst>
          </p:cNvPr>
          <p:cNvSpPr/>
          <p:nvPr/>
        </p:nvSpPr>
        <p:spPr>
          <a:xfrm>
            <a:off x="2759568" y="2219716"/>
            <a:ext cx="2291722" cy="1192872"/>
          </a:xfrm>
          <a:prstGeom prst="wedgeRoundRectCallout">
            <a:avLst>
              <a:gd name="adj1" fmla="val -72152"/>
              <a:gd name="adj2" fmla="val 23654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one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B28679-23EB-2713-A6A6-B64BFEFE266C}"/>
              </a:ext>
            </a:extLst>
          </p:cNvPr>
          <p:cNvSpPr/>
          <p:nvPr/>
        </p:nvSpPr>
        <p:spPr>
          <a:xfrm flipH="1">
            <a:off x="7069285" y="2219716"/>
            <a:ext cx="2291722" cy="1192872"/>
          </a:xfrm>
          <a:prstGeom prst="wedgeRoundRectCallout">
            <a:avLst>
              <a:gd name="adj1" fmla="val -69762"/>
              <a:gd name="adj2" fmla="val 2564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un</a:t>
            </a:r>
          </a:p>
        </p:txBody>
      </p:sp>
    </p:spTree>
    <p:extLst>
      <p:ext uri="{BB962C8B-B14F-4D97-AF65-F5344CB8AC3E}">
        <p14:creationId xmlns:p14="http://schemas.microsoft.com/office/powerpoint/2010/main" val="209846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65D313-B955-9F9C-B4B7-8CA85F22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94EE4-667E-378D-B50A-155E5BE6361E}"/>
              </a:ext>
            </a:extLst>
          </p:cNvPr>
          <p:cNvSpPr txBox="1"/>
          <p:nvPr/>
        </p:nvSpPr>
        <p:spPr>
          <a:xfrm>
            <a:off x="131884" y="5504870"/>
            <a:ext cx="3728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it is your turn.</a:t>
            </a:r>
          </a:p>
          <a:p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Well done!</a:t>
            </a:r>
            <a:endParaRPr lang="en-GB" sz="2400" b="1" dirty="0">
              <a:solidFill>
                <a:srgbClr val="494A93"/>
              </a:solidFill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D3E7B7C6-D424-8067-D770-A8EAB2D8C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11849"/>
              </p:ext>
            </p:extLst>
          </p:nvPr>
        </p:nvGraphicFramePr>
        <p:xfrm>
          <a:off x="2987779" y="3722288"/>
          <a:ext cx="1916640" cy="95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320">
                  <a:extLst>
                    <a:ext uri="{9D8B030D-6E8A-4147-A177-3AD203B41FA5}">
                      <a16:colId xmlns:a16="http://schemas.microsoft.com/office/drawing/2014/main" val="1409841479"/>
                    </a:ext>
                  </a:extLst>
                </a:gridCol>
                <a:gridCol w="958320">
                  <a:extLst>
                    <a:ext uri="{9D8B030D-6E8A-4147-A177-3AD203B41FA5}">
                      <a16:colId xmlns:a16="http://schemas.microsoft.com/office/drawing/2014/main" val="63152876"/>
                    </a:ext>
                  </a:extLst>
                </a:gridCol>
              </a:tblGrid>
              <a:tr h="95832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</a:pPr>
                      <a:endParaRPr lang="en-GB" sz="48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36281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D6E3775B-18A9-8906-2D2A-A919E513A605}"/>
              </a:ext>
            </a:extLst>
          </p:cNvPr>
          <p:cNvSpPr/>
          <p:nvPr/>
        </p:nvSpPr>
        <p:spPr>
          <a:xfrm>
            <a:off x="3084045" y="3818120"/>
            <a:ext cx="766656" cy="7666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F9F840-5CD5-73FE-FED2-66041DF65468}"/>
              </a:ext>
            </a:extLst>
          </p:cNvPr>
          <p:cNvSpPr/>
          <p:nvPr/>
        </p:nvSpPr>
        <p:spPr>
          <a:xfrm>
            <a:off x="4013361" y="3818120"/>
            <a:ext cx="766656" cy="7666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CCD659-A77C-BC2D-3479-7C0E58481746}"/>
              </a:ext>
            </a:extLst>
          </p:cNvPr>
          <p:cNvSpPr/>
          <p:nvPr/>
        </p:nvSpPr>
        <p:spPr>
          <a:xfrm>
            <a:off x="2759568" y="2221200"/>
            <a:ext cx="2291722" cy="1192872"/>
          </a:xfrm>
          <a:prstGeom prst="wedgeRoundRectCallout">
            <a:avLst>
              <a:gd name="adj1" fmla="val -72152"/>
              <a:gd name="adj2" fmla="val 23654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two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B28679-23EB-2713-A6A6-B64BFEFE266C}"/>
              </a:ext>
            </a:extLst>
          </p:cNvPr>
          <p:cNvSpPr/>
          <p:nvPr/>
        </p:nvSpPr>
        <p:spPr>
          <a:xfrm flipH="1">
            <a:off x="7069285" y="2221200"/>
            <a:ext cx="2291722" cy="1192872"/>
          </a:xfrm>
          <a:prstGeom prst="wedgeRoundRectCallout">
            <a:avLst>
              <a:gd name="adj1" fmla="val -69762"/>
              <a:gd name="adj2" fmla="val 2564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deux</a:t>
            </a:r>
          </a:p>
        </p:txBody>
      </p:sp>
    </p:spTree>
    <p:extLst>
      <p:ext uri="{BB962C8B-B14F-4D97-AF65-F5344CB8AC3E}">
        <p14:creationId xmlns:p14="http://schemas.microsoft.com/office/powerpoint/2010/main" val="22147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EEB0DA-9C9B-28E8-0EA6-56D1C189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94EE4-667E-378D-B50A-155E5BE6361E}"/>
              </a:ext>
            </a:extLst>
          </p:cNvPr>
          <p:cNvSpPr txBox="1"/>
          <p:nvPr/>
        </p:nvSpPr>
        <p:spPr>
          <a:xfrm>
            <a:off x="131884" y="5465130"/>
            <a:ext cx="5013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Repeat what Karim said.</a:t>
            </a:r>
          </a:p>
          <a:p>
            <a:endParaRPr lang="en-GB" sz="2400" dirty="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Great!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8EBB3F90-618C-2665-8613-08E57E664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99170"/>
              </p:ext>
            </p:extLst>
          </p:nvPr>
        </p:nvGraphicFramePr>
        <p:xfrm>
          <a:off x="3119070" y="3722400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40984147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315287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</a:pPr>
                      <a:endParaRPr lang="en-GB" sz="36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3628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85570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A5CB0CE4-C033-0505-965C-8319D4419DE5}"/>
              </a:ext>
            </a:extLst>
          </p:cNvPr>
          <p:cNvSpPr/>
          <p:nvPr/>
        </p:nvSpPr>
        <p:spPr>
          <a:xfrm>
            <a:off x="3201966" y="3808901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2188DE-6B7A-6F7D-91E7-E734330368E5}"/>
              </a:ext>
            </a:extLst>
          </p:cNvPr>
          <p:cNvSpPr/>
          <p:nvPr/>
        </p:nvSpPr>
        <p:spPr>
          <a:xfrm>
            <a:off x="3900175" y="3793793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B039EC-B724-E510-0E6B-221EE30B2BF5}"/>
              </a:ext>
            </a:extLst>
          </p:cNvPr>
          <p:cNvSpPr/>
          <p:nvPr/>
        </p:nvSpPr>
        <p:spPr>
          <a:xfrm>
            <a:off x="3201966" y="4515007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CCD659-A77C-BC2D-3479-7C0E58481746}"/>
              </a:ext>
            </a:extLst>
          </p:cNvPr>
          <p:cNvSpPr/>
          <p:nvPr/>
        </p:nvSpPr>
        <p:spPr>
          <a:xfrm>
            <a:off x="2759568" y="2221200"/>
            <a:ext cx="2291722" cy="1192872"/>
          </a:xfrm>
          <a:prstGeom prst="wedgeRoundRectCallout">
            <a:avLst>
              <a:gd name="adj1" fmla="val -72152"/>
              <a:gd name="adj2" fmla="val 23654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three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B28679-23EB-2713-A6A6-B64BFEFE266C}"/>
              </a:ext>
            </a:extLst>
          </p:cNvPr>
          <p:cNvSpPr/>
          <p:nvPr/>
        </p:nvSpPr>
        <p:spPr>
          <a:xfrm flipH="1">
            <a:off x="7069285" y="2221200"/>
            <a:ext cx="2291722" cy="1192872"/>
          </a:xfrm>
          <a:prstGeom prst="wedgeRoundRectCallout">
            <a:avLst>
              <a:gd name="adj1" fmla="val -69762"/>
              <a:gd name="adj2" fmla="val 2564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trois</a:t>
            </a:r>
          </a:p>
        </p:txBody>
      </p:sp>
    </p:spTree>
    <p:extLst>
      <p:ext uri="{BB962C8B-B14F-4D97-AF65-F5344CB8AC3E}">
        <p14:creationId xmlns:p14="http://schemas.microsoft.com/office/powerpoint/2010/main" val="16050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D17D79-8F03-6973-68BA-34DE8EA3E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94EE4-667E-378D-B50A-155E5BE6361E}"/>
              </a:ext>
            </a:extLst>
          </p:cNvPr>
          <p:cNvSpPr txBox="1"/>
          <p:nvPr/>
        </p:nvSpPr>
        <p:spPr>
          <a:xfrm>
            <a:off x="131884" y="5465130"/>
            <a:ext cx="5013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turn.</a:t>
            </a:r>
          </a:p>
          <a:p>
            <a:endParaRPr lang="en-GB" sz="2400" dirty="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Amazing!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D8241C4-B78F-9F98-D9D5-29FF10C63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9459"/>
              </p:ext>
            </p:extLst>
          </p:nvPr>
        </p:nvGraphicFramePr>
        <p:xfrm>
          <a:off x="3164047" y="3722400"/>
          <a:ext cx="1440000" cy="130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40984147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3152876"/>
                    </a:ext>
                  </a:extLst>
                </a:gridCol>
              </a:tblGrid>
              <a:tr h="654545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</a:pPr>
                      <a:endParaRPr lang="en-GB" sz="33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362812"/>
                  </a:ext>
                </a:extLst>
              </a:tr>
              <a:tr h="654545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8557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55D0B47E-60DF-3FA8-3183-6D470293C841}"/>
              </a:ext>
            </a:extLst>
          </p:cNvPr>
          <p:cNvSpPr/>
          <p:nvPr/>
        </p:nvSpPr>
        <p:spPr>
          <a:xfrm>
            <a:off x="3235836" y="3791089"/>
            <a:ext cx="576000" cy="5236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D60CD0-5D4F-24D9-F7D0-61F3E8F41913}"/>
              </a:ext>
            </a:extLst>
          </p:cNvPr>
          <p:cNvSpPr/>
          <p:nvPr/>
        </p:nvSpPr>
        <p:spPr>
          <a:xfrm>
            <a:off x="3966894" y="3791089"/>
            <a:ext cx="576000" cy="5236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C4B41E-34AD-E041-29C0-BB2F8309B852}"/>
              </a:ext>
            </a:extLst>
          </p:cNvPr>
          <p:cNvSpPr/>
          <p:nvPr/>
        </p:nvSpPr>
        <p:spPr>
          <a:xfrm>
            <a:off x="3235836" y="4439165"/>
            <a:ext cx="576000" cy="5236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199D2B-ADD5-0191-D6EC-F66DB9BDFCF7}"/>
              </a:ext>
            </a:extLst>
          </p:cNvPr>
          <p:cNvSpPr/>
          <p:nvPr/>
        </p:nvSpPr>
        <p:spPr>
          <a:xfrm>
            <a:off x="3966894" y="4439165"/>
            <a:ext cx="576000" cy="5236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CCD659-A77C-BC2D-3479-7C0E58481746}"/>
              </a:ext>
            </a:extLst>
          </p:cNvPr>
          <p:cNvSpPr/>
          <p:nvPr/>
        </p:nvSpPr>
        <p:spPr>
          <a:xfrm>
            <a:off x="2759567" y="2221200"/>
            <a:ext cx="2291722" cy="1192872"/>
          </a:xfrm>
          <a:prstGeom prst="wedgeRoundRectCallout">
            <a:avLst>
              <a:gd name="adj1" fmla="val -72152"/>
              <a:gd name="adj2" fmla="val 23654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four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B28679-23EB-2713-A6A6-B64BFEFE266C}"/>
              </a:ext>
            </a:extLst>
          </p:cNvPr>
          <p:cNvSpPr/>
          <p:nvPr/>
        </p:nvSpPr>
        <p:spPr>
          <a:xfrm flipH="1">
            <a:off x="7069284" y="2221200"/>
            <a:ext cx="2291722" cy="1192872"/>
          </a:xfrm>
          <a:prstGeom prst="wedgeRoundRectCallout">
            <a:avLst>
              <a:gd name="adj1" fmla="val -69762"/>
              <a:gd name="adj2" fmla="val 2564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quatre</a:t>
            </a:r>
          </a:p>
        </p:txBody>
      </p:sp>
    </p:spTree>
    <p:extLst>
      <p:ext uri="{BB962C8B-B14F-4D97-AF65-F5344CB8AC3E}">
        <p14:creationId xmlns:p14="http://schemas.microsoft.com/office/powerpoint/2010/main" val="19711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893B67-FE91-9F43-EF8F-10158319A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94EE4-667E-378D-B50A-155E5BE6361E}"/>
              </a:ext>
            </a:extLst>
          </p:cNvPr>
          <p:cNvSpPr txBox="1"/>
          <p:nvPr/>
        </p:nvSpPr>
        <p:spPr>
          <a:xfrm>
            <a:off x="131884" y="5465130"/>
            <a:ext cx="5013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Now your go.</a:t>
            </a:r>
          </a:p>
          <a:p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Very good!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7EC9BC1A-294D-C0F3-49F2-4734FBCC6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28199"/>
              </p:ext>
            </p:extLst>
          </p:nvPr>
        </p:nvGraphicFramePr>
        <p:xfrm>
          <a:off x="3292831" y="3637920"/>
          <a:ext cx="1190082" cy="1785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41">
                  <a:extLst>
                    <a:ext uri="{9D8B030D-6E8A-4147-A177-3AD203B41FA5}">
                      <a16:colId xmlns:a16="http://schemas.microsoft.com/office/drawing/2014/main" val="1409841479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63152876"/>
                    </a:ext>
                  </a:extLst>
                </a:gridCol>
              </a:tblGrid>
              <a:tr h="595041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</a:pPr>
                      <a:endParaRPr lang="en-GB" sz="30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362812"/>
                  </a:ext>
                </a:extLst>
              </a:tr>
              <a:tr h="595041">
                <a:tc>
                  <a:txBody>
                    <a:bodyPr/>
                    <a:lstStyle/>
                    <a:p>
                      <a:pPr algn="ctr"/>
                      <a:endParaRPr lang="en-GB" sz="15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85570"/>
                  </a:ext>
                </a:extLst>
              </a:tr>
              <a:tr h="595041">
                <a:tc>
                  <a:txBody>
                    <a:bodyPr/>
                    <a:lstStyle/>
                    <a:p>
                      <a:pPr algn="ctr"/>
                      <a:endParaRPr lang="en-GB" sz="15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917394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B632FC89-5D86-A401-3FDC-69485E6628E6}"/>
              </a:ext>
            </a:extLst>
          </p:cNvPr>
          <p:cNvSpPr/>
          <p:nvPr/>
        </p:nvSpPr>
        <p:spPr>
          <a:xfrm>
            <a:off x="3350707" y="3715150"/>
            <a:ext cx="476033" cy="4760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C6FD32-B921-0DCB-89AF-D3FA4132CA20}"/>
              </a:ext>
            </a:extLst>
          </p:cNvPr>
          <p:cNvSpPr/>
          <p:nvPr/>
        </p:nvSpPr>
        <p:spPr>
          <a:xfrm>
            <a:off x="3927739" y="3702664"/>
            <a:ext cx="476033" cy="4760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CC7C1F-3B24-BE29-9A17-2BAE5C6F1F88}"/>
              </a:ext>
            </a:extLst>
          </p:cNvPr>
          <p:cNvSpPr/>
          <p:nvPr/>
        </p:nvSpPr>
        <p:spPr>
          <a:xfrm>
            <a:off x="3927739" y="4289344"/>
            <a:ext cx="476033" cy="4760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5D4950-9241-EA1D-9766-D6B130CD129A}"/>
              </a:ext>
            </a:extLst>
          </p:cNvPr>
          <p:cNvSpPr/>
          <p:nvPr/>
        </p:nvSpPr>
        <p:spPr>
          <a:xfrm>
            <a:off x="3350707" y="4298708"/>
            <a:ext cx="476033" cy="4760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4B65B3-0AA7-163A-9F14-B0849F388D9E}"/>
              </a:ext>
            </a:extLst>
          </p:cNvPr>
          <p:cNvSpPr/>
          <p:nvPr/>
        </p:nvSpPr>
        <p:spPr>
          <a:xfrm>
            <a:off x="3350707" y="4882267"/>
            <a:ext cx="476033" cy="4760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CCD659-A77C-BC2D-3479-7C0E58481746}"/>
              </a:ext>
            </a:extLst>
          </p:cNvPr>
          <p:cNvSpPr/>
          <p:nvPr/>
        </p:nvSpPr>
        <p:spPr>
          <a:xfrm>
            <a:off x="2759568" y="2221200"/>
            <a:ext cx="2291722" cy="1192872"/>
          </a:xfrm>
          <a:prstGeom prst="wedgeRoundRectCallout">
            <a:avLst>
              <a:gd name="adj1" fmla="val -72152"/>
              <a:gd name="adj2" fmla="val 23654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five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B28679-23EB-2713-A6A6-B64BFEFE266C}"/>
              </a:ext>
            </a:extLst>
          </p:cNvPr>
          <p:cNvSpPr/>
          <p:nvPr/>
        </p:nvSpPr>
        <p:spPr>
          <a:xfrm flipH="1">
            <a:off x="7069285" y="2221200"/>
            <a:ext cx="2291722" cy="1192872"/>
          </a:xfrm>
          <a:prstGeom prst="wedgeRoundRectCallout">
            <a:avLst>
              <a:gd name="adj1" fmla="val -69762"/>
              <a:gd name="adj2" fmla="val 2564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595959"/>
                </a:solidFill>
                <a:latin typeface="Eyfsnew" panose="02000503000000000000" pitchFamily="2" charset="0"/>
              </a:rPr>
              <a:t>cinq</a:t>
            </a:r>
          </a:p>
        </p:txBody>
      </p:sp>
    </p:spTree>
    <p:extLst>
      <p:ext uri="{BB962C8B-B14F-4D97-AF65-F5344CB8AC3E}">
        <p14:creationId xmlns:p14="http://schemas.microsoft.com/office/powerpoint/2010/main" val="426121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Numbers to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E4644-F289-DE7A-3AE5-9C64B83A9223}"/>
              </a:ext>
            </a:extLst>
          </p:cNvPr>
          <p:cNvSpPr txBox="1"/>
          <p:nvPr/>
        </p:nvSpPr>
        <p:spPr>
          <a:xfrm>
            <a:off x="131884" y="9720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Let’s say all the numbers out loud from one to five in French.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C133B-0626-0B9F-E972-F9AFEAF32178}"/>
              </a:ext>
            </a:extLst>
          </p:cNvPr>
          <p:cNvSpPr txBox="1"/>
          <p:nvPr/>
        </p:nvSpPr>
        <p:spPr>
          <a:xfrm>
            <a:off x="422737" y="2402958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1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819CE6-52D2-D8A6-B257-E2208DA482CB}"/>
              </a:ext>
            </a:extLst>
          </p:cNvPr>
          <p:cNvSpPr txBox="1"/>
          <p:nvPr/>
        </p:nvSpPr>
        <p:spPr>
          <a:xfrm>
            <a:off x="2730004" y="2402958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2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deux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A3B29-F961-67E3-CB3B-852BF2F11227}"/>
              </a:ext>
            </a:extLst>
          </p:cNvPr>
          <p:cNvSpPr txBox="1"/>
          <p:nvPr/>
        </p:nvSpPr>
        <p:spPr>
          <a:xfrm>
            <a:off x="5037271" y="2471341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3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trois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F463F4-A4C2-CF96-B48F-4F10D18EFEBE}"/>
              </a:ext>
            </a:extLst>
          </p:cNvPr>
          <p:cNvSpPr txBox="1"/>
          <p:nvPr/>
        </p:nvSpPr>
        <p:spPr>
          <a:xfrm>
            <a:off x="7344538" y="2471341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4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quatre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FB484-BFA7-AB23-1987-9455F596C9B4}"/>
              </a:ext>
            </a:extLst>
          </p:cNvPr>
          <p:cNvSpPr txBox="1"/>
          <p:nvPr/>
        </p:nvSpPr>
        <p:spPr>
          <a:xfrm>
            <a:off x="9651805" y="2449554"/>
            <a:ext cx="2089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494A93"/>
                </a:solidFill>
                <a:latin typeface="Eyfs Frenchandnumber" panose="02000503000000000000" pitchFamily="2" charset="0"/>
              </a:rPr>
              <a:t>5</a:t>
            </a:r>
          </a:p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Eyfsnew" panose="02000503000000000000" pitchFamily="2" charset="0"/>
              </a:rPr>
              <a:t>cinq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9AD7A-41FC-386E-F3EE-65716976582F}"/>
              </a:ext>
            </a:extLst>
          </p:cNvPr>
          <p:cNvSpPr txBox="1"/>
          <p:nvPr/>
        </p:nvSpPr>
        <p:spPr>
          <a:xfrm>
            <a:off x="131884" y="5465130"/>
            <a:ext cx="501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Fantastic!</a:t>
            </a:r>
          </a:p>
        </p:txBody>
      </p:sp>
    </p:spTree>
    <p:extLst>
      <p:ext uri="{BB962C8B-B14F-4D97-AF65-F5344CB8AC3E}">
        <p14:creationId xmlns:p14="http://schemas.microsoft.com/office/powerpoint/2010/main" val="45320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9271E-EA97-4E5B-BAC4-9F7EDBF273C1}">
  <ds:schemaRefs>
    <ds:schemaRef ds:uri="5c7a0828-c5e4-45f8-a074-18a8fdc88ec6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564276-B5E3-4534-B934-2EEE84DA0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C68D4F-D5F6-4489-A7F8-30619B57A8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343</Words>
  <Application>Microsoft Office PowerPoint</Application>
  <PresentationFormat>Widescreen</PresentationFormat>
  <Paragraphs>115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Eyfs Frenchandnumber</vt:lpstr>
      <vt:lpstr>Poppins</vt:lpstr>
      <vt:lpstr>Calibri Light</vt:lpstr>
      <vt:lpstr>Arial</vt:lpstr>
      <vt:lpstr>Eyfsnew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Numbers to 5 Unit 1 TPP</dc:title>
  <dc:creator>Lewis Clegg</dc:creator>
  <cp:lastModifiedBy>Marj Easton</cp:lastModifiedBy>
  <cp:revision>49</cp:revision>
  <dcterms:created xsi:type="dcterms:W3CDTF">2023-06-07T10:51:42Z</dcterms:created>
  <dcterms:modified xsi:type="dcterms:W3CDTF">2023-08-16T07:38:00Z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0x0101002E2B28500E97074E9232E002F87A0DA8</vt:lpwstr>
  </property>
  <property fmtid="{D5CDD505-2E9C-101B-9397-08002B2CF9AE}" pid="4" name="MediaServiceImageTags">
    <vt:lpwstr/>
  </property>
</Properties>
</file>