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4"/>
  </p:notesMasterIdLst>
  <p:sldIdLst>
    <p:sldId id="257" r:id="rId5"/>
    <p:sldId id="256" r:id="rId6"/>
    <p:sldId id="285" r:id="rId7"/>
    <p:sldId id="258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00" r:id="rId22"/>
    <p:sldId id="301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Eyfs Frenchandnumber" panose="020B0604020202020204" charset="0"/>
      <p:regular r:id="rId31"/>
    </p:embeddedFont>
    <p:embeddedFont>
      <p:font typeface="Eyfsnew" panose="020B0604020202020204" charset="0"/>
      <p:regular r:id="rId32"/>
    </p:embeddedFont>
    <p:embeddedFont>
      <p:font typeface="Poppins" panose="00000500000000000000" pitchFamily="2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6756"/>
    <a:srgbClr val="595959"/>
    <a:srgbClr val="FF4840"/>
    <a:srgbClr val="494A93"/>
    <a:srgbClr val="FFBB00"/>
    <a:srgbClr val="FF2E30"/>
    <a:srgbClr val="FFF8EA"/>
    <a:srgbClr val="00B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C3DA3-90A3-45AF-889B-15D175304AD1}" v="1" dt="2023-08-16T07:44:13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6"/>
    <p:restoredTop sz="94796" autoAdjust="0"/>
  </p:normalViewPr>
  <p:slideViewPr>
    <p:cSldViewPr snapToGrid="0">
      <p:cViewPr varScale="1">
        <p:scale>
          <a:sx n="78" d="100"/>
          <a:sy n="78" d="100"/>
        </p:scale>
        <p:origin x="3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 Easton" userId="9bed9145-19ea-4ea1-8fb2-8e1a39050083" providerId="ADAL" clId="{E9EC3DA3-90A3-45AF-889B-15D175304AD1}"/>
    <pc:docChg chg="custSel modSld">
      <pc:chgData name="Marj Easton" userId="9bed9145-19ea-4ea1-8fb2-8e1a39050083" providerId="ADAL" clId="{E9EC3DA3-90A3-45AF-889B-15D175304AD1}" dt="2023-08-16T07:45:11.441" v="4" actId="732"/>
      <pc:docMkLst>
        <pc:docMk/>
      </pc:docMkLst>
      <pc:sldChg chg="addSp delSp modSp mod">
        <pc:chgData name="Marj Easton" userId="9bed9145-19ea-4ea1-8fb2-8e1a39050083" providerId="ADAL" clId="{E9EC3DA3-90A3-45AF-889B-15D175304AD1}" dt="2023-08-16T07:45:11.441" v="4" actId="732"/>
        <pc:sldMkLst>
          <pc:docMk/>
          <pc:sldMk cId="3715524450" sldId="257"/>
        </pc:sldMkLst>
        <pc:spChg chg="del">
          <ac:chgData name="Marj Easton" userId="9bed9145-19ea-4ea1-8fb2-8e1a39050083" providerId="ADAL" clId="{E9EC3DA3-90A3-45AF-889B-15D175304AD1}" dt="2023-08-16T07:45:03.068" v="3" actId="478"/>
          <ac:spMkLst>
            <pc:docMk/>
            <pc:sldMk cId="3715524450" sldId="257"/>
            <ac:spMk id="7" creationId="{7B86CED0-55B3-0615-EBE4-FAB8CD1C35F0}"/>
          </ac:spMkLst>
        </pc:spChg>
        <pc:picChg chg="add mod modCrop">
          <ac:chgData name="Marj Easton" userId="9bed9145-19ea-4ea1-8fb2-8e1a39050083" providerId="ADAL" clId="{E9EC3DA3-90A3-45AF-889B-15D175304AD1}" dt="2023-08-16T07:45:11.441" v="4" actId="732"/>
          <ac:picMkLst>
            <pc:docMk/>
            <pc:sldMk cId="3715524450" sldId="257"/>
            <ac:picMk id="2" creationId="{08855A80-80A0-993D-1000-AC843222314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A9E86-587C-E44B-B5BB-AA0ED28958EA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C6369-2099-1D48-8418-9EF80AE11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82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C6369-2099-1D48-8418-9EF80AE11D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4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90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6CA712-1808-E770-A1F6-E90904A0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5F7DC-449B-C593-0594-E1CB3EF1D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EEEEE-9DB7-6A2B-F740-501D67C02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D4944-9677-CB4B-9262-F35EC822D3E7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5D12E-4D69-40D4-3D94-4E11DFFCC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A15D4-FF15-3E36-C388-C599E6F08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A3B47-C826-A646-ACDD-5F634FF1F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9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EE7CB87-3AC9-D75A-0AD2-C484BE500AD0}"/>
              </a:ext>
            </a:extLst>
          </p:cNvPr>
          <p:cNvSpPr/>
          <p:nvPr/>
        </p:nvSpPr>
        <p:spPr>
          <a:xfrm>
            <a:off x="468923" y="1012032"/>
            <a:ext cx="756138" cy="756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9EE730-A223-3696-E899-1B3F10F51402}"/>
              </a:ext>
            </a:extLst>
          </p:cNvPr>
          <p:cNvCxnSpPr>
            <a:cxnSpLocks/>
          </p:cNvCxnSpPr>
          <p:nvPr/>
        </p:nvCxnSpPr>
        <p:spPr>
          <a:xfrm>
            <a:off x="298938" y="1012032"/>
            <a:ext cx="0" cy="390680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D04E4CA-BD7C-4239-D873-F24951574B74}"/>
              </a:ext>
            </a:extLst>
          </p:cNvPr>
          <p:cNvSpPr/>
          <p:nvPr/>
        </p:nvSpPr>
        <p:spPr>
          <a:xfrm>
            <a:off x="1395044" y="1012032"/>
            <a:ext cx="2130209" cy="756138"/>
          </a:xfrm>
          <a:prstGeom prst="rect">
            <a:avLst/>
          </a:prstGeom>
          <a:solidFill>
            <a:srgbClr val="494A9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5584A2-87FB-5D86-6A96-875F9D335EEC}"/>
              </a:ext>
            </a:extLst>
          </p:cNvPr>
          <p:cNvSpPr txBox="1">
            <a:spLocks/>
          </p:cNvSpPr>
          <p:nvPr/>
        </p:nvSpPr>
        <p:spPr>
          <a:xfrm>
            <a:off x="1591407" y="1195752"/>
            <a:ext cx="1753372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</a:t>
            </a:r>
            <a:endParaRPr lang="en-GB" sz="31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3E50B2-7472-6F09-1D30-B1411EAA3E92}"/>
              </a:ext>
            </a:extLst>
          </p:cNvPr>
          <p:cNvSpPr txBox="1">
            <a:spLocks/>
          </p:cNvSpPr>
          <p:nvPr/>
        </p:nvSpPr>
        <p:spPr>
          <a:xfrm>
            <a:off x="553915" y="4577852"/>
            <a:ext cx="10726616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Unit 1 - Culture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7B47B5-4C46-B35C-DA5A-1C5B2F0DE48F}"/>
              </a:ext>
            </a:extLst>
          </p:cNvPr>
          <p:cNvSpPr txBox="1"/>
          <p:nvPr/>
        </p:nvSpPr>
        <p:spPr>
          <a:xfrm>
            <a:off x="481722" y="1169376"/>
            <a:ext cx="756137" cy="5117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1" i="0" u="none" strike="noStrike" kern="1200" cap="none" spc="0" normalizeH="0" baseline="0" noProof="0">
                <a:ln>
                  <a:noFill/>
                </a:ln>
                <a:solidFill>
                  <a:srgbClr val="494A93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Y2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494A93"/>
              </a:solidFill>
              <a:effectLst/>
              <a:uLnTx/>
              <a:uFillTx/>
              <a:latin typeface="Poppins" pitchFamily="2" charset="77"/>
              <a:ea typeface="+mj-ea"/>
              <a:cs typeface="Poppins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855A80-80A0-993D-1000-AC84322231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9"/>
          <a:stretch/>
        </p:blipFill>
        <p:spPr>
          <a:xfrm>
            <a:off x="367392" y="1524621"/>
            <a:ext cx="10806827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2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C8EF6D-5DFE-2D9A-F71B-70A7EB233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89C954-D4AD-72AF-A992-56EAC90AA3F8}"/>
              </a:ext>
            </a:extLst>
          </p:cNvPr>
          <p:cNvSpPr txBox="1"/>
          <p:nvPr/>
        </p:nvSpPr>
        <p:spPr>
          <a:xfrm>
            <a:off x="133200" y="975600"/>
            <a:ext cx="11821733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Now your go.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Very good!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111A1E8-2B33-7E8E-3F20-7815A68CF20A}"/>
              </a:ext>
            </a:extLst>
          </p:cNvPr>
          <p:cNvSpPr/>
          <p:nvPr/>
        </p:nvSpPr>
        <p:spPr>
          <a:xfrm flipH="1">
            <a:off x="6172683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Eyfsnew" panose="02000503000000000000" pitchFamily="2" charset="0"/>
              </a:rPr>
              <a:t> </a:t>
            </a:r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Pardon?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822859D1-CAC5-E153-6879-8A4CD6C10777}"/>
              </a:ext>
            </a:extLst>
          </p:cNvPr>
          <p:cNvSpPr/>
          <p:nvPr/>
        </p:nvSpPr>
        <p:spPr>
          <a:xfrm>
            <a:off x="3227768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Pardon?</a:t>
            </a:r>
          </a:p>
        </p:txBody>
      </p:sp>
    </p:spTree>
    <p:extLst>
      <p:ext uri="{BB962C8B-B14F-4D97-AF65-F5344CB8AC3E}">
        <p14:creationId xmlns:p14="http://schemas.microsoft.com/office/powerpoint/2010/main" val="104104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83AF0D-6F5C-400C-B3B0-061F72D36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89C954-D4AD-72AF-A992-56EAC90AA3F8}"/>
              </a:ext>
            </a:extLst>
          </p:cNvPr>
          <p:cNvSpPr txBox="1"/>
          <p:nvPr/>
        </p:nvSpPr>
        <p:spPr>
          <a:xfrm>
            <a:off x="133200" y="975600"/>
            <a:ext cx="1182173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The children are given a present. What does Sophia say?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111A1E8-2B33-7E8E-3F20-7815A68CF20A}"/>
              </a:ext>
            </a:extLst>
          </p:cNvPr>
          <p:cNvSpPr/>
          <p:nvPr/>
        </p:nvSpPr>
        <p:spPr>
          <a:xfrm flipH="1">
            <a:off x="6172683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Eyfsnew" panose="02000503000000000000" pitchFamily="2" charset="0"/>
              </a:rPr>
              <a:t> </a:t>
            </a:r>
            <a:endParaRPr lang="en-GB" sz="4000" dirty="0">
              <a:solidFill>
                <a:srgbClr val="595959"/>
              </a:solidFill>
              <a:latin typeface="Eyfsnew" panose="02000503000000000000" pitchFamily="2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822859D1-CAC5-E153-6879-8A4CD6C10777}"/>
              </a:ext>
            </a:extLst>
          </p:cNvPr>
          <p:cNvSpPr/>
          <p:nvPr/>
        </p:nvSpPr>
        <p:spPr>
          <a:xfrm>
            <a:off x="3227768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61250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FF59DE-3C96-F749-E518-878EEA146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89C954-D4AD-72AF-A992-56EAC90AA3F8}"/>
              </a:ext>
            </a:extLst>
          </p:cNvPr>
          <p:cNvSpPr txBox="1"/>
          <p:nvPr/>
        </p:nvSpPr>
        <p:spPr>
          <a:xfrm>
            <a:off x="133200" y="975600"/>
            <a:ext cx="1182173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The children are given a present. What does Sophia say?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111A1E8-2B33-7E8E-3F20-7815A68CF20A}"/>
              </a:ext>
            </a:extLst>
          </p:cNvPr>
          <p:cNvSpPr/>
          <p:nvPr/>
        </p:nvSpPr>
        <p:spPr>
          <a:xfrm flipH="1">
            <a:off x="6172683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F76756"/>
                </a:solidFill>
                <a:latin typeface="Eyfsnew" panose="02000503000000000000" pitchFamily="2" charset="0"/>
              </a:rPr>
              <a:t> Merci!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822859D1-CAC5-E153-6879-8A4CD6C10777}"/>
              </a:ext>
            </a:extLst>
          </p:cNvPr>
          <p:cNvSpPr/>
          <p:nvPr/>
        </p:nvSpPr>
        <p:spPr>
          <a:xfrm>
            <a:off x="3227768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95302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1DBBF-DEEB-7503-281F-D07E0DA73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89C954-D4AD-72AF-A992-56EAC90AA3F8}"/>
              </a:ext>
            </a:extLst>
          </p:cNvPr>
          <p:cNvSpPr txBox="1"/>
          <p:nvPr/>
        </p:nvSpPr>
        <p:spPr>
          <a:xfrm>
            <a:off x="133200" y="975600"/>
            <a:ext cx="11821733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It’s nearly time to go now.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Copy Sophia.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Fantastic!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111A1E8-2B33-7E8E-3F20-7815A68CF20A}"/>
              </a:ext>
            </a:extLst>
          </p:cNvPr>
          <p:cNvSpPr/>
          <p:nvPr/>
        </p:nvSpPr>
        <p:spPr>
          <a:xfrm flipH="1">
            <a:off x="6172683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Eyfsnew" panose="02000503000000000000" pitchFamily="2" charset="0"/>
              </a:rPr>
              <a:t> </a:t>
            </a:r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Au revoir!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822859D1-CAC5-E153-6879-8A4CD6C10777}"/>
              </a:ext>
            </a:extLst>
          </p:cNvPr>
          <p:cNvSpPr/>
          <p:nvPr/>
        </p:nvSpPr>
        <p:spPr>
          <a:xfrm>
            <a:off x="3227768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3208213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9C4485-8A19-92EB-C738-BB46910E7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89C954-D4AD-72AF-A992-56EAC90AA3F8}"/>
              </a:ext>
            </a:extLst>
          </p:cNvPr>
          <p:cNvSpPr txBox="1"/>
          <p:nvPr/>
        </p:nvSpPr>
        <p:spPr>
          <a:xfrm>
            <a:off x="133200" y="975600"/>
            <a:ext cx="11821733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Here are some more things you might say.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Your turn.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Excellent!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111A1E8-2B33-7E8E-3F20-7815A68CF20A}"/>
              </a:ext>
            </a:extLst>
          </p:cNvPr>
          <p:cNvSpPr/>
          <p:nvPr/>
        </p:nvSpPr>
        <p:spPr>
          <a:xfrm flipH="1">
            <a:off x="6172683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Eyfsnew" panose="02000503000000000000" pitchFamily="2" charset="0"/>
              </a:rPr>
              <a:t> </a:t>
            </a:r>
          </a:p>
          <a:p>
            <a:pPr algn="ctr"/>
            <a:r>
              <a:rPr lang="en-GB" sz="4000" dirty="0">
                <a:solidFill>
                  <a:srgbClr val="595959"/>
                </a:solidFill>
                <a:latin typeface="Eyfs Frenchandnumber" panose="02000503000000000000" pitchFamily="2" charset="0"/>
              </a:rPr>
              <a:t>À</a:t>
            </a:r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 </a:t>
            </a:r>
            <a:r>
              <a:rPr lang="en-GB" sz="4000" dirty="0" err="1">
                <a:solidFill>
                  <a:srgbClr val="595959"/>
                </a:solidFill>
                <a:latin typeface="Eyfsnew" panose="02000503000000000000" pitchFamily="2" charset="0"/>
              </a:rPr>
              <a:t>bient</a:t>
            </a:r>
            <a:r>
              <a:rPr lang="en-GB" sz="4000" dirty="0" err="1">
                <a:solidFill>
                  <a:srgbClr val="595959"/>
                </a:solidFill>
                <a:latin typeface="Eyfs Frenchandnumber" panose="02000503000000000000" pitchFamily="2" charset="0"/>
              </a:rPr>
              <a:t>ô</a:t>
            </a:r>
            <a:r>
              <a:rPr lang="en-GB" sz="4000" dirty="0" err="1">
                <a:solidFill>
                  <a:srgbClr val="595959"/>
                </a:solidFill>
                <a:latin typeface="Eyfsnew" panose="02000503000000000000" pitchFamily="2" charset="0"/>
              </a:rPr>
              <a:t>t</a:t>
            </a:r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. </a:t>
            </a:r>
          </a:p>
          <a:p>
            <a:pPr algn="ctr"/>
            <a:endParaRPr lang="en-GB" sz="4000" dirty="0">
              <a:solidFill>
                <a:srgbClr val="595959"/>
              </a:solidFill>
              <a:latin typeface="Eyfsnew" panose="02000503000000000000" pitchFamily="2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822859D1-CAC5-E153-6879-8A4CD6C10777}"/>
              </a:ext>
            </a:extLst>
          </p:cNvPr>
          <p:cNvSpPr/>
          <p:nvPr/>
        </p:nvSpPr>
        <p:spPr>
          <a:xfrm>
            <a:off x="3227768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See you soon.</a:t>
            </a:r>
          </a:p>
        </p:txBody>
      </p:sp>
    </p:spTree>
    <p:extLst>
      <p:ext uri="{BB962C8B-B14F-4D97-AF65-F5344CB8AC3E}">
        <p14:creationId xmlns:p14="http://schemas.microsoft.com/office/powerpoint/2010/main" val="186562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93CFD9-98F3-5B04-D3C4-843C12BFA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89C954-D4AD-72AF-A992-56EAC90AA3F8}"/>
              </a:ext>
            </a:extLst>
          </p:cNvPr>
          <p:cNvSpPr txBox="1"/>
          <p:nvPr/>
        </p:nvSpPr>
        <p:spPr>
          <a:xfrm>
            <a:off x="133200" y="975600"/>
            <a:ext cx="11821733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Now, your turn.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Great!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111A1E8-2B33-7E8E-3F20-7815A68CF20A}"/>
              </a:ext>
            </a:extLst>
          </p:cNvPr>
          <p:cNvSpPr/>
          <p:nvPr/>
        </p:nvSpPr>
        <p:spPr>
          <a:xfrm flipH="1">
            <a:off x="6172683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Eyfsnew" panose="02000503000000000000" pitchFamily="2" charset="0"/>
              </a:rPr>
              <a:t> </a:t>
            </a:r>
          </a:p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Bonne </a:t>
            </a:r>
            <a:r>
              <a:rPr lang="en-GB" sz="4000" dirty="0" err="1">
                <a:solidFill>
                  <a:srgbClr val="595959"/>
                </a:solidFill>
                <a:latin typeface="Eyfsnew" panose="02000503000000000000" pitchFamily="2" charset="0"/>
              </a:rPr>
              <a:t>journ</a:t>
            </a:r>
            <a:r>
              <a:rPr lang="en-GB" sz="4000" dirty="0" err="1">
                <a:solidFill>
                  <a:srgbClr val="595959"/>
                </a:solidFill>
                <a:latin typeface="Eyfs Frenchandnumber" panose="02000503000000000000" pitchFamily="2" charset="0"/>
              </a:rPr>
              <a:t>é</a:t>
            </a:r>
            <a:r>
              <a:rPr lang="en-GB" sz="4000" dirty="0" err="1">
                <a:solidFill>
                  <a:srgbClr val="595959"/>
                </a:solidFill>
                <a:latin typeface="Eyfsnew" panose="02000503000000000000" pitchFamily="2" charset="0"/>
              </a:rPr>
              <a:t>e</a:t>
            </a:r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. </a:t>
            </a:r>
          </a:p>
          <a:p>
            <a:pPr algn="ctr"/>
            <a:endParaRPr lang="en-GB" sz="4000" dirty="0">
              <a:solidFill>
                <a:srgbClr val="595959"/>
              </a:solidFill>
              <a:latin typeface="Eyfsnew" panose="02000503000000000000" pitchFamily="2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822859D1-CAC5-E153-6879-8A4CD6C10777}"/>
              </a:ext>
            </a:extLst>
          </p:cNvPr>
          <p:cNvSpPr/>
          <p:nvPr/>
        </p:nvSpPr>
        <p:spPr>
          <a:xfrm>
            <a:off x="3227768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Have a good day.</a:t>
            </a:r>
          </a:p>
        </p:txBody>
      </p:sp>
    </p:spTree>
    <p:extLst>
      <p:ext uri="{BB962C8B-B14F-4D97-AF65-F5344CB8AC3E}">
        <p14:creationId xmlns:p14="http://schemas.microsoft.com/office/powerpoint/2010/main" val="708099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9B4DF3-C706-D074-A73D-C4AA11890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89C954-D4AD-72AF-A992-56EAC90AA3F8}"/>
              </a:ext>
            </a:extLst>
          </p:cNvPr>
          <p:cNvSpPr txBox="1"/>
          <p:nvPr/>
        </p:nvSpPr>
        <p:spPr>
          <a:xfrm>
            <a:off x="133200" y="975600"/>
            <a:ext cx="11821733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Now you have a go.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Good job!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111A1E8-2B33-7E8E-3F20-7815A68CF20A}"/>
              </a:ext>
            </a:extLst>
          </p:cNvPr>
          <p:cNvSpPr/>
          <p:nvPr/>
        </p:nvSpPr>
        <p:spPr>
          <a:xfrm flipH="1">
            <a:off x="6172683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Eyfsnew" panose="02000503000000000000" pitchFamily="2" charset="0"/>
              </a:rPr>
              <a:t> </a:t>
            </a:r>
          </a:p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Bonne soir</a:t>
            </a:r>
            <a:r>
              <a:rPr lang="en-GB" sz="4000" dirty="0">
                <a:solidFill>
                  <a:srgbClr val="595959"/>
                </a:solidFill>
                <a:latin typeface="Eyfs Frenchandnumber" panose="02000503000000000000" pitchFamily="2" charset="0"/>
              </a:rPr>
              <a:t>é</a:t>
            </a:r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e. </a:t>
            </a:r>
          </a:p>
          <a:p>
            <a:pPr algn="ctr"/>
            <a:endParaRPr lang="en-GB" sz="4000" dirty="0">
              <a:solidFill>
                <a:srgbClr val="595959"/>
              </a:solidFill>
              <a:latin typeface="Eyfsnew" panose="02000503000000000000" pitchFamily="2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822859D1-CAC5-E153-6879-8A4CD6C10777}"/>
              </a:ext>
            </a:extLst>
          </p:cNvPr>
          <p:cNvSpPr/>
          <p:nvPr/>
        </p:nvSpPr>
        <p:spPr>
          <a:xfrm>
            <a:off x="3227768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Have a good evening.</a:t>
            </a:r>
          </a:p>
        </p:txBody>
      </p:sp>
    </p:spTree>
    <p:extLst>
      <p:ext uri="{BB962C8B-B14F-4D97-AF65-F5344CB8AC3E}">
        <p14:creationId xmlns:p14="http://schemas.microsoft.com/office/powerpoint/2010/main" val="88874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61C3E53-4FBC-E64A-4B94-997831812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89C954-D4AD-72AF-A992-56EAC90AA3F8}"/>
              </a:ext>
            </a:extLst>
          </p:cNvPr>
          <p:cNvSpPr txBox="1"/>
          <p:nvPr/>
        </p:nvSpPr>
        <p:spPr>
          <a:xfrm>
            <a:off x="133200" y="975600"/>
            <a:ext cx="1182173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Order this conversation.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55979F-5073-1FAF-4098-D15C52C36C5E}"/>
              </a:ext>
            </a:extLst>
          </p:cNvPr>
          <p:cNvSpPr/>
          <p:nvPr/>
        </p:nvSpPr>
        <p:spPr>
          <a:xfrm>
            <a:off x="6040046" y="6101157"/>
            <a:ext cx="3537983" cy="612132"/>
          </a:xfrm>
          <a:prstGeom prst="roundRect">
            <a:avLst/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Au revoir, Sophia!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B4B6B5-C154-EF8E-3710-8B69D8310697}"/>
              </a:ext>
            </a:extLst>
          </p:cNvPr>
          <p:cNvSpPr/>
          <p:nvPr/>
        </p:nvSpPr>
        <p:spPr>
          <a:xfrm>
            <a:off x="2372050" y="5170223"/>
            <a:ext cx="3537983" cy="612132"/>
          </a:xfrm>
          <a:prstGeom prst="roundRect">
            <a:avLst/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Bonjour, Sophia!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F210D1-01BA-EBDD-5D2C-23AAC0E60C19}"/>
              </a:ext>
            </a:extLst>
          </p:cNvPr>
          <p:cNvSpPr/>
          <p:nvPr/>
        </p:nvSpPr>
        <p:spPr>
          <a:xfrm>
            <a:off x="2372050" y="6101157"/>
            <a:ext cx="3537983" cy="612132"/>
          </a:xfrm>
          <a:prstGeom prst="roundRect">
            <a:avLst/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GB" sz="4000" dirty="0">
                <a:solidFill>
                  <a:srgbClr val="595959"/>
                </a:solidFill>
                <a:latin typeface="Eyfs Frenchandnumber" panose="02000503000000000000" pitchFamily="2" charset="0"/>
              </a:rPr>
              <a:t>À</a:t>
            </a:r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 bient</a:t>
            </a:r>
            <a:r>
              <a:rPr lang="en-GB" sz="4000" dirty="0">
                <a:solidFill>
                  <a:srgbClr val="595959"/>
                </a:solidFill>
                <a:latin typeface="Eyfs Frenchandnumber" panose="02000503000000000000" pitchFamily="2" charset="0"/>
              </a:rPr>
              <a:t>ô</a:t>
            </a:r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t, Sam!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753B88-4AC8-A3AF-2C73-FDABA17442F4}"/>
              </a:ext>
            </a:extLst>
          </p:cNvPr>
          <p:cNvSpPr/>
          <p:nvPr/>
        </p:nvSpPr>
        <p:spPr>
          <a:xfrm>
            <a:off x="6040046" y="5170223"/>
            <a:ext cx="3537983" cy="612132"/>
          </a:xfrm>
          <a:prstGeom prst="roundRect">
            <a:avLst/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Bonjour, Sam!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DC335FE-1B2B-6046-89CA-31F92D93C85D}"/>
              </a:ext>
            </a:extLst>
          </p:cNvPr>
          <p:cNvSpPr/>
          <p:nvPr/>
        </p:nvSpPr>
        <p:spPr>
          <a:xfrm flipH="1">
            <a:off x="6126984" y="2481770"/>
            <a:ext cx="3571920" cy="814748"/>
          </a:xfrm>
          <a:prstGeom prst="wedgeRoundRectCallout">
            <a:avLst>
              <a:gd name="adj1" fmla="val -60966"/>
              <a:gd name="adj2" fmla="val 483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endParaRPr lang="en-GB" sz="4000" dirty="0">
              <a:solidFill>
                <a:srgbClr val="595959"/>
              </a:solidFill>
              <a:latin typeface="Eyfsnew" panose="02000503000000000000" pitchFamily="2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647A771-FE5B-4309-9AD0-57303484A051}"/>
              </a:ext>
            </a:extLst>
          </p:cNvPr>
          <p:cNvSpPr/>
          <p:nvPr/>
        </p:nvSpPr>
        <p:spPr>
          <a:xfrm>
            <a:off x="2355113" y="1642196"/>
            <a:ext cx="3571920" cy="814748"/>
          </a:xfrm>
          <a:prstGeom prst="wedgeRoundRectCallout">
            <a:avLst>
              <a:gd name="adj1" fmla="val -60411"/>
              <a:gd name="adj2" fmla="val 6341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endParaRPr lang="en-GB" sz="4000" dirty="0">
              <a:solidFill>
                <a:srgbClr val="595959"/>
              </a:solidFill>
              <a:latin typeface="Eyfsnew" panose="02000503000000000000" pitchFamily="2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BFFD81F-7976-FCFB-7D77-DA4F21D169BD}"/>
              </a:ext>
            </a:extLst>
          </p:cNvPr>
          <p:cNvSpPr/>
          <p:nvPr/>
        </p:nvSpPr>
        <p:spPr>
          <a:xfrm flipH="1">
            <a:off x="6126984" y="4160917"/>
            <a:ext cx="3571920" cy="814748"/>
          </a:xfrm>
          <a:prstGeom prst="wedgeRoundRectCallout">
            <a:avLst>
              <a:gd name="adj1" fmla="val -60966"/>
              <a:gd name="adj2" fmla="val 483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endParaRPr lang="en-GB" sz="4000" dirty="0">
              <a:solidFill>
                <a:srgbClr val="595959"/>
              </a:solidFill>
              <a:latin typeface="Eyfsnew" panose="02000503000000000000" pitchFamily="2" charset="0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BA19770-BBBA-0F9F-0D77-CFAEFFFD23F7}"/>
              </a:ext>
            </a:extLst>
          </p:cNvPr>
          <p:cNvSpPr/>
          <p:nvPr/>
        </p:nvSpPr>
        <p:spPr>
          <a:xfrm>
            <a:off x="2355113" y="3321344"/>
            <a:ext cx="3571920" cy="814748"/>
          </a:xfrm>
          <a:prstGeom prst="wedgeRoundRectCallout">
            <a:avLst>
              <a:gd name="adj1" fmla="val -60411"/>
              <a:gd name="adj2" fmla="val 6341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endParaRPr lang="en-GB" sz="4000" dirty="0">
              <a:solidFill>
                <a:srgbClr val="595959"/>
              </a:solidFill>
              <a:latin typeface="Eyfs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4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57AF5F-84C0-C96B-7663-668BA17D7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89C954-D4AD-72AF-A992-56EAC90AA3F8}"/>
              </a:ext>
            </a:extLst>
          </p:cNvPr>
          <p:cNvSpPr txBox="1"/>
          <p:nvPr/>
        </p:nvSpPr>
        <p:spPr>
          <a:xfrm>
            <a:off x="133200" y="975600"/>
            <a:ext cx="1182173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Order this conversation.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DC335FE-1B2B-6046-89CA-31F92D93C85D}"/>
              </a:ext>
            </a:extLst>
          </p:cNvPr>
          <p:cNvSpPr/>
          <p:nvPr/>
        </p:nvSpPr>
        <p:spPr>
          <a:xfrm flipH="1">
            <a:off x="6126984" y="2481770"/>
            <a:ext cx="3571920" cy="814748"/>
          </a:xfrm>
          <a:prstGeom prst="wedgeRoundRectCallout">
            <a:avLst>
              <a:gd name="adj1" fmla="val -60966"/>
              <a:gd name="adj2" fmla="val 4835"/>
              <a:gd name="adj3" fmla="val 16667"/>
            </a:avLst>
          </a:prstGeom>
          <a:noFill/>
          <a:ln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GB" sz="4000" dirty="0">
                <a:solidFill>
                  <a:srgbClr val="F76756"/>
                </a:solidFill>
                <a:latin typeface="Eyfsnew" panose="02000503000000000000" pitchFamily="2" charset="0"/>
              </a:rPr>
              <a:t>Bonjour Sam!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647A771-FE5B-4309-9AD0-57303484A051}"/>
              </a:ext>
            </a:extLst>
          </p:cNvPr>
          <p:cNvSpPr/>
          <p:nvPr/>
        </p:nvSpPr>
        <p:spPr>
          <a:xfrm>
            <a:off x="2355113" y="1647395"/>
            <a:ext cx="3571920" cy="814748"/>
          </a:xfrm>
          <a:prstGeom prst="wedgeRoundRectCallout">
            <a:avLst>
              <a:gd name="adj1" fmla="val -60411"/>
              <a:gd name="adj2" fmla="val 6341"/>
              <a:gd name="adj3" fmla="val 16667"/>
            </a:avLst>
          </a:prstGeom>
          <a:noFill/>
          <a:ln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GB" sz="4000" dirty="0">
                <a:solidFill>
                  <a:srgbClr val="F76756"/>
                </a:solidFill>
                <a:latin typeface="Eyfsnew" panose="02000503000000000000" pitchFamily="2" charset="0"/>
              </a:rPr>
              <a:t>Bonjour, Sophia!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BFFD81F-7976-FCFB-7D77-DA4F21D169BD}"/>
              </a:ext>
            </a:extLst>
          </p:cNvPr>
          <p:cNvSpPr/>
          <p:nvPr/>
        </p:nvSpPr>
        <p:spPr>
          <a:xfrm flipH="1">
            <a:off x="6126984" y="4160917"/>
            <a:ext cx="3571920" cy="814748"/>
          </a:xfrm>
          <a:prstGeom prst="wedgeRoundRectCallout">
            <a:avLst>
              <a:gd name="adj1" fmla="val -60966"/>
              <a:gd name="adj2" fmla="val 4835"/>
              <a:gd name="adj3" fmla="val 16667"/>
            </a:avLst>
          </a:prstGeom>
          <a:noFill/>
          <a:ln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endParaRPr lang="en-GB" sz="4000" dirty="0">
              <a:solidFill>
                <a:srgbClr val="F76756"/>
              </a:solidFill>
              <a:latin typeface="Eyfs Frenchandnumber" panose="02000503000000000000" pitchFamily="2" charset="0"/>
            </a:endParaRPr>
          </a:p>
          <a:p>
            <a:r>
              <a:rPr lang="en-GB" sz="4000" dirty="0">
                <a:solidFill>
                  <a:srgbClr val="F76756"/>
                </a:solidFill>
                <a:latin typeface="Eyfs Frenchandnumber" panose="02000503000000000000" pitchFamily="2" charset="0"/>
              </a:rPr>
              <a:t>À</a:t>
            </a:r>
            <a:r>
              <a:rPr lang="en-GB" sz="4000" dirty="0">
                <a:solidFill>
                  <a:srgbClr val="F76756"/>
                </a:solidFill>
                <a:latin typeface="Eyfsnew" panose="02000503000000000000" pitchFamily="2" charset="0"/>
              </a:rPr>
              <a:t> </a:t>
            </a:r>
            <a:r>
              <a:rPr lang="en-GB" sz="4000" dirty="0" err="1">
                <a:solidFill>
                  <a:srgbClr val="F76756"/>
                </a:solidFill>
                <a:latin typeface="Eyfsnew" panose="02000503000000000000" pitchFamily="2" charset="0"/>
              </a:rPr>
              <a:t>bient</a:t>
            </a:r>
            <a:r>
              <a:rPr lang="en-GB" sz="4000" dirty="0" err="1">
                <a:solidFill>
                  <a:srgbClr val="F76756"/>
                </a:solidFill>
                <a:latin typeface="Eyfs Frenchandnumber" panose="02000503000000000000" pitchFamily="2" charset="0"/>
              </a:rPr>
              <a:t>ô</a:t>
            </a:r>
            <a:r>
              <a:rPr lang="en-GB" sz="4000" dirty="0" err="1">
                <a:solidFill>
                  <a:srgbClr val="F76756"/>
                </a:solidFill>
                <a:latin typeface="Eyfsnew" panose="02000503000000000000" pitchFamily="2" charset="0"/>
              </a:rPr>
              <a:t>t</a:t>
            </a:r>
            <a:r>
              <a:rPr lang="en-GB" sz="4000" dirty="0">
                <a:solidFill>
                  <a:srgbClr val="F76756"/>
                </a:solidFill>
                <a:latin typeface="Eyfsnew" panose="02000503000000000000" pitchFamily="2" charset="0"/>
              </a:rPr>
              <a:t>, Sam!</a:t>
            </a:r>
          </a:p>
          <a:p>
            <a:endParaRPr lang="en-GB" sz="4000" dirty="0">
              <a:solidFill>
                <a:srgbClr val="F76756"/>
              </a:solidFill>
              <a:latin typeface="Eyfsnew" panose="02000503000000000000" pitchFamily="2" charset="0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BA19770-BBBA-0F9F-0D77-CFAEFFFD23F7}"/>
              </a:ext>
            </a:extLst>
          </p:cNvPr>
          <p:cNvSpPr/>
          <p:nvPr/>
        </p:nvSpPr>
        <p:spPr>
          <a:xfrm>
            <a:off x="2355113" y="3321344"/>
            <a:ext cx="3571920" cy="814748"/>
          </a:xfrm>
          <a:prstGeom prst="wedgeRoundRectCallout">
            <a:avLst>
              <a:gd name="adj1" fmla="val -60411"/>
              <a:gd name="adj2" fmla="val 6341"/>
              <a:gd name="adj3" fmla="val 16667"/>
            </a:avLst>
          </a:prstGeom>
          <a:noFill/>
          <a:ln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GB" sz="4000" dirty="0">
                <a:solidFill>
                  <a:srgbClr val="F76756"/>
                </a:solidFill>
                <a:latin typeface="Eyfsnew" panose="02000503000000000000" pitchFamily="2" charset="0"/>
              </a:rPr>
              <a:t>Au revoir, Sophia!</a:t>
            </a:r>
          </a:p>
        </p:txBody>
      </p:sp>
    </p:spTree>
    <p:extLst>
      <p:ext uri="{BB962C8B-B14F-4D97-AF65-F5344CB8AC3E}">
        <p14:creationId xmlns:p14="http://schemas.microsoft.com/office/powerpoint/2010/main" val="2900195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D17F1D-BCD8-D4B2-9A1A-1206BAC1F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89C954-D4AD-72AF-A992-56EAC90AA3F8}"/>
              </a:ext>
            </a:extLst>
          </p:cNvPr>
          <p:cNvSpPr txBox="1"/>
          <p:nvPr/>
        </p:nvSpPr>
        <p:spPr>
          <a:xfrm>
            <a:off x="133200" y="975600"/>
            <a:ext cx="11821733" cy="489364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You have learnt a lot of French words today. Well done!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See you next time.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111A1E8-2B33-7E8E-3F20-7815A68CF20A}"/>
              </a:ext>
            </a:extLst>
          </p:cNvPr>
          <p:cNvSpPr/>
          <p:nvPr/>
        </p:nvSpPr>
        <p:spPr>
          <a:xfrm flipH="1">
            <a:off x="6172683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Eyfsnew" panose="02000503000000000000" pitchFamily="2" charset="0"/>
              </a:rPr>
              <a:t> </a:t>
            </a:r>
          </a:p>
          <a:p>
            <a:pPr algn="ctr"/>
            <a:r>
              <a:rPr lang="en-GB" sz="4000" dirty="0">
                <a:solidFill>
                  <a:srgbClr val="595959"/>
                </a:solidFill>
                <a:latin typeface="Eyfs Frenchandnumber" panose="02000503000000000000" pitchFamily="2" charset="0"/>
              </a:rPr>
              <a:t>À</a:t>
            </a:r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 </a:t>
            </a:r>
            <a:r>
              <a:rPr lang="en-GB" sz="4000" dirty="0" err="1">
                <a:solidFill>
                  <a:srgbClr val="595959"/>
                </a:solidFill>
                <a:latin typeface="Eyfsnew" panose="02000503000000000000" pitchFamily="2" charset="0"/>
              </a:rPr>
              <a:t>bient</a:t>
            </a:r>
            <a:r>
              <a:rPr lang="en-GB" sz="4000" dirty="0" err="1">
                <a:solidFill>
                  <a:srgbClr val="595959"/>
                </a:solidFill>
                <a:latin typeface="Eyfs Frenchandnumber" panose="02000503000000000000" pitchFamily="2" charset="0"/>
              </a:rPr>
              <a:t>ô</a:t>
            </a:r>
            <a:r>
              <a:rPr lang="en-GB" sz="4000" dirty="0" err="1">
                <a:solidFill>
                  <a:srgbClr val="595959"/>
                </a:solidFill>
                <a:latin typeface="Eyfsnew" panose="02000503000000000000" pitchFamily="2" charset="0"/>
              </a:rPr>
              <a:t>t</a:t>
            </a:r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. </a:t>
            </a:r>
          </a:p>
          <a:p>
            <a:pPr algn="ctr"/>
            <a:endParaRPr lang="en-GB" sz="4000" dirty="0">
              <a:solidFill>
                <a:srgbClr val="595959"/>
              </a:solidFill>
              <a:latin typeface="Eyfsnew" panose="02000503000000000000" pitchFamily="2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822859D1-CAC5-E153-6879-8A4CD6C10777}"/>
              </a:ext>
            </a:extLst>
          </p:cNvPr>
          <p:cNvSpPr/>
          <p:nvPr/>
        </p:nvSpPr>
        <p:spPr>
          <a:xfrm>
            <a:off x="3227768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Au revoir.</a:t>
            </a:r>
          </a:p>
        </p:txBody>
      </p:sp>
    </p:spTree>
    <p:extLst>
      <p:ext uri="{BB962C8B-B14F-4D97-AF65-F5344CB8AC3E}">
        <p14:creationId xmlns:p14="http://schemas.microsoft.com/office/powerpoint/2010/main" val="45314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2950E0-CEB9-FFCE-F723-88008B389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9F488C-72A0-6560-A4B4-C6437B58F59A}"/>
              </a:ext>
            </a:extLst>
          </p:cNvPr>
          <p:cNvSpPr txBox="1"/>
          <p:nvPr/>
        </p:nvSpPr>
        <p:spPr>
          <a:xfrm>
            <a:off x="131884" y="2058108"/>
            <a:ext cx="7788333" cy="299312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ts val="3600"/>
              </a:lnSpc>
              <a:spcAft>
                <a:spcPts val="24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Sam and Sophia are going to help us learn 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</a:b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some French words. </a:t>
            </a:r>
          </a:p>
          <a:p>
            <a:pPr algn="l">
              <a:lnSpc>
                <a:spcPts val="3600"/>
              </a:lnSpc>
              <a:spcAft>
                <a:spcPts val="24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First, Sam will say the words in English; 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</a:b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then, Sophia will say the words in French. </a:t>
            </a:r>
          </a:p>
          <a:p>
            <a:pPr algn="l">
              <a:lnSpc>
                <a:spcPts val="3600"/>
              </a:lnSpc>
              <a:spcAft>
                <a:spcPts val="2400"/>
              </a:spcAft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You can have a go at copying what Sophia says.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84F64A-0852-DA02-D232-B5567A188433}"/>
              </a:ext>
            </a:extLst>
          </p:cNvPr>
          <p:cNvSpPr txBox="1">
            <a:spLocks/>
          </p:cNvSpPr>
          <p:nvPr/>
        </p:nvSpPr>
        <p:spPr>
          <a:xfrm>
            <a:off x="131884" y="139926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6FD85A-F262-C759-903B-65D074607EFF}"/>
              </a:ext>
            </a:extLst>
          </p:cNvPr>
          <p:cNvSpPr txBox="1"/>
          <p:nvPr/>
        </p:nvSpPr>
        <p:spPr>
          <a:xfrm>
            <a:off x="9145257" y="3090699"/>
            <a:ext cx="158931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Sam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3C9247-790C-470C-D133-1FC393B71827}"/>
              </a:ext>
            </a:extLst>
          </p:cNvPr>
          <p:cNvSpPr txBox="1"/>
          <p:nvPr/>
        </p:nvSpPr>
        <p:spPr>
          <a:xfrm>
            <a:off x="9210242" y="5814480"/>
            <a:ext cx="132554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Sophia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A89FE1-1869-CC21-7291-D6F189548E41}"/>
              </a:ext>
            </a:extLst>
          </p:cNvPr>
          <p:cNvSpPr/>
          <p:nvPr/>
        </p:nvSpPr>
        <p:spPr>
          <a:xfrm>
            <a:off x="8674877" y="996600"/>
            <a:ext cx="2469803" cy="554140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AE4050-69A4-7D62-6B28-6E734CD62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BD2315-3E7F-E2AA-E41A-32999EAF06F4}"/>
              </a:ext>
            </a:extLst>
          </p:cNvPr>
          <p:cNvSpPr txBox="1"/>
          <p:nvPr/>
        </p:nvSpPr>
        <p:spPr>
          <a:xfrm>
            <a:off x="1148514" y="4287805"/>
            <a:ext cx="3219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I am Sam. I am English and I live in London.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91E2D4-BEF2-2499-1EE3-6BFDAEE5A386}"/>
              </a:ext>
            </a:extLst>
          </p:cNvPr>
          <p:cNvSpPr txBox="1"/>
          <p:nvPr/>
        </p:nvSpPr>
        <p:spPr>
          <a:xfrm>
            <a:off x="8083194" y="4287805"/>
            <a:ext cx="33928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I am Sophia. I am French and I live in Paris.</a:t>
            </a:r>
          </a:p>
        </p:txBody>
      </p:sp>
    </p:spTree>
    <p:extLst>
      <p:ext uri="{BB962C8B-B14F-4D97-AF65-F5344CB8AC3E}">
        <p14:creationId xmlns:p14="http://schemas.microsoft.com/office/powerpoint/2010/main" val="41089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5B6501-A040-A29B-D5CA-D59DF2699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9274C2-54D2-5DFB-1034-9BB594D27BF3}"/>
              </a:ext>
            </a:extLst>
          </p:cNvPr>
          <p:cNvSpPr txBox="1"/>
          <p:nvPr/>
        </p:nvSpPr>
        <p:spPr>
          <a:xfrm>
            <a:off x="133200" y="975600"/>
            <a:ext cx="11821733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The children are saying hello.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Have a go at copying what Sophia said.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Good job!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111A1E8-2B33-7E8E-3F20-7815A68CF20A}"/>
              </a:ext>
            </a:extLst>
          </p:cNvPr>
          <p:cNvSpPr/>
          <p:nvPr/>
        </p:nvSpPr>
        <p:spPr>
          <a:xfrm flipH="1">
            <a:off x="6172683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Eyfsnew" panose="02000503000000000000" pitchFamily="2" charset="0"/>
              </a:rPr>
              <a:t> </a:t>
            </a:r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Bonjour!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822859D1-CAC5-E153-6879-8A4CD6C10777}"/>
              </a:ext>
            </a:extLst>
          </p:cNvPr>
          <p:cNvSpPr/>
          <p:nvPr/>
        </p:nvSpPr>
        <p:spPr>
          <a:xfrm>
            <a:off x="3227768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Hello!</a:t>
            </a:r>
          </a:p>
        </p:txBody>
      </p:sp>
    </p:spTree>
    <p:extLst>
      <p:ext uri="{BB962C8B-B14F-4D97-AF65-F5344CB8AC3E}">
        <p14:creationId xmlns:p14="http://schemas.microsoft.com/office/powerpoint/2010/main" val="103799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1272A9-531E-6DFF-C8DE-BA19E3372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9274C2-54D2-5DFB-1034-9BB594D27BF3}"/>
              </a:ext>
            </a:extLst>
          </p:cNvPr>
          <p:cNvSpPr txBox="1"/>
          <p:nvPr/>
        </p:nvSpPr>
        <p:spPr>
          <a:xfrm>
            <a:off x="133200" y="975600"/>
            <a:ext cx="11821733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Now let’s learn another French word.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Now it is your turn.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Great!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111A1E8-2B33-7E8E-3F20-7815A68CF20A}"/>
              </a:ext>
            </a:extLst>
          </p:cNvPr>
          <p:cNvSpPr/>
          <p:nvPr/>
        </p:nvSpPr>
        <p:spPr>
          <a:xfrm flipH="1">
            <a:off x="6172683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Eyfsnew" panose="02000503000000000000" pitchFamily="2" charset="0"/>
              </a:rPr>
              <a:t> </a:t>
            </a:r>
            <a:r>
              <a:rPr lang="en-GB" sz="4000" dirty="0" err="1">
                <a:solidFill>
                  <a:srgbClr val="595959"/>
                </a:solidFill>
                <a:latin typeface="Eyfsnew" panose="02000503000000000000" pitchFamily="2" charset="0"/>
              </a:rPr>
              <a:t>Oui</a:t>
            </a:r>
            <a:endParaRPr lang="en-GB" sz="4000" dirty="0">
              <a:solidFill>
                <a:srgbClr val="595959"/>
              </a:solidFill>
              <a:latin typeface="Eyfsnew" panose="02000503000000000000" pitchFamily="2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822859D1-CAC5-E153-6879-8A4CD6C10777}"/>
              </a:ext>
            </a:extLst>
          </p:cNvPr>
          <p:cNvSpPr/>
          <p:nvPr/>
        </p:nvSpPr>
        <p:spPr>
          <a:xfrm>
            <a:off x="3227768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2306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DB358-F61B-3766-EA4C-0ADAFC581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9274C2-54D2-5DFB-1034-9BB594D27BF3}"/>
              </a:ext>
            </a:extLst>
          </p:cNvPr>
          <p:cNvSpPr txBox="1"/>
          <p:nvPr/>
        </p:nvSpPr>
        <p:spPr>
          <a:xfrm>
            <a:off x="133200" y="975600"/>
            <a:ext cx="11821733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Here is another one.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Repeat what Sophia said.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Well done!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111A1E8-2B33-7E8E-3F20-7815A68CF20A}"/>
              </a:ext>
            </a:extLst>
          </p:cNvPr>
          <p:cNvSpPr/>
          <p:nvPr/>
        </p:nvSpPr>
        <p:spPr>
          <a:xfrm flipH="1">
            <a:off x="6172683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Eyfsnew" panose="02000503000000000000" pitchFamily="2" charset="0"/>
              </a:rPr>
              <a:t> </a:t>
            </a:r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Non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822859D1-CAC5-E153-6879-8A4CD6C10777}"/>
              </a:ext>
            </a:extLst>
          </p:cNvPr>
          <p:cNvSpPr/>
          <p:nvPr/>
        </p:nvSpPr>
        <p:spPr>
          <a:xfrm>
            <a:off x="3227768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75086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F408F-DE25-544F-B744-127CB5487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9274C2-54D2-5DFB-1034-9BB594D27BF3}"/>
              </a:ext>
            </a:extLst>
          </p:cNvPr>
          <p:cNvSpPr txBox="1"/>
          <p:nvPr/>
        </p:nvSpPr>
        <p:spPr>
          <a:xfrm>
            <a:off x="133200" y="975600"/>
            <a:ext cx="11821733" cy="526297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The children are asked if they have black hair. What is Sophia’s reply?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111A1E8-2B33-7E8E-3F20-7815A68CF20A}"/>
              </a:ext>
            </a:extLst>
          </p:cNvPr>
          <p:cNvSpPr/>
          <p:nvPr/>
        </p:nvSpPr>
        <p:spPr>
          <a:xfrm flipH="1">
            <a:off x="6172683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Eyfsnew" panose="02000503000000000000" pitchFamily="2" charset="0"/>
              </a:rPr>
              <a:t> </a:t>
            </a:r>
            <a:endParaRPr lang="en-GB" sz="4000" dirty="0">
              <a:solidFill>
                <a:srgbClr val="595959"/>
              </a:solidFill>
              <a:latin typeface="Eyfsnew" panose="02000503000000000000" pitchFamily="2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822859D1-CAC5-E153-6879-8A4CD6C10777}"/>
              </a:ext>
            </a:extLst>
          </p:cNvPr>
          <p:cNvSpPr/>
          <p:nvPr/>
        </p:nvSpPr>
        <p:spPr>
          <a:xfrm>
            <a:off x="3227768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74306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AB90D3-09F6-1FF5-53C0-CEB2D6B6A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9274C2-54D2-5DFB-1034-9BB594D27BF3}"/>
              </a:ext>
            </a:extLst>
          </p:cNvPr>
          <p:cNvSpPr txBox="1"/>
          <p:nvPr/>
        </p:nvSpPr>
        <p:spPr>
          <a:xfrm>
            <a:off x="133200" y="975600"/>
            <a:ext cx="11821733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The children are asked if they have black hair. What is Sophia’s reply?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111A1E8-2B33-7E8E-3F20-7815A68CF20A}"/>
              </a:ext>
            </a:extLst>
          </p:cNvPr>
          <p:cNvSpPr/>
          <p:nvPr/>
        </p:nvSpPr>
        <p:spPr>
          <a:xfrm flipH="1">
            <a:off x="6172683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FF4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Eyfsnew" panose="02000503000000000000" pitchFamily="2" charset="0"/>
              </a:rPr>
              <a:t> </a:t>
            </a:r>
            <a:r>
              <a:rPr lang="en-GB" sz="4000" dirty="0" err="1">
                <a:solidFill>
                  <a:srgbClr val="F76756"/>
                </a:solidFill>
                <a:latin typeface="Eyfsnew" panose="02000503000000000000" pitchFamily="2" charset="0"/>
              </a:rPr>
              <a:t>Oui</a:t>
            </a:r>
            <a:endParaRPr lang="en-GB" sz="4000" dirty="0">
              <a:solidFill>
                <a:srgbClr val="F76756"/>
              </a:solidFill>
              <a:latin typeface="Eyfsnew" panose="02000503000000000000" pitchFamily="2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822859D1-CAC5-E153-6879-8A4CD6C10777}"/>
              </a:ext>
            </a:extLst>
          </p:cNvPr>
          <p:cNvSpPr/>
          <p:nvPr/>
        </p:nvSpPr>
        <p:spPr>
          <a:xfrm>
            <a:off x="3227768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65268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01E42F-5299-BF5C-4D55-0C23C674A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89C954-D4AD-72AF-A992-56EAC90AA3F8}"/>
              </a:ext>
            </a:extLst>
          </p:cNvPr>
          <p:cNvSpPr txBox="1"/>
          <p:nvPr/>
        </p:nvSpPr>
        <p:spPr>
          <a:xfrm>
            <a:off x="133200" y="975600"/>
            <a:ext cx="11821733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Now we can learn some more words.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Your turn.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Amazing!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111A1E8-2B33-7E8E-3F20-7815A68CF20A}"/>
              </a:ext>
            </a:extLst>
          </p:cNvPr>
          <p:cNvSpPr/>
          <p:nvPr/>
        </p:nvSpPr>
        <p:spPr>
          <a:xfrm flipH="1">
            <a:off x="6172683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Eyfsnew" panose="02000503000000000000" pitchFamily="2" charset="0"/>
              </a:rPr>
              <a:t> </a:t>
            </a:r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Merci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822859D1-CAC5-E153-6879-8A4CD6C10777}"/>
              </a:ext>
            </a:extLst>
          </p:cNvPr>
          <p:cNvSpPr/>
          <p:nvPr/>
        </p:nvSpPr>
        <p:spPr>
          <a:xfrm>
            <a:off x="3227768" y="1743985"/>
            <a:ext cx="2772983" cy="1443375"/>
          </a:xfrm>
          <a:prstGeom prst="wedgeRoundRectCallout">
            <a:avLst>
              <a:gd name="adj1" fmla="val -47850"/>
              <a:gd name="adj2" fmla="val 7078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072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144f90-c7b6-48d0-aae5-f5e9e48cc3df" xsi:nil="true"/>
    <lcf76f155ced4ddcb4097134ff3c332f xmlns="5c7a0828-c5e4-45f8-a074-18a8fdc88ec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7" ma:contentTypeDescription="Create a new document." ma:contentTypeScope="" ma:versionID="35be775d6d2a70e1142a88c9720e83c1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dc93e11cb116257a2a98b3af4f6d72c2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029093-bac8-40c8-b3d2-05dc3a2407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C68D4F-D5F6-4489-A7F8-30619B57A8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A66E27-46E2-40D6-93AA-5E91ECA3AABC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5c7a0828-c5e4-45f8-a074-18a8fdc88ec6"/>
    <ds:schemaRef ds:uri="http://purl.org/dc/terms/"/>
    <ds:schemaRef ds:uri="86144f90-c7b6-48d0-aae5-f5e9e48cc3df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F89E4B-D52D-4E80-AF78-4B6D87F3EE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434</Words>
  <Application>Microsoft Office PowerPoint</Application>
  <PresentationFormat>Widescreen</PresentationFormat>
  <Paragraphs>248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 Light</vt:lpstr>
      <vt:lpstr>Poppins</vt:lpstr>
      <vt:lpstr>Eyfsnew</vt:lpstr>
      <vt:lpstr>Eyfs Frenchandnumber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Y1</dc:title>
  <dc:creator>Lewis Clegg</dc:creator>
  <cp:lastModifiedBy>Marj Easton</cp:lastModifiedBy>
  <cp:revision>7</cp:revision>
  <dcterms:created xsi:type="dcterms:W3CDTF">2023-06-07T10:51:42Z</dcterms:created>
  <dcterms:modified xsi:type="dcterms:W3CDTF">2023-08-16T07:45:15Z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0x0101002E2B28500E97074E9232E002F87A0DA8</vt:lpwstr>
  </property>
  <property fmtid="{D5CDD505-2E9C-101B-9397-08002B2CF9AE}" pid="4" name="MediaServiceImageTags">
    <vt:lpwstr/>
  </property>
</Properties>
</file>