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3"/>
  </p:notesMasterIdLst>
  <p:sldIdLst>
    <p:sldId id="257" r:id="rId5"/>
    <p:sldId id="256" r:id="rId6"/>
    <p:sldId id="277" r:id="rId7"/>
    <p:sldId id="259" r:id="rId8"/>
    <p:sldId id="260" r:id="rId9"/>
    <p:sldId id="261" r:id="rId10"/>
    <p:sldId id="262" r:id="rId11"/>
    <p:sldId id="263" r:id="rId12"/>
    <p:sldId id="264" r:id="rId13"/>
    <p:sldId id="271" r:id="rId14"/>
    <p:sldId id="269" r:id="rId15"/>
    <p:sldId id="270" r:id="rId16"/>
    <p:sldId id="272" r:id="rId17"/>
    <p:sldId id="273" r:id="rId18"/>
    <p:sldId id="274" r:id="rId19"/>
    <p:sldId id="266" r:id="rId20"/>
    <p:sldId id="275" r:id="rId21"/>
    <p:sldId id="27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Eyfs Frenchandnumber" panose="020B0604020202020204" charset="0"/>
      <p:regular r:id="rId30"/>
    </p:embeddedFont>
    <p:embeddedFont>
      <p:font typeface="Eyfsnew" panose="020B0604020202020204" charset="0"/>
      <p:regular r:id="rId31"/>
    </p:embeddedFont>
    <p:embeddedFont>
      <p:font typeface="Poppins" panose="00000500000000000000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6756"/>
    <a:srgbClr val="595959"/>
    <a:srgbClr val="FF4840"/>
    <a:srgbClr val="494A93"/>
    <a:srgbClr val="FFBB00"/>
    <a:srgbClr val="FF2E30"/>
    <a:srgbClr val="FFF8EA"/>
    <a:srgbClr val="00B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918C72-77E3-48A0-AC49-124B14BADAE2}" v="1" dt="2023-08-16T07:58:14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6"/>
    <p:restoredTop sz="94753"/>
  </p:normalViewPr>
  <p:slideViewPr>
    <p:cSldViewPr snapToGrid="0">
      <p:cViewPr varScale="1">
        <p:scale>
          <a:sx n="74" d="100"/>
          <a:sy n="74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 Easton" userId="9bed9145-19ea-4ea1-8fb2-8e1a39050083" providerId="ADAL" clId="{0A918C72-77E3-48A0-AC49-124B14BADAE2}"/>
    <pc:docChg chg="custSel modSld">
      <pc:chgData name="Marj Easton" userId="9bed9145-19ea-4ea1-8fb2-8e1a39050083" providerId="ADAL" clId="{0A918C72-77E3-48A0-AC49-124B14BADAE2}" dt="2023-08-16T07:58:56.852" v="3" actId="732"/>
      <pc:docMkLst>
        <pc:docMk/>
      </pc:docMkLst>
      <pc:sldChg chg="addSp delSp modSp mod">
        <pc:chgData name="Marj Easton" userId="9bed9145-19ea-4ea1-8fb2-8e1a39050083" providerId="ADAL" clId="{0A918C72-77E3-48A0-AC49-124B14BADAE2}" dt="2023-08-16T07:58:56.852" v="3" actId="732"/>
        <pc:sldMkLst>
          <pc:docMk/>
          <pc:sldMk cId="3715524450" sldId="257"/>
        </pc:sldMkLst>
        <pc:spChg chg="del">
          <ac:chgData name="Marj Easton" userId="9bed9145-19ea-4ea1-8fb2-8e1a39050083" providerId="ADAL" clId="{0A918C72-77E3-48A0-AC49-124B14BADAE2}" dt="2023-08-16T07:58:48.973" v="2" actId="478"/>
          <ac:spMkLst>
            <pc:docMk/>
            <pc:sldMk cId="3715524450" sldId="257"/>
            <ac:spMk id="5" creationId="{23846B25-D499-24EF-396C-A5D1F3251777}"/>
          </ac:spMkLst>
        </pc:spChg>
        <pc:picChg chg="add mod modCrop">
          <ac:chgData name="Marj Easton" userId="9bed9145-19ea-4ea1-8fb2-8e1a39050083" providerId="ADAL" clId="{0A918C72-77E3-48A0-AC49-124B14BADAE2}" dt="2023-08-16T07:58:56.852" v="3" actId="732"/>
          <ac:picMkLst>
            <pc:docMk/>
            <pc:sldMk cId="3715524450" sldId="257"/>
            <ac:picMk id="2" creationId="{4F2A57F7-BBFD-9B1A-0045-645E335BC17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A9E86-587C-E44B-B5BB-AA0ED28958EA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C6369-2099-1D48-8418-9EF80AE11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82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C6369-2099-1D48-8418-9EF80AE11D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4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76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6CA712-1808-E770-A1F6-E90904A0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5F7DC-449B-C593-0594-E1CB3EF1D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EEEEE-9DB7-6A2B-F740-501D67C02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D4944-9677-CB4B-9262-F35EC822D3E7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5D12E-4D69-40D4-3D94-4E11DFFCC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A15D4-FF15-3E36-C388-C599E6F08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A3B47-C826-A646-ACDD-5F634FF1F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9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EE7CB87-3AC9-D75A-0AD2-C484BE500AD0}"/>
              </a:ext>
            </a:extLst>
          </p:cNvPr>
          <p:cNvSpPr/>
          <p:nvPr/>
        </p:nvSpPr>
        <p:spPr>
          <a:xfrm>
            <a:off x="468923" y="1012032"/>
            <a:ext cx="756138" cy="756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9EE730-A223-3696-E899-1B3F10F51402}"/>
              </a:ext>
            </a:extLst>
          </p:cNvPr>
          <p:cNvCxnSpPr>
            <a:cxnSpLocks/>
          </p:cNvCxnSpPr>
          <p:nvPr/>
        </p:nvCxnSpPr>
        <p:spPr>
          <a:xfrm>
            <a:off x="298938" y="1012032"/>
            <a:ext cx="0" cy="390680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D04E4CA-BD7C-4239-D873-F24951574B74}"/>
              </a:ext>
            </a:extLst>
          </p:cNvPr>
          <p:cNvSpPr/>
          <p:nvPr/>
        </p:nvSpPr>
        <p:spPr>
          <a:xfrm>
            <a:off x="1395044" y="1012032"/>
            <a:ext cx="2130209" cy="756138"/>
          </a:xfrm>
          <a:prstGeom prst="rect">
            <a:avLst/>
          </a:prstGeom>
          <a:solidFill>
            <a:srgbClr val="494A9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5584A2-87FB-5D86-6A96-875F9D335EEC}"/>
              </a:ext>
            </a:extLst>
          </p:cNvPr>
          <p:cNvSpPr txBox="1">
            <a:spLocks/>
          </p:cNvSpPr>
          <p:nvPr/>
        </p:nvSpPr>
        <p:spPr>
          <a:xfrm>
            <a:off x="1591407" y="1195752"/>
            <a:ext cx="1753372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</a:t>
            </a:r>
            <a:endParaRPr lang="en-GB" sz="31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07001C0-AC22-65B8-CF4B-69FAB826FA60}"/>
              </a:ext>
            </a:extLst>
          </p:cNvPr>
          <p:cNvSpPr txBox="1">
            <a:spLocks/>
          </p:cNvSpPr>
          <p:nvPr/>
        </p:nvSpPr>
        <p:spPr>
          <a:xfrm>
            <a:off x="553914" y="3295094"/>
            <a:ext cx="6835714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Unit 1 - Culture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AF6DE7-394B-0B78-D2DC-2F9FA1E20FF7}"/>
              </a:ext>
            </a:extLst>
          </p:cNvPr>
          <p:cNvSpPr txBox="1"/>
          <p:nvPr/>
        </p:nvSpPr>
        <p:spPr>
          <a:xfrm>
            <a:off x="481722" y="1169376"/>
            <a:ext cx="756137" cy="5117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1" i="0" u="none" strike="noStrike" kern="1200" cap="none" spc="0" normalizeH="0" baseline="0" noProof="0">
                <a:ln>
                  <a:noFill/>
                </a:ln>
                <a:solidFill>
                  <a:srgbClr val="494A93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Y2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494A93"/>
              </a:solidFill>
              <a:effectLst/>
              <a:uLnTx/>
              <a:uFillTx/>
              <a:latin typeface="Poppins" pitchFamily="2" charset="77"/>
              <a:ea typeface="+mj-ea"/>
              <a:cs typeface="Poppins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2A57F7-BBFD-9B1A-0045-645E335BC1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4"/>
          <a:stretch/>
        </p:blipFill>
        <p:spPr>
          <a:xfrm>
            <a:off x="481722" y="1459739"/>
            <a:ext cx="913120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2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E850A1C-AB99-E75E-87A4-E4A28542C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Simple Foods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E4644-F289-DE7A-3AE5-9C64B83A9223}"/>
              </a:ext>
            </a:extLst>
          </p:cNvPr>
          <p:cNvSpPr txBox="1"/>
          <p:nvPr/>
        </p:nvSpPr>
        <p:spPr>
          <a:xfrm>
            <a:off x="131884" y="975600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Match these French words to their image.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50BAF7-D949-434C-57B3-9423362D544D}"/>
              </a:ext>
            </a:extLst>
          </p:cNvPr>
          <p:cNvSpPr/>
          <p:nvPr/>
        </p:nvSpPr>
        <p:spPr>
          <a:xfrm>
            <a:off x="165921" y="1708995"/>
            <a:ext cx="2877194" cy="75765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le fromage</a:t>
            </a:r>
          </a:p>
        </p:txBody>
      </p:sp>
      <p:sp>
        <p:nvSpPr>
          <p:cNvPr id="10" name="Rectangle: Rounded Corners 49">
            <a:extLst>
              <a:ext uri="{FF2B5EF4-FFF2-40B4-BE49-F238E27FC236}">
                <a16:creationId xmlns:a16="http://schemas.microsoft.com/office/drawing/2014/main" id="{25E222D1-BE3D-0DE5-41FA-5E702AC092FE}"/>
              </a:ext>
            </a:extLst>
          </p:cNvPr>
          <p:cNvSpPr/>
          <p:nvPr/>
        </p:nvSpPr>
        <p:spPr>
          <a:xfrm>
            <a:off x="4657403" y="1708995"/>
            <a:ext cx="2877194" cy="75765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les frites</a:t>
            </a:r>
          </a:p>
        </p:txBody>
      </p:sp>
      <p:sp>
        <p:nvSpPr>
          <p:cNvPr id="14" name="Rectangle: Rounded Corners 50">
            <a:extLst>
              <a:ext uri="{FF2B5EF4-FFF2-40B4-BE49-F238E27FC236}">
                <a16:creationId xmlns:a16="http://schemas.microsoft.com/office/drawing/2014/main" id="{9F270472-3A9C-49AD-83A7-72AA632FE130}"/>
              </a:ext>
            </a:extLst>
          </p:cNvPr>
          <p:cNvSpPr/>
          <p:nvPr/>
        </p:nvSpPr>
        <p:spPr>
          <a:xfrm>
            <a:off x="7438596" y="2666478"/>
            <a:ext cx="2877194" cy="75765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le pain</a:t>
            </a:r>
          </a:p>
        </p:txBody>
      </p:sp>
      <p:sp>
        <p:nvSpPr>
          <p:cNvPr id="15" name="Rectangle: Rounded Corners 51">
            <a:extLst>
              <a:ext uri="{FF2B5EF4-FFF2-40B4-BE49-F238E27FC236}">
                <a16:creationId xmlns:a16="http://schemas.microsoft.com/office/drawing/2014/main" id="{8258DF55-841E-C439-E7D4-3D20A81FC851}"/>
              </a:ext>
            </a:extLst>
          </p:cNvPr>
          <p:cNvSpPr/>
          <p:nvPr/>
        </p:nvSpPr>
        <p:spPr>
          <a:xfrm>
            <a:off x="9148885" y="1708995"/>
            <a:ext cx="2877194" cy="75765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la pomme</a:t>
            </a:r>
          </a:p>
        </p:txBody>
      </p:sp>
      <p:sp>
        <p:nvSpPr>
          <p:cNvPr id="16" name="Rectangle: Rounded Corners 52">
            <a:extLst>
              <a:ext uri="{FF2B5EF4-FFF2-40B4-BE49-F238E27FC236}">
                <a16:creationId xmlns:a16="http://schemas.microsoft.com/office/drawing/2014/main" id="{BBE90E0B-6AEF-A6F5-E3FB-DEE6F9A5FDB7}"/>
              </a:ext>
            </a:extLst>
          </p:cNvPr>
          <p:cNvSpPr/>
          <p:nvPr/>
        </p:nvSpPr>
        <p:spPr>
          <a:xfrm>
            <a:off x="2824067" y="2666478"/>
            <a:ext cx="2877194" cy="75765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la glace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6E4834-5D80-B0B2-3E09-07EF8FCFDA1A}"/>
              </a:ext>
            </a:extLst>
          </p:cNvPr>
          <p:cNvCxnSpPr>
            <a:stCxn id="8" idx="2"/>
          </p:cNvCxnSpPr>
          <p:nvPr/>
        </p:nvCxnSpPr>
        <p:spPr>
          <a:xfrm>
            <a:off x="1604518" y="2466650"/>
            <a:ext cx="2259301" cy="2753936"/>
          </a:xfrm>
          <a:prstGeom prst="line">
            <a:avLst/>
          </a:prstGeom>
          <a:ln w="28575">
            <a:solidFill>
              <a:srgbClr val="F76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6713B3-36DF-B229-1FE9-946879ED9BB0}"/>
              </a:ext>
            </a:extLst>
          </p:cNvPr>
          <p:cNvCxnSpPr>
            <a:cxnSpLocks/>
          </p:cNvCxnSpPr>
          <p:nvPr/>
        </p:nvCxnSpPr>
        <p:spPr>
          <a:xfrm>
            <a:off x="5777679" y="2381693"/>
            <a:ext cx="4722420" cy="2586802"/>
          </a:xfrm>
          <a:prstGeom prst="line">
            <a:avLst/>
          </a:prstGeom>
          <a:ln w="28575">
            <a:solidFill>
              <a:srgbClr val="F76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CB65AF-7F1B-19FE-CEA3-A3D1CC8B271C}"/>
              </a:ext>
            </a:extLst>
          </p:cNvPr>
          <p:cNvCxnSpPr>
            <a:cxnSpLocks/>
          </p:cNvCxnSpPr>
          <p:nvPr/>
        </p:nvCxnSpPr>
        <p:spPr>
          <a:xfrm>
            <a:off x="3863819" y="3327991"/>
            <a:ext cx="4497572" cy="1483920"/>
          </a:xfrm>
          <a:prstGeom prst="line">
            <a:avLst/>
          </a:prstGeom>
          <a:ln w="28575">
            <a:solidFill>
              <a:srgbClr val="F76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EB26DB-936D-1AC0-8F75-A76A1ED66F94}"/>
              </a:ext>
            </a:extLst>
          </p:cNvPr>
          <p:cNvCxnSpPr>
            <a:cxnSpLocks/>
          </p:cNvCxnSpPr>
          <p:nvPr/>
        </p:nvCxnSpPr>
        <p:spPr>
          <a:xfrm flipH="1">
            <a:off x="6819670" y="2466650"/>
            <a:ext cx="3560470" cy="2753936"/>
          </a:xfrm>
          <a:prstGeom prst="line">
            <a:avLst/>
          </a:prstGeom>
          <a:ln w="28575">
            <a:solidFill>
              <a:srgbClr val="F76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EA2F48-DA34-F9FA-7250-FF9A07541FB9}"/>
              </a:ext>
            </a:extLst>
          </p:cNvPr>
          <p:cNvCxnSpPr>
            <a:cxnSpLocks/>
          </p:cNvCxnSpPr>
          <p:nvPr/>
        </p:nvCxnSpPr>
        <p:spPr>
          <a:xfrm flipH="1">
            <a:off x="2727611" y="3424133"/>
            <a:ext cx="5633780" cy="1463210"/>
          </a:xfrm>
          <a:prstGeom prst="line">
            <a:avLst/>
          </a:prstGeom>
          <a:ln w="28575">
            <a:solidFill>
              <a:srgbClr val="F76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7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111C6F-437F-9549-168C-F23763280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Simple Foods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C8224-DD99-AB30-BDA9-D3BFFDC8EA53}"/>
              </a:ext>
            </a:extLst>
          </p:cNvPr>
          <p:cNvSpPr txBox="1"/>
          <p:nvPr/>
        </p:nvSpPr>
        <p:spPr>
          <a:xfrm>
            <a:off x="131884" y="975600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Let’s learn some more French words.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1B22F1-68DD-E897-9DBB-8B984092FD15}"/>
              </a:ext>
            </a:extLst>
          </p:cNvPr>
          <p:cNvSpPr txBox="1"/>
          <p:nvPr/>
        </p:nvSpPr>
        <p:spPr>
          <a:xfrm>
            <a:off x="131884" y="5464800"/>
            <a:ext cx="10414177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You have a go.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Super!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8A38C5B-4174-DEA7-32C2-CA0AB82C3527}"/>
              </a:ext>
            </a:extLst>
          </p:cNvPr>
          <p:cNvSpPr/>
          <p:nvPr/>
        </p:nvSpPr>
        <p:spPr>
          <a:xfrm>
            <a:off x="2783626" y="1962185"/>
            <a:ext cx="2772983" cy="1443375"/>
          </a:xfrm>
          <a:prstGeom prst="wedgeRoundRectCallout">
            <a:avLst>
              <a:gd name="adj1" fmla="val -72639"/>
              <a:gd name="adj2" fmla="val 28442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the water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CFC8D4E-910F-FBD9-0C6F-E2C318E065D9}"/>
              </a:ext>
            </a:extLst>
          </p:cNvPr>
          <p:cNvSpPr/>
          <p:nvPr/>
        </p:nvSpPr>
        <p:spPr>
          <a:xfrm flipH="1">
            <a:off x="6657401" y="1962185"/>
            <a:ext cx="2772983" cy="1443375"/>
          </a:xfrm>
          <a:prstGeom prst="wedgeRoundRectCallout">
            <a:avLst>
              <a:gd name="adj1" fmla="val -68370"/>
              <a:gd name="adj2" fmla="val 29546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595959"/>
                </a:solidFill>
                <a:latin typeface="Eyfsnew" panose="02000503000000000000" pitchFamily="2" charset="0"/>
              </a:rPr>
              <a:t>l’eau</a:t>
            </a:r>
            <a:endParaRPr lang="en-GB" sz="4000" dirty="0">
              <a:solidFill>
                <a:srgbClr val="595959"/>
              </a:solidFill>
              <a:latin typeface="Eyfs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77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3A9E0B-14E9-F79A-3195-83D3F0759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Simple Foods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1B22F1-68DD-E897-9DBB-8B984092FD15}"/>
              </a:ext>
            </a:extLst>
          </p:cNvPr>
          <p:cNvSpPr txBox="1"/>
          <p:nvPr/>
        </p:nvSpPr>
        <p:spPr>
          <a:xfrm>
            <a:off x="131884" y="5464800"/>
            <a:ext cx="10414177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Now it’s your turn.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Fantastic!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75B1697-E349-9B91-B21D-08DF3882E338}"/>
              </a:ext>
            </a:extLst>
          </p:cNvPr>
          <p:cNvSpPr/>
          <p:nvPr/>
        </p:nvSpPr>
        <p:spPr>
          <a:xfrm>
            <a:off x="2783626" y="1962185"/>
            <a:ext cx="2772983" cy="1443375"/>
          </a:xfrm>
          <a:prstGeom prst="wedgeRoundRectCallout">
            <a:avLst>
              <a:gd name="adj1" fmla="val -72639"/>
              <a:gd name="adj2" fmla="val 28442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the milk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AFD5FF2-C2F5-DE31-23B7-014C8F96317E}"/>
              </a:ext>
            </a:extLst>
          </p:cNvPr>
          <p:cNvSpPr/>
          <p:nvPr/>
        </p:nvSpPr>
        <p:spPr>
          <a:xfrm flipH="1">
            <a:off x="6657401" y="1962185"/>
            <a:ext cx="2772983" cy="1443375"/>
          </a:xfrm>
          <a:prstGeom prst="wedgeRoundRectCallout">
            <a:avLst>
              <a:gd name="adj1" fmla="val -68370"/>
              <a:gd name="adj2" fmla="val 29546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le lait</a:t>
            </a:r>
          </a:p>
        </p:txBody>
      </p:sp>
    </p:spTree>
    <p:extLst>
      <p:ext uri="{BB962C8B-B14F-4D97-AF65-F5344CB8AC3E}">
        <p14:creationId xmlns:p14="http://schemas.microsoft.com/office/powerpoint/2010/main" val="1389975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FBBFBD-50DD-0B08-B04C-DC6B67C51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Simple Foods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1B22F1-68DD-E897-9DBB-8B984092FD15}"/>
              </a:ext>
            </a:extLst>
          </p:cNvPr>
          <p:cNvSpPr txBox="1"/>
          <p:nvPr/>
        </p:nvSpPr>
        <p:spPr>
          <a:xfrm>
            <a:off x="131884" y="5464800"/>
            <a:ext cx="10414177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Your turn again.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Well done!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D54BAC8-9370-208D-B394-60771416A56C}"/>
              </a:ext>
            </a:extLst>
          </p:cNvPr>
          <p:cNvSpPr/>
          <p:nvPr/>
        </p:nvSpPr>
        <p:spPr>
          <a:xfrm>
            <a:off x="2783626" y="1962185"/>
            <a:ext cx="2772983" cy="1443375"/>
          </a:xfrm>
          <a:prstGeom prst="wedgeRoundRectCallout">
            <a:avLst>
              <a:gd name="adj1" fmla="val -72639"/>
              <a:gd name="adj2" fmla="val 28442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I like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138B416-E843-9243-800C-86549E947E1F}"/>
              </a:ext>
            </a:extLst>
          </p:cNvPr>
          <p:cNvSpPr/>
          <p:nvPr/>
        </p:nvSpPr>
        <p:spPr>
          <a:xfrm flipH="1">
            <a:off x="6657401" y="1962185"/>
            <a:ext cx="2772983" cy="1443375"/>
          </a:xfrm>
          <a:prstGeom prst="wedgeRoundRectCallout">
            <a:avLst>
              <a:gd name="adj1" fmla="val -68370"/>
              <a:gd name="adj2" fmla="val 29546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595959"/>
                </a:solidFill>
                <a:latin typeface="Eyfsnew" panose="02000503000000000000" pitchFamily="2" charset="0"/>
              </a:rPr>
              <a:t>J’aime</a:t>
            </a:r>
            <a:endParaRPr lang="en-GB" sz="4000" dirty="0">
              <a:solidFill>
                <a:srgbClr val="595959"/>
              </a:solidFill>
              <a:latin typeface="Eyfs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23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B6E1EB-7F3A-B7E0-7E20-BFDB1009F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Simple Foods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C8224-DD99-AB30-BDA9-D3BFFDC8EA53}"/>
              </a:ext>
            </a:extLst>
          </p:cNvPr>
          <p:cNvSpPr txBox="1"/>
          <p:nvPr/>
        </p:nvSpPr>
        <p:spPr>
          <a:xfrm>
            <a:off x="131884" y="975600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You’re doing really well. Let’s learn a whole sentence now.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1B22F1-68DD-E897-9DBB-8B984092FD15}"/>
              </a:ext>
            </a:extLst>
          </p:cNvPr>
          <p:cNvSpPr txBox="1"/>
          <p:nvPr/>
        </p:nvSpPr>
        <p:spPr>
          <a:xfrm>
            <a:off x="131884" y="5464800"/>
            <a:ext cx="10414177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You have a go.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Brilliant!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B8A0789-8288-F8A6-88DF-EC825021F846}"/>
              </a:ext>
            </a:extLst>
          </p:cNvPr>
          <p:cNvSpPr/>
          <p:nvPr/>
        </p:nvSpPr>
        <p:spPr>
          <a:xfrm>
            <a:off x="2250269" y="1962185"/>
            <a:ext cx="3690840" cy="1443375"/>
          </a:xfrm>
          <a:prstGeom prst="wedgeRoundRectCallout">
            <a:avLst>
              <a:gd name="adj1" fmla="val -63997"/>
              <a:gd name="adj2" fmla="val 28442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What would you like to eat?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DE1FE6A-2BDC-D1F4-4A5D-CD49CD6E2A4E}"/>
              </a:ext>
            </a:extLst>
          </p:cNvPr>
          <p:cNvSpPr/>
          <p:nvPr/>
        </p:nvSpPr>
        <p:spPr>
          <a:xfrm flipH="1">
            <a:off x="6124044" y="1962185"/>
            <a:ext cx="3690840" cy="1443375"/>
          </a:xfrm>
          <a:prstGeom prst="wedgeRoundRectCallout">
            <a:avLst>
              <a:gd name="adj1" fmla="val -62896"/>
              <a:gd name="adj2" fmla="val 28072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dirty="0">
                <a:solidFill>
                  <a:srgbClr val="595959"/>
                </a:solidFill>
                <a:latin typeface="Eyfsnew" panose="02000503000000000000" pitchFamily="2" charset="0"/>
              </a:rPr>
              <a:t>Qu’est</a:t>
            </a:r>
            <a:r>
              <a:rPr lang="fr-FR" sz="4000" dirty="0">
                <a:solidFill>
                  <a:srgbClr val="595959"/>
                </a:solidFill>
                <a:latin typeface="Eyfs Frenchandnumber" panose="02000503000000000000" pitchFamily="2" charset="0"/>
              </a:rPr>
              <a:t>-</a:t>
            </a:r>
            <a:r>
              <a:rPr lang="fr-FR" sz="4000" dirty="0">
                <a:solidFill>
                  <a:srgbClr val="595959"/>
                </a:solidFill>
                <a:latin typeface="Eyfsnew" panose="02000503000000000000" pitchFamily="2" charset="0"/>
              </a:rPr>
              <a:t>ce que tu aimes manger?</a:t>
            </a:r>
            <a:endParaRPr lang="en-GB" sz="4000" dirty="0">
              <a:solidFill>
                <a:srgbClr val="595959"/>
              </a:solidFill>
              <a:latin typeface="Eyfs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74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948CF6-2151-71A3-3EA1-927CDC7E5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Simple Foods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C8224-DD99-AB30-BDA9-D3BFFDC8EA53}"/>
              </a:ext>
            </a:extLst>
          </p:cNvPr>
          <p:cNvSpPr txBox="1"/>
          <p:nvPr/>
        </p:nvSpPr>
        <p:spPr>
          <a:xfrm>
            <a:off x="131884" y="975600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Here’s another sentence to learn.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1B22F1-68DD-E897-9DBB-8B984092FD15}"/>
              </a:ext>
            </a:extLst>
          </p:cNvPr>
          <p:cNvSpPr txBox="1"/>
          <p:nvPr/>
        </p:nvSpPr>
        <p:spPr>
          <a:xfrm>
            <a:off x="131884" y="5464800"/>
            <a:ext cx="10414177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Your turn.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Amazing!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EB60184-48E3-0B57-B75F-25F91FF87FC3}"/>
              </a:ext>
            </a:extLst>
          </p:cNvPr>
          <p:cNvSpPr/>
          <p:nvPr/>
        </p:nvSpPr>
        <p:spPr>
          <a:xfrm>
            <a:off x="2250269" y="1962185"/>
            <a:ext cx="3690840" cy="1443375"/>
          </a:xfrm>
          <a:prstGeom prst="wedgeRoundRectCallout">
            <a:avLst>
              <a:gd name="adj1" fmla="val -63997"/>
              <a:gd name="adj2" fmla="val 28442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What do you like to drink?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08C6DFD-F764-E8ED-A5DC-B8AE7B6F849D}"/>
              </a:ext>
            </a:extLst>
          </p:cNvPr>
          <p:cNvSpPr/>
          <p:nvPr/>
        </p:nvSpPr>
        <p:spPr>
          <a:xfrm flipH="1">
            <a:off x="6124044" y="1962185"/>
            <a:ext cx="3690840" cy="1443375"/>
          </a:xfrm>
          <a:prstGeom prst="wedgeRoundRectCallout">
            <a:avLst>
              <a:gd name="adj1" fmla="val -62896"/>
              <a:gd name="adj2" fmla="val 28072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dirty="0">
                <a:solidFill>
                  <a:srgbClr val="595959"/>
                </a:solidFill>
                <a:latin typeface="Eyfsnew" panose="02000503000000000000" pitchFamily="2" charset="0"/>
              </a:rPr>
              <a:t>Qu’est</a:t>
            </a:r>
            <a:r>
              <a:rPr lang="fr-FR" sz="4000" dirty="0">
                <a:solidFill>
                  <a:srgbClr val="595959"/>
                </a:solidFill>
                <a:latin typeface="Eyfs Frenchandnumber" panose="02000503000000000000" pitchFamily="2" charset="0"/>
              </a:rPr>
              <a:t>-</a:t>
            </a:r>
            <a:r>
              <a:rPr lang="fr-FR" sz="4000" dirty="0">
                <a:solidFill>
                  <a:srgbClr val="595959"/>
                </a:solidFill>
                <a:latin typeface="Eyfsnew" panose="02000503000000000000" pitchFamily="2" charset="0"/>
              </a:rPr>
              <a:t>ce que tu aimes boire?</a:t>
            </a:r>
            <a:endParaRPr lang="en-GB" sz="4000" dirty="0">
              <a:solidFill>
                <a:srgbClr val="595959"/>
              </a:solidFill>
              <a:latin typeface="Eyfs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82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8CC9A9-90F2-78B7-1C47-A3804AF7E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Simple Foods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3881B-74A7-C2FE-892A-E769152F3444}"/>
              </a:ext>
            </a:extLst>
          </p:cNvPr>
          <p:cNvSpPr txBox="1"/>
          <p:nvPr/>
        </p:nvSpPr>
        <p:spPr>
          <a:xfrm>
            <a:off x="131884" y="975600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Which of the French words could complete Karim’s sentence?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590E6E2-ADE9-21ED-201D-17287B82CC0E}"/>
              </a:ext>
            </a:extLst>
          </p:cNvPr>
          <p:cNvSpPr/>
          <p:nvPr/>
        </p:nvSpPr>
        <p:spPr>
          <a:xfrm>
            <a:off x="6373942" y="4489879"/>
            <a:ext cx="2196809" cy="814748"/>
          </a:xfrm>
          <a:prstGeom prst="roundRect">
            <a:avLst/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la pomme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381EE95-A8B7-D567-7293-E023A52ABD54}"/>
              </a:ext>
            </a:extLst>
          </p:cNvPr>
          <p:cNvSpPr/>
          <p:nvPr/>
        </p:nvSpPr>
        <p:spPr>
          <a:xfrm>
            <a:off x="868556" y="4489879"/>
            <a:ext cx="2196809" cy="814748"/>
          </a:xfrm>
          <a:prstGeom prst="roundRect">
            <a:avLst/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les frites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B91BFA2-BFED-022E-9D97-1646B1C6A0C6}"/>
              </a:ext>
            </a:extLst>
          </p:cNvPr>
          <p:cNvSpPr/>
          <p:nvPr/>
        </p:nvSpPr>
        <p:spPr>
          <a:xfrm>
            <a:off x="3621249" y="4489879"/>
            <a:ext cx="2196809" cy="814748"/>
          </a:xfrm>
          <a:prstGeom prst="roundRect">
            <a:avLst/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en-GB" sz="4000" dirty="0" err="1">
                <a:solidFill>
                  <a:srgbClr val="595959"/>
                </a:solidFill>
                <a:latin typeface="Eyfsnew" panose="02000503000000000000" pitchFamily="2" charset="0"/>
              </a:rPr>
              <a:t>l’eau</a:t>
            </a:r>
            <a:endParaRPr lang="en-GB" sz="4000" dirty="0">
              <a:solidFill>
                <a:srgbClr val="595959"/>
              </a:solidFill>
              <a:latin typeface="Eyfsnew" panose="02000503000000000000" pitchFamily="2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35A6F1A-95B1-0712-F899-ECA8F1F7F007}"/>
              </a:ext>
            </a:extLst>
          </p:cNvPr>
          <p:cNvSpPr/>
          <p:nvPr/>
        </p:nvSpPr>
        <p:spPr>
          <a:xfrm>
            <a:off x="9126636" y="4489879"/>
            <a:ext cx="2196809" cy="814748"/>
          </a:xfrm>
          <a:prstGeom prst="roundRect">
            <a:avLst/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le pain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DBA54F-A23F-1BD2-CC58-EC2C013624DE}"/>
              </a:ext>
            </a:extLst>
          </p:cNvPr>
          <p:cNvCxnSpPr/>
          <p:nvPr/>
        </p:nvCxnSpPr>
        <p:spPr>
          <a:xfrm>
            <a:off x="6482029" y="3279402"/>
            <a:ext cx="1749462" cy="0"/>
          </a:xfrm>
          <a:prstGeom prst="line">
            <a:avLst/>
          </a:prstGeom>
          <a:ln w="190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07C0B27-93B6-A430-1B1C-1ED5868CA24B}"/>
              </a:ext>
            </a:extLst>
          </p:cNvPr>
          <p:cNvSpPr/>
          <p:nvPr/>
        </p:nvSpPr>
        <p:spPr>
          <a:xfrm>
            <a:off x="2043233" y="2233086"/>
            <a:ext cx="3571920" cy="1192873"/>
          </a:xfrm>
          <a:prstGeom prst="wedgeRoundRectCallout">
            <a:avLst>
              <a:gd name="adj1" fmla="val -59406"/>
              <a:gd name="adj2" fmla="val 19679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fr-FR" sz="4000" dirty="0">
                <a:solidFill>
                  <a:srgbClr val="595959"/>
                </a:solidFill>
                <a:latin typeface="Eyfsnew" panose="02000503000000000000" pitchFamily="2" charset="0"/>
              </a:rPr>
              <a:t>Qu’est</a:t>
            </a:r>
            <a:r>
              <a:rPr lang="fr-FR" sz="4000" dirty="0">
                <a:solidFill>
                  <a:srgbClr val="595959"/>
                </a:solidFill>
                <a:latin typeface="Eyfs Frenchandnumber" panose="02000503000000000000" pitchFamily="2" charset="0"/>
              </a:rPr>
              <a:t>-</a:t>
            </a:r>
            <a:r>
              <a:rPr lang="fr-FR" sz="4000" dirty="0">
                <a:solidFill>
                  <a:srgbClr val="595959"/>
                </a:solidFill>
                <a:latin typeface="Eyfsnew" panose="02000503000000000000" pitchFamily="2" charset="0"/>
              </a:rPr>
              <a:t>ce que tu aimes boire?</a:t>
            </a:r>
            <a:endParaRPr lang="en-GB" sz="4000" dirty="0">
              <a:solidFill>
                <a:srgbClr val="595959"/>
              </a:solidFill>
              <a:latin typeface="Eyfsnew" panose="02000503000000000000" pitchFamily="2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0F92613-E3C0-FCC4-E09B-24B1A21BD20E}"/>
              </a:ext>
            </a:extLst>
          </p:cNvPr>
          <p:cNvSpPr/>
          <p:nvPr/>
        </p:nvSpPr>
        <p:spPr>
          <a:xfrm flipH="1">
            <a:off x="6310392" y="2233086"/>
            <a:ext cx="3571920" cy="1192873"/>
          </a:xfrm>
          <a:prstGeom prst="wedgeRoundRectCallout">
            <a:avLst>
              <a:gd name="adj1" fmla="val -59406"/>
              <a:gd name="adj2" fmla="val 19679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GB" sz="4000" dirty="0" err="1">
                <a:solidFill>
                  <a:srgbClr val="595959"/>
                </a:solidFill>
                <a:latin typeface="Eyfsnew" panose="02000503000000000000" pitchFamily="2" charset="0"/>
              </a:rPr>
              <a:t>J’aime</a:t>
            </a:r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 </a:t>
            </a:r>
            <a:r>
              <a:rPr lang="en-GB" sz="4000" dirty="0" err="1">
                <a:solidFill>
                  <a:srgbClr val="595959"/>
                </a:solidFill>
                <a:latin typeface="Eyfsnew" panose="02000503000000000000" pitchFamily="2" charset="0"/>
              </a:rPr>
              <a:t>boire</a:t>
            </a:r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 de        </a:t>
            </a:r>
            <a:r>
              <a:rPr lang="en-GB" sz="4000" dirty="0">
                <a:solidFill>
                  <a:schemeClr val="tx1"/>
                </a:solidFill>
                <a:latin typeface="Eyfsnew" panose="02000503000000000000" pitchFamily="2" charset="0"/>
              </a:rPr>
              <a:t>                 </a:t>
            </a:r>
            <a:endParaRPr lang="en-GB" sz="4000" dirty="0">
              <a:solidFill>
                <a:srgbClr val="595959"/>
              </a:solidFill>
              <a:latin typeface="Eyfsnew" panose="02000503000000000000" pitchFamily="2" charset="0"/>
            </a:endParaRPr>
          </a:p>
          <a:p>
            <a:r>
              <a:rPr lang="en-GB" sz="4000" dirty="0">
                <a:solidFill>
                  <a:schemeClr val="tx1"/>
                </a:solidFill>
                <a:latin typeface="Eyfsnew" panose="02000503000000000000" pitchFamily="2" charset="0"/>
              </a:rPr>
              <a:t>          </a:t>
            </a:r>
            <a:endParaRPr lang="en-GB" sz="4000" spc="-3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69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02008A-000A-D87A-AC02-648F7A6D9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Simple Foods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3881B-74A7-C2FE-892A-E769152F3444}"/>
              </a:ext>
            </a:extLst>
          </p:cNvPr>
          <p:cNvSpPr txBox="1"/>
          <p:nvPr/>
        </p:nvSpPr>
        <p:spPr>
          <a:xfrm>
            <a:off x="131884" y="975600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Which of the French words could complete Karim’s sentence? 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22ACD3C9-CF24-0D28-EC87-90AA98199479}"/>
              </a:ext>
            </a:extLst>
          </p:cNvPr>
          <p:cNvSpPr/>
          <p:nvPr/>
        </p:nvSpPr>
        <p:spPr>
          <a:xfrm>
            <a:off x="2043233" y="2233086"/>
            <a:ext cx="3571920" cy="1192873"/>
          </a:xfrm>
          <a:prstGeom prst="wedgeRoundRectCallout">
            <a:avLst>
              <a:gd name="adj1" fmla="val -59406"/>
              <a:gd name="adj2" fmla="val 19679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fr-FR" sz="4000" dirty="0">
                <a:solidFill>
                  <a:srgbClr val="595959"/>
                </a:solidFill>
                <a:latin typeface="Eyfsnew" panose="02000503000000000000" pitchFamily="2" charset="0"/>
              </a:rPr>
              <a:t>Qu’est</a:t>
            </a:r>
            <a:r>
              <a:rPr lang="fr-FR" sz="4000" dirty="0">
                <a:solidFill>
                  <a:srgbClr val="595959"/>
                </a:solidFill>
                <a:latin typeface="Eyfs Frenchandnumber" panose="02000503000000000000" pitchFamily="2" charset="0"/>
              </a:rPr>
              <a:t>-</a:t>
            </a:r>
            <a:r>
              <a:rPr lang="fr-FR" sz="4000" dirty="0">
                <a:solidFill>
                  <a:srgbClr val="595959"/>
                </a:solidFill>
                <a:latin typeface="Eyfsnew" panose="02000503000000000000" pitchFamily="2" charset="0"/>
              </a:rPr>
              <a:t>ce que tu aimes boire?</a:t>
            </a:r>
            <a:endParaRPr lang="en-GB" sz="4000" dirty="0">
              <a:solidFill>
                <a:srgbClr val="595959"/>
              </a:solidFill>
              <a:latin typeface="Eyfsnew" panose="02000503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7198BC-772B-3BED-0395-73AA5AB2EC7E}"/>
              </a:ext>
            </a:extLst>
          </p:cNvPr>
          <p:cNvSpPr/>
          <p:nvPr/>
        </p:nvSpPr>
        <p:spPr>
          <a:xfrm>
            <a:off x="6373942" y="4489879"/>
            <a:ext cx="2196809" cy="814748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la pomme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FEDEE2-EADA-5C18-CCBC-E4E02578AFA0}"/>
              </a:ext>
            </a:extLst>
          </p:cNvPr>
          <p:cNvSpPr/>
          <p:nvPr/>
        </p:nvSpPr>
        <p:spPr>
          <a:xfrm>
            <a:off x="868556" y="4489879"/>
            <a:ext cx="2196809" cy="814748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les frites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B0210C-119F-4DA8-83F4-57C824E00EE8}"/>
              </a:ext>
            </a:extLst>
          </p:cNvPr>
          <p:cNvSpPr/>
          <p:nvPr/>
        </p:nvSpPr>
        <p:spPr>
          <a:xfrm>
            <a:off x="3621249" y="4489879"/>
            <a:ext cx="2196809" cy="814748"/>
          </a:xfrm>
          <a:prstGeom prst="roundRect">
            <a:avLst/>
          </a:prstGeom>
          <a:noFill/>
          <a:ln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en-GB" sz="4000" dirty="0" err="1">
                <a:solidFill>
                  <a:srgbClr val="F76756"/>
                </a:solidFill>
                <a:latin typeface="Eyfsnew" panose="02000503000000000000" pitchFamily="2" charset="0"/>
              </a:rPr>
              <a:t>l’eau</a:t>
            </a:r>
            <a:endParaRPr lang="en-GB" sz="4000" dirty="0">
              <a:solidFill>
                <a:srgbClr val="F76756"/>
              </a:solidFill>
              <a:latin typeface="Eyfsnew" panose="02000503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642E88-5924-42FF-0FC7-25FEFBAFB7BE}"/>
              </a:ext>
            </a:extLst>
          </p:cNvPr>
          <p:cNvSpPr/>
          <p:nvPr/>
        </p:nvSpPr>
        <p:spPr>
          <a:xfrm>
            <a:off x="9126636" y="4489879"/>
            <a:ext cx="2196809" cy="814748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le pain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CAF4D5-8700-7000-7FB5-71A75246A474}"/>
              </a:ext>
            </a:extLst>
          </p:cNvPr>
          <p:cNvSpPr txBox="1"/>
          <p:nvPr/>
        </p:nvSpPr>
        <p:spPr>
          <a:xfrm>
            <a:off x="131884" y="5464800"/>
            <a:ext cx="11670256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F76756"/>
                </a:solidFill>
                <a:latin typeface="Poppins" pitchFamily="2" charset="77"/>
                <a:cs typeface="Poppins" pitchFamily="2" charset="77"/>
              </a:rPr>
              <a:t>Olivia is asking Karim what he would like to drink. </a:t>
            </a:r>
            <a:r>
              <a:rPr lang="en-GB" sz="2400" dirty="0" err="1">
                <a:solidFill>
                  <a:srgbClr val="F76756"/>
                </a:solidFill>
                <a:latin typeface="Poppins" pitchFamily="2" charset="77"/>
                <a:cs typeface="Poppins" pitchFamily="2" charset="77"/>
              </a:rPr>
              <a:t>L’eau</a:t>
            </a:r>
            <a:r>
              <a:rPr lang="en-GB" sz="2400" dirty="0">
                <a:solidFill>
                  <a:srgbClr val="F76756"/>
                </a:solidFill>
                <a:latin typeface="Poppins" pitchFamily="2" charset="77"/>
                <a:cs typeface="Poppins" pitchFamily="2" charset="77"/>
              </a:rPr>
              <a:t> is the only drink given. All the other words are French foods. Karim likes to drink water. 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3539ECD-186E-E509-68FF-C0CD6162C152}"/>
              </a:ext>
            </a:extLst>
          </p:cNvPr>
          <p:cNvSpPr/>
          <p:nvPr/>
        </p:nvSpPr>
        <p:spPr>
          <a:xfrm flipH="1">
            <a:off x="6310392" y="2233086"/>
            <a:ext cx="3571920" cy="1192873"/>
          </a:xfrm>
          <a:prstGeom prst="wedgeRoundRectCallout">
            <a:avLst>
              <a:gd name="adj1" fmla="val -59406"/>
              <a:gd name="adj2" fmla="val 19679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GB" sz="4000" dirty="0" err="1">
                <a:solidFill>
                  <a:srgbClr val="595959"/>
                </a:solidFill>
                <a:latin typeface="Eyfsnew" panose="02000503000000000000" pitchFamily="2" charset="0"/>
              </a:rPr>
              <a:t>J’aime</a:t>
            </a:r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 </a:t>
            </a:r>
            <a:r>
              <a:rPr lang="en-GB" sz="4000" dirty="0" err="1">
                <a:solidFill>
                  <a:srgbClr val="595959"/>
                </a:solidFill>
                <a:latin typeface="Eyfsnew" panose="02000503000000000000" pitchFamily="2" charset="0"/>
              </a:rPr>
              <a:t>boire</a:t>
            </a:r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 de</a:t>
            </a:r>
            <a:r>
              <a:rPr lang="en-GB" sz="4000" dirty="0">
                <a:solidFill>
                  <a:schemeClr val="tx1"/>
                </a:solidFill>
                <a:latin typeface="Eyfsnew" panose="02000503000000000000" pitchFamily="2" charset="0"/>
              </a:rPr>
              <a:t> </a:t>
            </a:r>
            <a:r>
              <a:rPr lang="en-GB" sz="4000" dirty="0" err="1">
                <a:solidFill>
                  <a:srgbClr val="F76756"/>
                </a:solidFill>
                <a:latin typeface="Eyfsnew" panose="02000503000000000000" pitchFamily="2" charset="0"/>
              </a:rPr>
              <a:t>l’eau</a:t>
            </a:r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.</a:t>
            </a:r>
            <a:r>
              <a:rPr lang="en-GB" sz="4000" dirty="0">
                <a:solidFill>
                  <a:schemeClr val="tx1"/>
                </a:solidFill>
                <a:latin typeface="Eyfsnew" panose="02000503000000000000" pitchFamily="2" charset="0"/>
              </a:rPr>
              <a:t>          </a:t>
            </a:r>
            <a:endParaRPr lang="en-GB" sz="4000" spc="-3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96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8E2D05-2BF2-9494-10FD-EA4DA43A6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Simple Foods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C8224-DD99-AB30-BDA9-D3BFFDC8EA53}"/>
              </a:ext>
            </a:extLst>
          </p:cNvPr>
          <p:cNvSpPr txBox="1"/>
          <p:nvPr/>
        </p:nvSpPr>
        <p:spPr>
          <a:xfrm>
            <a:off x="131884" y="975600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Well done! You have learnt lots of French words today.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1B22F1-68DD-E897-9DBB-8B984092FD15}"/>
              </a:ext>
            </a:extLst>
          </p:cNvPr>
          <p:cNvSpPr txBox="1"/>
          <p:nvPr/>
        </p:nvSpPr>
        <p:spPr>
          <a:xfrm>
            <a:off x="131884" y="5464800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See you next time.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84484D3-71A0-A5FB-A1EC-7E66ACE37E99}"/>
              </a:ext>
            </a:extLst>
          </p:cNvPr>
          <p:cNvSpPr/>
          <p:nvPr/>
        </p:nvSpPr>
        <p:spPr>
          <a:xfrm>
            <a:off x="2759568" y="2476392"/>
            <a:ext cx="2291722" cy="1192872"/>
          </a:xfrm>
          <a:prstGeom prst="wedgeRoundRectCallout">
            <a:avLst>
              <a:gd name="adj1" fmla="val -72152"/>
              <a:gd name="adj2" fmla="val 23654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595959"/>
                </a:solidFill>
                <a:latin typeface="Eyfsnew" panose="02000503000000000000" pitchFamily="2" charset="0"/>
              </a:rPr>
              <a:t>Goodbye!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CB44A3F-5480-739C-6E51-2266AB53AEFE}"/>
              </a:ext>
            </a:extLst>
          </p:cNvPr>
          <p:cNvSpPr/>
          <p:nvPr/>
        </p:nvSpPr>
        <p:spPr>
          <a:xfrm flipH="1">
            <a:off x="7069285" y="2476392"/>
            <a:ext cx="2291722" cy="1192872"/>
          </a:xfrm>
          <a:prstGeom prst="wedgeRoundRectCallout">
            <a:avLst>
              <a:gd name="adj1" fmla="val -69762"/>
              <a:gd name="adj2" fmla="val 25649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595959"/>
                </a:solidFill>
                <a:latin typeface="Eyfsnew" panose="02000503000000000000" pitchFamily="2" charset="0"/>
              </a:rPr>
              <a:t>Au revoir!</a:t>
            </a:r>
          </a:p>
        </p:txBody>
      </p:sp>
    </p:spTree>
    <p:extLst>
      <p:ext uri="{BB962C8B-B14F-4D97-AF65-F5344CB8AC3E}">
        <p14:creationId xmlns:p14="http://schemas.microsoft.com/office/powerpoint/2010/main" val="90856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5528A5-4FC4-C79A-8780-E15075317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Simple Foods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2FD1AC-2D59-0636-CE48-D18C2FF2C0BF}"/>
              </a:ext>
            </a:extLst>
          </p:cNvPr>
          <p:cNvSpPr txBox="1"/>
          <p:nvPr/>
        </p:nvSpPr>
        <p:spPr>
          <a:xfrm>
            <a:off x="131884" y="2058108"/>
            <a:ext cx="7788333" cy="298697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ts val="3600"/>
              </a:lnSpc>
              <a:spcAft>
                <a:spcPts val="2400"/>
              </a:spcAft>
            </a:pPr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Olivia and Karim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are going to help us learn 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</a:b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some French words for different foods and drinks. </a:t>
            </a:r>
          </a:p>
          <a:p>
            <a:pPr algn="l">
              <a:lnSpc>
                <a:spcPts val="3600"/>
              </a:lnSpc>
              <a:spcAft>
                <a:spcPts val="24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First, Olivia will say the words in English; 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</a:b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then, Karim will say the words in French. </a:t>
            </a:r>
          </a:p>
          <a:p>
            <a:pPr algn="l">
              <a:lnSpc>
                <a:spcPts val="3600"/>
              </a:lnSpc>
              <a:spcAft>
                <a:spcPts val="2400"/>
              </a:spcAft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Have a go at copying what Karim says.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793DE1F-8D78-E31E-908C-E5421439FCAE}"/>
              </a:ext>
            </a:extLst>
          </p:cNvPr>
          <p:cNvSpPr txBox="1">
            <a:spLocks/>
          </p:cNvSpPr>
          <p:nvPr/>
        </p:nvSpPr>
        <p:spPr>
          <a:xfrm>
            <a:off x="131884" y="139926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Simple Foods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5E7FE3-8C8E-DAC2-A200-AB3B7E4486C1}"/>
              </a:ext>
            </a:extLst>
          </p:cNvPr>
          <p:cNvSpPr txBox="1"/>
          <p:nvPr/>
        </p:nvSpPr>
        <p:spPr>
          <a:xfrm>
            <a:off x="9115123" y="3080733"/>
            <a:ext cx="158931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Olivia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2F9009-6EB7-F3AC-80BA-F68BEAC6D235}"/>
              </a:ext>
            </a:extLst>
          </p:cNvPr>
          <p:cNvSpPr txBox="1"/>
          <p:nvPr/>
        </p:nvSpPr>
        <p:spPr>
          <a:xfrm>
            <a:off x="9247004" y="5804514"/>
            <a:ext cx="132554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Karim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140CD9-40E1-5F50-DCCB-E2C49DC08632}"/>
              </a:ext>
            </a:extLst>
          </p:cNvPr>
          <p:cNvSpPr/>
          <p:nvPr/>
        </p:nvSpPr>
        <p:spPr>
          <a:xfrm>
            <a:off x="8674877" y="996600"/>
            <a:ext cx="2469803" cy="554140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5964D2-32D8-7076-963A-71A31B796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Simple Foods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D52350-B04D-63F5-89E3-EA1E41E1AB81}"/>
              </a:ext>
            </a:extLst>
          </p:cNvPr>
          <p:cNvSpPr txBox="1"/>
          <p:nvPr/>
        </p:nvSpPr>
        <p:spPr>
          <a:xfrm>
            <a:off x="1093021" y="3450411"/>
            <a:ext cx="3895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My name is Olivia. I am British and I live in London.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530F2F-301D-10EF-F2AB-86DFAECC75A1}"/>
              </a:ext>
            </a:extLst>
          </p:cNvPr>
          <p:cNvSpPr txBox="1"/>
          <p:nvPr/>
        </p:nvSpPr>
        <p:spPr>
          <a:xfrm>
            <a:off x="7498110" y="3450411"/>
            <a:ext cx="36008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Eyfsnew" panose="02000503000000000000" pitchFamily="2" charset="0"/>
              </a:rPr>
              <a:t>My name is Karim. </a:t>
            </a:r>
            <a:b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Eyfsnew" panose="02000503000000000000" pitchFamily="2" charset="0"/>
              </a:rPr>
            </a:b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Eyfsnew" panose="02000503000000000000" pitchFamily="2" charset="0"/>
              </a:rPr>
              <a:t>I am French and I live in Paris.</a:t>
            </a:r>
          </a:p>
        </p:txBody>
      </p:sp>
    </p:spTree>
    <p:extLst>
      <p:ext uri="{BB962C8B-B14F-4D97-AF65-F5344CB8AC3E}">
        <p14:creationId xmlns:p14="http://schemas.microsoft.com/office/powerpoint/2010/main" val="188672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487557-E238-088F-A738-57F8B9C23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Simple Foods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F5050F-47D0-1B7F-6BE0-6CB24DFA64CB}"/>
              </a:ext>
            </a:extLst>
          </p:cNvPr>
          <p:cNvSpPr txBox="1"/>
          <p:nvPr/>
        </p:nvSpPr>
        <p:spPr>
          <a:xfrm>
            <a:off x="131884" y="975600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You have a go at saying the French words after Karim.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ECCD659-A77C-BC2D-3479-7C0E58481746}"/>
              </a:ext>
            </a:extLst>
          </p:cNvPr>
          <p:cNvSpPr/>
          <p:nvPr/>
        </p:nvSpPr>
        <p:spPr>
          <a:xfrm>
            <a:off x="2783627" y="1962185"/>
            <a:ext cx="2772983" cy="1443375"/>
          </a:xfrm>
          <a:prstGeom prst="wedgeRoundRectCallout">
            <a:avLst>
              <a:gd name="adj1" fmla="val -72639"/>
              <a:gd name="adj2" fmla="val 28442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the apple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8B28679-23EB-2713-A6A6-B64BFEFE266C}"/>
              </a:ext>
            </a:extLst>
          </p:cNvPr>
          <p:cNvSpPr/>
          <p:nvPr/>
        </p:nvSpPr>
        <p:spPr>
          <a:xfrm flipH="1">
            <a:off x="6657401" y="1962185"/>
            <a:ext cx="2772983" cy="1443375"/>
          </a:xfrm>
          <a:prstGeom prst="wedgeRoundRectCallout">
            <a:avLst>
              <a:gd name="adj1" fmla="val -68370"/>
              <a:gd name="adj2" fmla="val 29546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la pomme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18B308-E2AB-362B-EF07-BC23DD376FFC}"/>
              </a:ext>
            </a:extLst>
          </p:cNvPr>
          <p:cNvSpPr txBox="1"/>
          <p:nvPr/>
        </p:nvSpPr>
        <p:spPr>
          <a:xfrm>
            <a:off x="131884" y="5464800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Well done!</a:t>
            </a:r>
            <a:endParaRPr lang="en-GB" sz="2400" b="1" dirty="0">
              <a:solidFill>
                <a:srgbClr val="494A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6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344819-BDFA-CC88-D447-9928C54CA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Simple Foods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9F5B33-160B-B750-50E7-7D291157A5DE}"/>
              </a:ext>
            </a:extLst>
          </p:cNvPr>
          <p:cNvSpPr txBox="1"/>
          <p:nvPr/>
        </p:nvSpPr>
        <p:spPr>
          <a:xfrm>
            <a:off x="131884" y="5464800"/>
            <a:ext cx="10414177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Now it’s your turn.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Brilliant!</a:t>
            </a:r>
            <a:endParaRPr lang="en-GB" sz="2400" b="1" dirty="0">
              <a:solidFill>
                <a:srgbClr val="494A93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91435D6-CBD7-D59F-8C1F-35E9F105CC1E}"/>
              </a:ext>
            </a:extLst>
          </p:cNvPr>
          <p:cNvSpPr/>
          <p:nvPr/>
        </p:nvSpPr>
        <p:spPr>
          <a:xfrm>
            <a:off x="2783627" y="1962185"/>
            <a:ext cx="2772983" cy="1443375"/>
          </a:xfrm>
          <a:prstGeom prst="wedgeRoundRectCallout">
            <a:avLst>
              <a:gd name="adj1" fmla="val -72639"/>
              <a:gd name="adj2" fmla="val 28442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the ice cream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40DCCE0-9605-0A94-5BBB-BE467A2E312A}"/>
              </a:ext>
            </a:extLst>
          </p:cNvPr>
          <p:cNvSpPr/>
          <p:nvPr/>
        </p:nvSpPr>
        <p:spPr>
          <a:xfrm flipH="1">
            <a:off x="6657401" y="1962185"/>
            <a:ext cx="2772983" cy="1443375"/>
          </a:xfrm>
          <a:prstGeom prst="wedgeRoundRectCallout">
            <a:avLst>
              <a:gd name="adj1" fmla="val -68370"/>
              <a:gd name="adj2" fmla="val 29546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la glace</a:t>
            </a:r>
          </a:p>
        </p:txBody>
      </p:sp>
    </p:spTree>
    <p:extLst>
      <p:ext uri="{BB962C8B-B14F-4D97-AF65-F5344CB8AC3E}">
        <p14:creationId xmlns:p14="http://schemas.microsoft.com/office/powerpoint/2010/main" val="324938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9AD2E5-A3B8-4F5D-538D-EBCA6A9DD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Simple Foods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B63ED8-1877-1BEA-D7B3-F630A59302F8}"/>
              </a:ext>
            </a:extLst>
          </p:cNvPr>
          <p:cNvSpPr txBox="1"/>
          <p:nvPr/>
        </p:nvSpPr>
        <p:spPr>
          <a:xfrm>
            <a:off x="131884" y="5464800"/>
            <a:ext cx="10414177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latin typeface="Poppins" pitchFamily="2" charset="77"/>
                <a:cs typeface="Poppins" pitchFamily="2" charset="77"/>
              </a:rPr>
              <a:t>Now you have a go.</a:t>
            </a:r>
          </a:p>
          <a:p>
            <a:endParaRPr lang="en-GB" sz="2400" dirty="0"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Well done!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CF4E1DF-F676-95AD-5BE0-695F13DD9C09}"/>
              </a:ext>
            </a:extLst>
          </p:cNvPr>
          <p:cNvSpPr/>
          <p:nvPr/>
        </p:nvSpPr>
        <p:spPr>
          <a:xfrm>
            <a:off x="2783627" y="1962185"/>
            <a:ext cx="2772983" cy="1443375"/>
          </a:xfrm>
          <a:prstGeom prst="wedgeRoundRectCallout">
            <a:avLst>
              <a:gd name="adj1" fmla="val -72639"/>
              <a:gd name="adj2" fmla="val 28442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the cheese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A3EAB11-DC4C-A2DD-6644-A172D820F3B8}"/>
              </a:ext>
            </a:extLst>
          </p:cNvPr>
          <p:cNvSpPr/>
          <p:nvPr/>
        </p:nvSpPr>
        <p:spPr>
          <a:xfrm flipH="1">
            <a:off x="6657401" y="1962185"/>
            <a:ext cx="2772983" cy="1443375"/>
          </a:xfrm>
          <a:prstGeom prst="wedgeRoundRectCallout">
            <a:avLst>
              <a:gd name="adj1" fmla="val -68370"/>
              <a:gd name="adj2" fmla="val 29546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le fromage</a:t>
            </a:r>
          </a:p>
        </p:txBody>
      </p:sp>
    </p:spTree>
    <p:extLst>
      <p:ext uri="{BB962C8B-B14F-4D97-AF65-F5344CB8AC3E}">
        <p14:creationId xmlns:p14="http://schemas.microsoft.com/office/powerpoint/2010/main" val="61851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14047C-CC78-CE78-BEDA-07BC01C46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Simple Foods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B8B32-7B96-05A6-8D76-D9636F1EB5BE}"/>
              </a:ext>
            </a:extLst>
          </p:cNvPr>
          <p:cNvSpPr txBox="1"/>
          <p:nvPr/>
        </p:nvSpPr>
        <p:spPr>
          <a:xfrm>
            <a:off x="131884" y="5464800"/>
            <a:ext cx="10414177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latin typeface="Poppins" pitchFamily="2" charset="77"/>
                <a:cs typeface="Poppins" pitchFamily="2" charset="77"/>
              </a:rPr>
              <a:t>Now it’s your turn again.</a:t>
            </a:r>
          </a:p>
          <a:p>
            <a:endParaRPr lang="en-GB" sz="2400" dirty="0"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You’re doing really well.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9A2EB6A-B08D-0163-193F-583F9C9D708E}"/>
              </a:ext>
            </a:extLst>
          </p:cNvPr>
          <p:cNvSpPr/>
          <p:nvPr/>
        </p:nvSpPr>
        <p:spPr>
          <a:xfrm>
            <a:off x="2783626" y="1962185"/>
            <a:ext cx="2772983" cy="1443375"/>
          </a:xfrm>
          <a:prstGeom prst="wedgeRoundRectCallout">
            <a:avLst>
              <a:gd name="adj1" fmla="val -72639"/>
              <a:gd name="adj2" fmla="val 28442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the bread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D57A3E5-10AA-9F81-4B7A-9CB9D2311B3A}"/>
              </a:ext>
            </a:extLst>
          </p:cNvPr>
          <p:cNvSpPr/>
          <p:nvPr/>
        </p:nvSpPr>
        <p:spPr>
          <a:xfrm flipH="1">
            <a:off x="6657401" y="1962185"/>
            <a:ext cx="2772983" cy="1443375"/>
          </a:xfrm>
          <a:prstGeom prst="wedgeRoundRectCallout">
            <a:avLst>
              <a:gd name="adj1" fmla="val -68370"/>
              <a:gd name="adj2" fmla="val 29546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le pain</a:t>
            </a:r>
          </a:p>
        </p:txBody>
      </p:sp>
    </p:spTree>
    <p:extLst>
      <p:ext uri="{BB962C8B-B14F-4D97-AF65-F5344CB8AC3E}">
        <p14:creationId xmlns:p14="http://schemas.microsoft.com/office/powerpoint/2010/main" val="178979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7A774F-B17C-CA8D-1073-3EF2F14CB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Simple Foods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1B22F1-68DD-E897-9DBB-8B984092FD15}"/>
              </a:ext>
            </a:extLst>
          </p:cNvPr>
          <p:cNvSpPr txBox="1"/>
          <p:nvPr/>
        </p:nvSpPr>
        <p:spPr>
          <a:xfrm>
            <a:off x="131884" y="5464800"/>
            <a:ext cx="10414177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latin typeface="Poppins" pitchFamily="2" charset="77"/>
                <a:cs typeface="Poppins" pitchFamily="2" charset="77"/>
              </a:rPr>
              <a:t>You have a go.</a:t>
            </a:r>
          </a:p>
          <a:p>
            <a:endParaRPr lang="en-GB" sz="2400" dirty="0"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Fantastic!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F5E26DA-D14D-4F71-4725-615DF9BCDD7B}"/>
              </a:ext>
            </a:extLst>
          </p:cNvPr>
          <p:cNvSpPr/>
          <p:nvPr/>
        </p:nvSpPr>
        <p:spPr>
          <a:xfrm>
            <a:off x="2783626" y="1962185"/>
            <a:ext cx="2772983" cy="1443375"/>
          </a:xfrm>
          <a:prstGeom prst="wedgeRoundRectCallout">
            <a:avLst>
              <a:gd name="adj1" fmla="val -72639"/>
              <a:gd name="adj2" fmla="val 28442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the chips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396781C-12DC-D24B-1493-FAD240BBA739}"/>
              </a:ext>
            </a:extLst>
          </p:cNvPr>
          <p:cNvSpPr/>
          <p:nvPr/>
        </p:nvSpPr>
        <p:spPr>
          <a:xfrm flipH="1">
            <a:off x="6657401" y="1962185"/>
            <a:ext cx="2772983" cy="1443375"/>
          </a:xfrm>
          <a:prstGeom prst="wedgeRoundRectCallout">
            <a:avLst>
              <a:gd name="adj1" fmla="val -68370"/>
              <a:gd name="adj2" fmla="val 29546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les frites</a:t>
            </a:r>
          </a:p>
        </p:txBody>
      </p:sp>
    </p:spTree>
    <p:extLst>
      <p:ext uri="{BB962C8B-B14F-4D97-AF65-F5344CB8AC3E}">
        <p14:creationId xmlns:p14="http://schemas.microsoft.com/office/powerpoint/2010/main" val="1462020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8E845EF-EDA3-D55F-10B6-289EB6B28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Simple Foods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E4644-F289-DE7A-3AE5-9C64B83A9223}"/>
              </a:ext>
            </a:extLst>
          </p:cNvPr>
          <p:cNvSpPr txBox="1"/>
          <p:nvPr/>
        </p:nvSpPr>
        <p:spPr>
          <a:xfrm>
            <a:off x="131884" y="975600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Match these French words to their image.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50BAF7-D949-434C-57B3-9423362D544D}"/>
              </a:ext>
            </a:extLst>
          </p:cNvPr>
          <p:cNvSpPr/>
          <p:nvPr/>
        </p:nvSpPr>
        <p:spPr>
          <a:xfrm>
            <a:off x="165921" y="1708995"/>
            <a:ext cx="2877194" cy="75765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le fromage</a:t>
            </a:r>
          </a:p>
        </p:txBody>
      </p:sp>
      <p:sp>
        <p:nvSpPr>
          <p:cNvPr id="10" name="Rectangle: Rounded Corners 49">
            <a:extLst>
              <a:ext uri="{FF2B5EF4-FFF2-40B4-BE49-F238E27FC236}">
                <a16:creationId xmlns:a16="http://schemas.microsoft.com/office/drawing/2014/main" id="{25E222D1-BE3D-0DE5-41FA-5E702AC092FE}"/>
              </a:ext>
            </a:extLst>
          </p:cNvPr>
          <p:cNvSpPr/>
          <p:nvPr/>
        </p:nvSpPr>
        <p:spPr>
          <a:xfrm>
            <a:off x="4657403" y="1708995"/>
            <a:ext cx="2877194" cy="75765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les frites</a:t>
            </a:r>
          </a:p>
        </p:txBody>
      </p:sp>
      <p:sp>
        <p:nvSpPr>
          <p:cNvPr id="14" name="Rectangle: Rounded Corners 50">
            <a:extLst>
              <a:ext uri="{FF2B5EF4-FFF2-40B4-BE49-F238E27FC236}">
                <a16:creationId xmlns:a16="http://schemas.microsoft.com/office/drawing/2014/main" id="{9F270472-3A9C-49AD-83A7-72AA632FE130}"/>
              </a:ext>
            </a:extLst>
          </p:cNvPr>
          <p:cNvSpPr/>
          <p:nvPr/>
        </p:nvSpPr>
        <p:spPr>
          <a:xfrm>
            <a:off x="7438596" y="2666478"/>
            <a:ext cx="2877194" cy="75765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le pain</a:t>
            </a:r>
          </a:p>
        </p:txBody>
      </p:sp>
      <p:sp>
        <p:nvSpPr>
          <p:cNvPr id="15" name="Rectangle: Rounded Corners 51">
            <a:extLst>
              <a:ext uri="{FF2B5EF4-FFF2-40B4-BE49-F238E27FC236}">
                <a16:creationId xmlns:a16="http://schemas.microsoft.com/office/drawing/2014/main" id="{8258DF55-841E-C439-E7D4-3D20A81FC851}"/>
              </a:ext>
            </a:extLst>
          </p:cNvPr>
          <p:cNvSpPr/>
          <p:nvPr/>
        </p:nvSpPr>
        <p:spPr>
          <a:xfrm>
            <a:off x="9148885" y="1708995"/>
            <a:ext cx="2877194" cy="75765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la pomme</a:t>
            </a:r>
          </a:p>
        </p:txBody>
      </p:sp>
      <p:sp>
        <p:nvSpPr>
          <p:cNvPr id="16" name="Rectangle: Rounded Corners 52">
            <a:extLst>
              <a:ext uri="{FF2B5EF4-FFF2-40B4-BE49-F238E27FC236}">
                <a16:creationId xmlns:a16="http://schemas.microsoft.com/office/drawing/2014/main" id="{BBE90E0B-6AEF-A6F5-E3FB-DEE6F9A5FDB7}"/>
              </a:ext>
            </a:extLst>
          </p:cNvPr>
          <p:cNvSpPr/>
          <p:nvPr/>
        </p:nvSpPr>
        <p:spPr>
          <a:xfrm>
            <a:off x="2824067" y="2666478"/>
            <a:ext cx="2877194" cy="75765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la glace</a:t>
            </a:r>
          </a:p>
        </p:txBody>
      </p:sp>
    </p:spTree>
    <p:extLst>
      <p:ext uri="{BB962C8B-B14F-4D97-AF65-F5344CB8AC3E}">
        <p14:creationId xmlns:p14="http://schemas.microsoft.com/office/powerpoint/2010/main" val="453202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7" ma:contentTypeDescription="Create a new document." ma:contentTypeScope="" ma:versionID="35be775d6d2a70e1142a88c9720e83c1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dc93e11cb116257a2a98b3af4f6d72c2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029093-bac8-40c8-b3d2-05dc3a2407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144f90-c7b6-48d0-aae5-f5e9e48cc3df" xsi:nil="true"/>
    <lcf76f155ced4ddcb4097134ff3c332f xmlns="5c7a0828-c5e4-45f8-a074-18a8fdc88ec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399396-192A-4924-A91A-E0820A7BAC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C68D4F-D5F6-4489-A7F8-30619B57A8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7F9564-49DE-4AB7-8E63-BCB9CB398A4E}">
  <ds:schemaRefs>
    <ds:schemaRef ds:uri="http://schemas.microsoft.com/office/2006/documentManagement/types"/>
    <ds:schemaRef ds:uri="5c7a0828-c5e4-45f8-a074-18a8fdc88ec6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86144f90-c7b6-48d0-aae5-f5e9e48cc3df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2622</TotalTime>
  <Words>432</Words>
  <Application>Microsoft Office PowerPoint</Application>
  <PresentationFormat>Widescreen</PresentationFormat>
  <Paragraphs>113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Eyfsnew</vt:lpstr>
      <vt:lpstr>Eyfs Frenchandnumber</vt:lpstr>
      <vt:lpstr>Arial</vt:lpstr>
      <vt:lpstr>Calibri Light</vt:lpstr>
      <vt:lpstr>Calibri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Introducing French Vocabulary Unit 1 TPP</dc:title>
  <dc:creator>Lewis Clegg</dc:creator>
  <cp:lastModifiedBy>Marj Easton</cp:lastModifiedBy>
  <cp:revision>37</cp:revision>
  <dcterms:created xsi:type="dcterms:W3CDTF">2023-06-07T10:51:42Z</dcterms:created>
  <dcterms:modified xsi:type="dcterms:W3CDTF">2023-08-16T07:59:01Z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ediaServiceImageTags">
    <vt:lpwstr/>
  </property>
  <property fmtid="{D5CDD505-2E9C-101B-9397-08002B2CF9AE}" pid="4" name="ContentTypeId">
    <vt:lpwstr>0x0101002E2B28500E97074E9232E002F87A0DA8</vt:lpwstr>
  </property>
</Properties>
</file>