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445" r:id="rId8"/>
    <p:sldId id="446" r:id="rId9"/>
    <p:sldId id="413" r:id="rId10"/>
    <p:sldId id="426" r:id="rId11"/>
    <p:sldId id="427" r:id="rId12"/>
    <p:sldId id="438" r:id="rId13"/>
    <p:sldId id="417" r:id="rId14"/>
    <p:sldId id="429" r:id="rId15"/>
    <p:sldId id="418" r:id="rId16"/>
    <p:sldId id="419" r:id="rId17"/>
    <p:sldId id="355" r:id="rId18"/>
    <p:sldId id="439" r:id="rId19"/>
    <p:sldId id="420" r:id="rId20"/>
    <p:sldId id="440" r:id="rId21"/>
    <p:sldId id="314" r:id="rId22"/>
    <p:sldId id="441" r:id="rId23"/>
    <p:sldId id="44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6A0ED-3BBA-4CB5-B128-3B2DCA207401}" v="3" dt="2019-05-01T15:12:39.735"/>
    <p1510:client id="{7EDE28C3-72E6-4824-98DC-98664CB6C251}" v="1" dt="2019-05-02T07:55:18.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6" d="100"/>
          <a:sy n="86" d="100"/>
        </p:scale>
        <p:origin x="13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16/05/2019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16/05/2019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4a"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turns-and-angles-year-3-properties-of-shape-free-resource-pack/" TargetMode="External"/><Relationship Id="rId5" Type="http://schemas.openxmlformats.org/officeDocument/2006/relationships/hyperlink" Target="https://classroomsecrets.co.uk/category/maths/year-3/summer-block-3-properties-of-shapes/" TargetMode="External"/><Relationship Id="rId4" Type="http://schemas.openxmlformats.org/officeDocument/2006/relationships/hyperlink" Target="https://classroomsecrets.co.uk/content-domain-filter/?fwp_contentdomain=3G4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366F5B-BE27-437A-A181-84D872E0C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2" name="Picture 11">
            <a:extLst>
              <a:ext uri="{FF2B5EF4-FFF2-40B4-BE49-F238E27FC236}">
                <a16:creationId xmlns:a16="http://schemas.microsoft.com/office/drawing/2014/main" id="{065080AB-90E1-4F35-AA58-3FA7494E8E7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237245DD-2081-46DD-933D-6EC4234FA30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 hour hand is turned a      turn, what time will it be?</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7DE48E91-1C6B-4020-9702-D3900C052A06}"/>
              </a:ext>
            </a:extLst>
          </p:cNvPr>
          <p:cNvGraphicFramePr>
            <a:graphicFrameLocks noGrp="1"/>
          </p:cNvGraphicFramePr>
          <p:nvPr>
            <p:extLst/>
          </p:nvPr>
        </p:nvGraphicFramePr>
        <p:xfrm>
          <a:off x="4544828" y="766914"/>
          <a:ext cx="288000" cy="5486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695186303"/>
                    </a:ext>
                  </a:extLst>
                </a:gridCol>
              </a:tblGrid>
              <a:tr h="144000">
                <a:tc>
                  <a:txBody>
                    <a:bodyPr/>
                    <a:lstStyle/>
                    <a:p>
                      <a:pPr algn="ctr"/>
                      <a:r>
                        <a:rPr lang="en-GB" sz="18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815399005"/>
                  </a:ext>
                </a:extLst>
              </a:tr>
              <a:tr h="144000">
                <a:tc>
                  <a:txBody>
                    <a:bodyPr/>
                    <a:lstStyle/>
                    <a:p>
                      <a:pPr algn="ctr"/>
                      <a:r>
                        <a:rPr lang="en-GB" sz="18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99686260"/>
                  </a:ext>
                </a:extLst>
              </a:tr>
            </a:tbl>
          </a:graphicData>
        </a:graphic>
      </p:graphicFrame>
    </p:spTree>
    <p:extLst>
      <p:ext uri="{BB962C8B-B14F-4D97-AF65-F5344CB8AC3E}">
        <p14:creationId xmlns:p14="http://schemas.microsoft.com/office/powerpoint/2010/main" val="402166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1" name="Picture 20">
            <a:extLst>
              <a:ext uri="{FF2B5EF4-FFF2-40B4-BE49-F238E27FC236}">
                <a16:creationId xmlns:a16="http://schemas.microsoft.com/office/drawing/2014/main" id="{834063CB-8E94-4F1C-80EC-977C8F08056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2DA429B8-8AB2-4CBD-AA2F-9F78E97E77D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the hour hand is turned a      turn, what time will it be?</a:t>
            </a: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4E2D18B5-4AE7-49C7-9D37-3FC53ED9D0C2}"/>
              </a:ext>
            </a:extLst>
          </p:cNvPr>
          <p:cNvGraphicFramePr>
            <a:graphicFrameLocks noGrp="1"/>
          </p:cNvGraphicFramePr>
          <p:nvPr>
            <p:extLst/>
          </p:nvPr>
        </p:nvGraphicFramePr>
        <p:xfrm>
          <a:off x="4544828" y="766914"/>
          <a:ext cx="288000" cy="5486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2695186303"/>
                    </a:ext>
                  </a:extLst>
                </a:gridCol>
              </a:tblGrid>
              <a:tr h="144000">
                <a:tc>
                  <a:txBody>
                    <a:bodyPr/>
                    <a:lstStyle/>
                    <a:p>
                      <a:pPr algn="ctr"/>
                      <a:r>
                        <a:rPr lang="en-GB" sz="1800" b="1" dirty="0">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815399005"/>
                  </a:ext>
                </a:extLst>
              </a:tr>
              <a:tr h="144000">
                <a:tc>
                  <a:txBody>
                    <a:bodyPr/>
                    <a:lstStyle/>
                    <a:p>
                      <a:pPr algn="ctr"/>
                      <a:r>
                        <a:rPr lang="en-GB" sz="18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99686260"/>
                  </a:ext>
                </a:extLst>
              </a:tr>
            </a:tbl>
          </a:graphicData>
        </a:graphic>
      </p:graphicFrame>
      <p:sp>
        <p:nvSpPr>
          <p:cNvPr id="33" name="TextBox 32">
            <a:extLst>
              <a:ext uri="{FF2B5EF4-FFF2-40B4-BE49-F238E27FC236}">
                <a16:creationId xmlns:a16="http://schemas.microsoft.com/office/drawing/2014/main" id="{FC44032E-229F-47D7-9875-A3FDBFDF4148}"/>
              </a:ext>
            </a:extLst>
          </p:cNvPr>
          <p:cNvSpPr txBox="1"/>
          <p:nvPr/>
        </p:nvSpPr>
        <p:spPr>
          <a:xfrm>
            <a:off x="1861572" y="5433795"/>
            <a:ext cx="161544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12 o’clock</a:t>
            </a:r>
          </a:p>
        </p:txBody>
      </p:sp>
      <p:sp>
        <p:nvSpPr>
          <p:cNvPr id="34" name="TextBox 33">
            <a:extLst>
              <a:ext uri="{FF2B5EF4-FFF2-40B4-BE49-F238E27FC236}">
                <a16:creationId xmlns:a16="http://schemas.microsoft.com/office/drawing/2014/main" id="{92779A7B-3C9F-4BAF-8065-AB0B21BD64A7}"/>
              </a:ext>
            </a:extLst>
          </p:cNvPr>
          <p:cNvSpPr txBox="1"/>
          <p:nvPr/>
        </p:nvSpPr>
        <p:spPr>
          <a:xfrm>
            <a:off x="5511536" y="5433795"/>
            <a:ext cx="161544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6 o’clock</a:t>
            </a:r>
          </a:p>
        </p:txBody>
      </p:sp>
    </p:spTree>
    <p:extLst>
      <p:ext uri="{BB962C8B-B14F-4D97-AF65-F5344CB8AC3E}">
        <p14:creationId xmlns:p14="http://schemas.microsoft.com/office/powerpoint/2010/main" val="8537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these images into the table.</a:t>
            </a: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12" name="Table 11">
            <a:extLst>
              <a:ext uri="{FF2B5EF4-FFF2-40B4-BE49-F238E27FC236}">
                <a16:creationId xmlns:a16="http://schemas.microsoft.com/office/drawing/2014/main" id="{3DFB7D96-696E-4F6F-A683-D409452C353B}"/>
              </a:ext>
            </a:extLst>
          </p:cNvPr>
          <p:cNvGraphicFramePr>
            <a:graphicFrameLocks noGrp="1"/>
          </p:cNvGraphicFramePr>
          <p:nvPr>
            <p:extLst>
              <p:ext uri="{D42A27DB-BD31-4B8C-83A1-F6EECF244321}">
                <p14:modId xmlns:p14="http://schemas.microsoft.com/office/powerpoint/2010/main" val="2045950326"/>
              </p:ext>
            </p:extLst>
          </p:nvPr>
        </p:nvGraphicFramePr>
        <p:xfrm>
          <a:off x="1114208" y="1387640"/>
          <a:ext cx="6915584" cy="3157954"/>
        </p:xfrm>
        <a:graphic>
          <a:graphicData uri="http://schemas.openxmlformats.org/drawingml/2006/table">
            <a:tbl>
              <a:tblPr firstRow="1" bandRow="1">
                <a:tableStyleId>{5940675A-B579-460E-94D1-54222C63F5DA}</a:tableStyleId>
              </a:tblPr>
              <a:tblGrid>
                <a:gridCol w="3457792">
                  <a:extLst>
                    <a:ext uri="{9D8B030D-6E8A-4147-A177-3AD203B41FA5}">
                      <a16:colId xmlns:a16="http://schemas.microsoft.com/office/drawing/2014/main" val="1306893692"/>
                    </a:ext>
                  </a:extLst>
                </a:gridCol>
                <a:gridCol w="3457792">
                  <a:extLst>
                    <a:ext uri="{9D8B030D-6E8A-4147-A177-3AD203B41FA5}">
                      <a16:colId xmlns:a16="http://schemas.microsoft.com/office/drawing/2014/main" val="1774338042"/>
                    </a:ext>
                  </a:extLst>
                </a:gridCol>
              </a:tblGrid>
              <a:tr h="882629">
                <a:tc>
                  <a:txBody>
                    <a:bodyPr/>
                    <a:lstStyle/>
                    <a:p>
                      <a:pPr algn="ctr"/>
                      <a:r>
                        <a:rPr lang="en-GB" sz="2000" b="1" dirty="0">
                          <a:latin typeface="Century Gothic" panose="020B0502020202020204" pitchFamily="34" charset="0"/>
                        </a:rPr>
                        <a:t>All lines make angles</a:t>
                      </a:r>
                    </a:p>
                  </a:txBody>
                  <a:tcPr marL="187829" marR="187829" marT="93914" marB="93914" anchor="ctr">
                    <a:solidFill>
                      <a:schemeClr val="accent6">
                        <a:lumMod val="20000"/>
                        <a:lumOff val="80000"/>
                      </a:schemeClr>
                    </a:solidFill>
                  </a:tcPr>
                </a:tc>
                <a:tc>
                  <a:txBody>
                    <a:bodyPr/>
                    <a:lstStyle/>
                    <a:p>
                      <a:pPr algn="ctr"/>
                      <a:r>
                        <a:rPr lang="en-GB" sz="2000" b="1" dirty="0">
                          <a:latin typeface="Century Gothic" panose="020B0502020202020204" pitchFamily="34" charset="0"/>
                        </a:rPr>
                        <a:t>Not all lines make angles</a:t>
                      </a:r>
                    </a:p>
                  </a:txBody>
                  <a:tcPr marL="187829" marR="187829" marT="93914" marB="93914" anchor="ctr">
                    <a:solidFill>
                      <a:schemeClr val="accent6">
                        <a:lumMod val="20000"/>
                        <a:lumOff val="80000"/>
                      </a:schemeClr>
                    </a:solidFill>
                  </a:tcPr>
                </a:tc>
                <a:extLst>
                  <a:ext uri="{0D108BD9-81ED-4DB2-BD59-A6C34878D82A}">
                    <a16:rowId xmlns:a16="http://schemas.microsoft.com/office/drawing/2014/main" val="1597809655"/>
                  </a:ext>
                </a:extLst>
              </a:tr>
              <a:tr h="2275325">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extLst>
                  <a:ext uri="{0D108BD9-81ED-4DB2-BD59-A6C34878D82A}">
                    <a16:rowId xmlns:a16="http://schemas.microsoft.com/office/drawing/2014/main" val="294678005"/>
                  </a:ext>
                </a:extLst>
              </a:tr>
            </a:tbl>
          </a:graphicData>
        </a:graphic>
      </p:graphicFrame>
      <p:sp>
        <p:nvSpPr>
          <p:cNvPr id="4" name="Cross 3">
            <a:extLst>
              <a:ext uri="{FF2B5EF4-FFF2-40B4-BE49-F238E27FC236}">
                <a16:creationId xmlns:a16="http://schemas.microsoft.com/office/drawing/2014/main" id="{F2E4E0C1-40AB-43E1-B6A7-0B9390F4201E}"/>
              </a:ext>
            </a:extLst>
          </p:cNvPr>
          <p:cNvSpPr/>
          <p:nvPr/>
        </p:nvSpPr>
        <p:spPr>
          <a:xfrm>
            <a:off x="6004669" y="5259909"/>
            <a:ext cx="618227" cy="738426"/>
          </a:xfrm>
          <a:prstGeom prst="plus">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308567EA-0848-40EE-9812-7CA01B9E778E}"/>
              </a:ext>
            </a:extLst>
          </p:cNvPr>
          <p:cNvGrpSpPr/>
          <p:nvPr/>
        </p:nvGrpSpPr>
        <p:grpSpPr>
          <a:xfrm>
            <a:off x="3454425" y="5117863"/>
            <a:ext cx="748193" cy="983969"/>
            <a:chOff x="5744047" y="2998754"/>
            <a:chExt cx="963243" cy="1464026"/>
          </a:xfrm>
        </p:grpSpPr>
        <p:cxnSp>
          <p:nvCxnSpPr>
            <p:cNvPr id="9" name="Straight Connector 8">
              <a:extLst>
                <a:ext uri="{FF2B5EF4-FFF2-40B4-BE49-F238E27FC236}">
                  <a16:creationId xmlns:a16="http://schemas.microsoft.com/office/drawing/2014/main" id="{D721ED87-EE22-41E4-B666-A18B7BB2D327}"/>
                </a:ext>
              </a:extLst>
            </p:cNvPr>
            <p:cNvCxnSpPr>
              <a:cxnSpLocks/>
            </p:cNvCxnSpPr>
            <p:nvPr/>
          </p:nvCxnSpPr>
          <p:spPr>
            <a:xfrm flipH="1">
              <a:off x="6475222" y="3442443"/>
              <a:ext cx="219099" cy="787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8FA966-E173-482A-8736-36088E080FE0}"/>
                </a:ext>
              </a:extLst>
            </p:cNvPr>
            <p:cNvCxnSpPr>
              <a:cxnSpLocks/>
            </p:cNvCxnSpPr>
            <p:nvPr/>
          </p:nvCxnSpPr>
          <p:spPr>
            <a:xfrm>
              <a:off x="5744047" y="3000185"/>
              <a:ext cx="963243" cy="448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B51800-6A54-4DF0-B1C7-4D7FB996926C}"/>
                </a:ext>
              </a:extLst>
            </p:cNvPr>
            <p:cNvCxnSpPr/>
            <p:nvPr/>
          </p:nvCxnSpPr>
          <p:spPr>
            <a:xfrm>
              <a:off x="5752250" y="2998754"/>
              <a:ext cx="634343" cy="1464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B6D8FFE-C049-4AA8-B6AB-0F3F80CD3C3F}"/>
              </a:ext>
            </a:extLst>
          </p:cNvPr>
          <p:cNvGrpSpPr/>
          <p:nvPr/>
        </p:nvGrpSpPr>
        <p:grpSpPr>
          <a:xfrm>
            <a:off x="4743874" y="5188768"/>
            <a:ext cx="863223" cy="983969"/>
            <a:chOff x="-1241639" y="272600"/>
            <a:chExt cx="963243" cy="1464026"/>
          </a:xfrm>
        </p:grpSpPr>
        <p:cxnSp>
          <p:nvCxnSpPr>
            <p:cNvPr id="27" name="Straight Connector 26">
              <a:extLst>
                <a:ext uri="{FF2B5EF4-FFF2-40B4-BE49-F238E27FC236}">
                  <a16:creationId xmlns:a16="http://schemas.microsoft.com/office/drawing/2014/main" id="{106393E0-6CBA-4940-84B8-021AFDB8AD84}"/>
                </a:ext>
              </a:extLst>
            </p:cNvPr>
            <p:cNvCxnSpPr>
              <a:cxnSpLocks/>
            </p:cNvCxnSpPr>
            <p:nvPr/>
          </p:nvCxnSpPr>
          <p:spPr>
            <a:xfrm>
              <a:off x="-1241639" y="274031"/>
              <a:ext cx="963243" cy="448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EF95BA-FC49-493E-B4B4-4EF1B71383FC}"/>
                </a:ext>
              </a:extLst>
            </p:cNvPr>
            <p:cNvCxnSpPr/>
            <p:nvPr/>
          </p:nvCxnSpPr>
          <p:spPr>
            <a:xfrm>
              <a:off x="-1233436" y="272600"/>
              <a:ext cx="634343" cy="1464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0447F88-09F8-407C-AC7E-3FA63BDC7348}"/>
              </a:ext>
            </a:extLst>
          </p:cNvPr>
          <p:cNvGrpSpPr/>
          <p:nvPr/>
        </p:nvGrpSpPr>
        <p:grpSpPr>
          <a:xfrm>
            <a:off x="1941212" y="5140269"/>
            <a:ext cx="822582" cy="977706"/>
            <a:chOff x="1326430" y="2958114"/>
            <a:chExt cx="822582" cy="977706"/>
          </a:xfrm>
        </p:grpSpPr>
        <p:cxnSp>
          <p:nvCxnSpPr>
            <p:cNvPr id="36" name="Straight Connector 35">
              <a:extLst>
                <a:ext uri="{FF2B5EF4-FFF2-40B4-BE49-F238E27FC236}">
                  <a16:creationId xmlns:a16="http://schemas.microsoft.com/office/drawing/2014/main" id="{670D0F16-83F6-480A-8382-0E58341EB1B8}"/>
                </a:ext>
              </a:extLst>
            </p:cNvPr>
            <p:cNvCxnSpPr>
              <a:cxnSpLocks/>
            </p:cNvCxnSpPr>
            <p:nvPr/>
          </p:nvCxnSpPr>
          <p:spPr>
            <a:xfrm flipH="1">
              <a:off x="1946936" y="3305674"/>
              <a:ext cx="187104" cy="630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1A013B-05B2-4557-819F-371DC7E0C740}"/>
                </a:ext>
              </a:extLst>
            </p:cNvPr>
            <p:cNvCxnSpPr>
              <a:cxnSpLocks/>
            </p:cNvCxnSpPr>
            <p:nvPr/>
          </p:nvCxnSpPr>
          <p:spPr>
            <a:xfrm>
              <a:off x="1326430" y="2958114"/>
              <a:ext cx="822582" cy="359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442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these images into the table.</a:t>
            </a: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12" name="Table 11">
            <a:extLst>
              <a:ext uri="{FF2B5EF4-FFF2-40B4-BE49-F238E27FC236}">
                <a16:creationId xmlns:a16="http://schemas.microsoft.com/office/drawing/2014/main" id="{3DFB7D96-696E-4F6F-A683-D409452C353B}"/>
              </a:ext>
            </a:extLst>
          </p:cNvPr>
          <p:cNvGraphicFramePr>
            <a:graphicFrameLocks noGrp="1"/>
          </p:cNvGraphicFramePr>
          <p:nvPr>
            <p:extLst>
              <p:ext uri="{D42A27DB-BD31-4B8C-83A1-F6EECF244321}">
                <p14:modId xmlns:p14="http://schemas.microsoft.com/office/powerpoint/2010/main" val="2589221739"/>
              </p:ext>
            </p:extLst>
          </p:nvPr>
        </p:nvGraphicFramePr>
        <p:xfrm>
          <a:off x="1114208" y="1387640"/>
          <a:ext cx="6915584" cy="3157954"/>
        </p:xfrm>
        <a:graphic>
          <a:graphicData uri="http://schemas.openxmlformats.org/drawingml/2006/table">
            <a:tbl>
              <a:tblPr firstRow="1" bandRow="1">
                <a:tableStyleId>{5940675A-B579-460E-94D1-54222C63F5DA}</a:tableStyleId>
              </a:tblPr>
              <a:tblGrid>
                <a:gridCol w="3457792">
                  <a:extLst>
                    <a:ext uri="{9D8B030D-6E8A-4147-A177-3AD203B41FA5}">
                      <a16:colId xmlns:a16="http://schemas.microsoft.com/office/drawing/2014/main" val="1306893692"/>
                    </a:ext>
                  </a:extLst>
                </a:gridCol>
                <a:gridCol w="3457792">
                  <a:extLst>
                    <a:ext uri="{9D8B030D-6E8A-4147-A177-3AD203B41FA5}">
                      <a16:colId xmlns:a16="http://schemas.microsoft.com/office/drawing/2014/main" val="1774338042"/>
                    </a:ext>
                  </a:extLst>
                </a:gridCol>
              </a:tblGrid>
              <a:tr h="882629">
                <a:tc>
                  <a:txBody>
                    <a:bodyPr/>
                    <a:lstStyle/>
                    <a:p>
                      <a:pPr algn="ctr"/>
                      <a:r>
                        <a:rPr lang="en-GB" sz="2000" b="1" dirty="0">
                          <a:latin typeface="Century Gothic" panose="020B0502020202020204" pitchFamily="34" charset="0"/>
                        </a:rPr>
                        <a:t>All lines make angles</a:t>
                      </a:r>
                    </a:p>
                  </a:txBody>
                  <a:tcPr marL="187829" marR="187829" marT="93914" marB="93914" anchor="ctr">
                    <a:solidFill>
                      <a:schemeClr val="accent6">
                        <a:lumMod val="20000"/>
                        <a:lumOff val="80000"/>
                      </a:schemeClr>
                    </a:solidFill>
                  </a:tcPr>
                </a:tc>
                <a:tc>
                  <a:txBody>
                    <a:bodyPr/>
                    <a:lstStyle/>
                    <a:p>
                      <a:pPr algn="ctr"/>
                      <a:r>
                        <a:rPr lang="en-GB" sz="2000" b="1" dirty="0">
                          <a:latin typeface="Century Gothic" panose="020B0502020202020204" pitchFamily="34" charset="0"/>
                        </a:rPr>
                        <a:t>Not all lines make angles</a:t>
                      </a:r>
                    </a:p>
                  </a:txBody>
                  <a:tcPr marL="187829" marR="187829" marT="93914" marB="93914" anchor="ctr">
                    <a:solidFill>
                      <a:schemeClr val="accent6">
                        <a:lumMod val="20000"/>
                        <a:lumOff val="80000"/>
                      </a:schemeClr>
                    </a:solidFill>
                  </a:tcPr>
                </a:tc>
                <a:extLst>
                  <a:ext uri="{0D108BD9-81ED-4DB2-BD59-A6C34878D82A}">
                    <a16:rowId xmlns:a16="http://schemas.microsoft.com/office/drawing/2014/main" val="1597809655"/>
                  </a:ext>
                </a:extLst>
              </a:tr>
              <a:tr h="2275325">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tc>
                  <a:txBody>
                    <a:bodyPr/>
                    <a:lstStyle/>
                    <a:p>
                      <a:pPr algn="ctr"/>
                      <a:endParaRPr lang="en-GB" sz="3700" dirty="0">
                        <a:latin typeface="SassoonCRInfantMedium" panose="02000603020000020003" pitchFamily="2" charset="0"/>
                      </a:endParaRPr>
                    </a:p>
                  </a:txBody>
                  <a:tcPr marL="187829" marR="187829" marT="93914" marB="93914" anchor="ctr">
                    <a:solidFill>
                      <a:schemeClr val="bg1"/>
                    </a:solidFill>
                  </a:tcPr>
                </a:tc>
                <a:extLst>
                  <a:ext uri="{0D108BD9-81ED-4DB2-BD59-A6C34878D82A}">
                    <a16:rowId xmlns:a16="http://schemas.microsoft.com/office/drawing/2014/main" val="294678005"/>
                  </a:ext>
                </a:extLst>
              </a:tr>
            </a:tbl>
          </a:graphicData>
        </a:graphic>
      </p:graphicFrame>
      <p:sp>
        <p:nvSpPr>
          <p:cNvPr id="4" name="Cross 3">
            <a:extLst>
              <a:ext uri="{FF2B5EF4-FFF2-40B4-BE49-F238E27FC236}">
                <a16:creationId xmlns:a16="http://schemas.microsoft.com/office/drawing/2014/main" id="{F2E4E0C1-40AB-43E1-B6A7-0B9390F4201E}"/>
              </a:ext>
            </a:extLst>
          </p:cNvPr>
          <p:cNvSpPr/>
          <p:nvPr/>
        </p:nvSpPr>
        <p:spPr>
          <a:xfrm>
            <a:off x="3615977" y="2622834"/>
            <a:ext cx="618227" cy="738426"/>
          </a:xfrm>
          <a:prstGeom prst="plu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308567EA-0848-40EE-9812-7CA01B9E778E}"/>
              </a:ext>
            </a:extLst>
          </p:cNvPr>
          <p:cNvGrpSpPr/>
          <p:nvPr/>
        </p:nvGrpSpPr>
        <p:grpSpPr>
          <a:xfrm>
            <a:off x="5851721" y="2965729"/>
            <a:ext cx="748193" cy="983969"/>
            <a:chOff x="5744047" y="2998754"/>
            <a:chExt cx="963243" cy="1464026"/>
          </a:xfrm>
        </p:grpSpPr>
        <p:cxnSp>
          <p:nvCxnSpPr>
            <p:cNvPr id="9" name="Straight Connector 8">
              <a:extLst>
                <a:ext uri="{FF2B5EF4-FFF2-40B4-BE49-F238E27FC236}">
                  <a16:creationId xmlns:a16="http://schemas.microsoft.com/office/drawing/2014/main" id="{D721ED87-EE22-41E4-B666-A18B7BB2D327}"/>
                </a:ext>
              </a:extLst>
            </p:cNvPr>
            <p:cNvCxnSpPr>
              <a:cxnSpLocks/>
            </p:cNvCxnSpPr>
            <p:nvPr/>
          </p:nvCxnSpPr>
          <p:spPr>
            <a:xfrm flipH="1">
              <a:off x="6475222" y="3442443"/>
              <a:ext cx="219099" cy="787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8FA966-E173-482A-8736-36088E080FE0}"/>
                </a:ext>
              </a:extLst>
            </p:cNvPr>
            <p:cNvCxnSpPr>
              <a:cxnSpLocks/>
            </p:cNvCxnSpPr>
            <p:nvPr/>
          </p:nvCxnSpPr>
          <p:spPr>
            <a:xfrm>
              <a:off x="5744047" y="3000185"/>
              <a:ext cx="963243" cy="448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B51800-6A54-4DF0-B1C7-4D7FB996926C}"/>
                </a:ext>
              </a:extLst>
            </p:cNvPr>
            <p:cNvCxnSpPr/>
            <p:nvPr/>
          </p:nvCxnSpPr>
          <p:spPr>
            <a:xfrm>
              <a:off x="5752250" y="2998754"/>
              <a:ext cx="634343" cy="1464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B6D8FFE-C049-4AA8-B6AB-0F3F80CD3C3F}"/>
              </a:ext>
            </a:extLst>
          </p:cNvPr>
          <p:cNvGrpSpPr/>
          <p:nvPr/>
        </p:nvGrpSpPr>
        <p:grpSpPr>
          <a:xfrm>
            <a:off x="2429058" y="3368043"/>
            <a:ext cx="863223" cy="983969"/>
            <a:chOff x="-1241639" y="272600"/>
            <a:chExt cx="963243" cy="1464026"/>
          </a:xfrm>
        </p:grpSpPr>
        <p:cxnSp>
          <p:nvCxnSpPr>
            <p:cNvPr id="27" name="Straight Connector 26">
              <a:extLst>
                <a:ext uri="{FF2B5EF4-FFF2-40B4-BE49-F238E27FC236}">
                  <a16:creationId xmlns:a16="http://schemas.microsoft.com/office/drawing/2014/main" id="{106393E0-6CBA-4940-84B8-021AFDB8AD84}"/>
                </a:ext>
              </a:extLst>
            </p:cNvPr>
            <p:cNvCxnSpPr>
              <a:cxnSpLocks/>
            </p:cNvCxnSpPr>
            <p:nvPr/>
          </p:nvCxnSpPr>
          <p:spPr>
            <a:xfrm>
              <a:off x="-1241639" y="274031"/>
              <a:ext cx="963243" cy="448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EF95BA-FC49-493E-B4B4-4EF1B71383FC}"/>
                </a:ext>
              </a:extLst>
            </p:cNvPr>
            <p:cNvCxnSpPr/>
            <p:nvPr/>
          </p:nvCxnSpPr>
          <p:spPr>
            <a:xfrm>
              <a:off x="-1233436" y="272600"/>
              <a:ext cx="634343" cy="1464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3EE64307-C415-485C-A29F-B31223EDA99A}"/>
              </a:ext>
            </a:extLst>
          </p:cNvPr>
          <p:cNvGrpSpPr/>
          <p:nvPr/>
        </p:nvGrpSpPr>
        <p:grpSpPr>
          <a:xfrm>
            <a:off x="1326430" y="2622834"/>
            <a:ext cx="822582" cy="977706"/>
            <a:chOff x="1326430" y="2958114"/>
            <a:chExt cx="822582" cy="977706"/>
          </a:xfrm>
        </p:grpSpPr>
        <p:cxnSp>
          <p:nvCxnSpPr>
            <p:cNvPr id="25" name="Straight Connector 24">
              <a:extLst>
                <a:ext uri="{FF2B5EF4-FFF2-40B4-BE49-F238E27FC236}">
                  <a16:creationId xmlns:a16="http://schemas.microsoft.com/office/drawing/2014/main" id="{266E9DEF-827A-4BD8-B698-877DC29CCE7F}"/>
                </a:ext>
              </a:extLst>
            </p:cNvPr>
            <p:cNvCxnSpPr>
              <a:cxnSpLocks/>
            </p:cNvCxnSpPr>
            <p:nvPr/>
          </p:nvCxnSpPr>
          <p:spPr>
            <a:xfrm flipH="1">
              <a:off x="1946936" y="3305674"/>
              <a:ext cx="187104" cy="630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37B2DC-7FE8-4675-807B-58A6A45E3A7E}"/>
                </a:ext>
              </a:extLst>
            </p:cNvPr>
            <p:cNvCxnSpPr>
              <a:cxnSpLocks/>
            </p:cNvCxnSpPr>
            <p:nvPr/>
          </p:nvCxnSpPr>
          <p:spPr>
            <a:xfrm>
              <a:off x="1326430" y="2958114"/>
              <a:ext cx="822582" cy="359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068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0" name="Picture 9">
            <a:extLst>
              <a:ext uri="{FF2B5EF4-FFF2-40B4-BE49-F238E27FC236}">
                <a16:creationId xmlns:a16="http://schemas.microsoft.com/office/drawing/2014/main" id="{8F9CEF8F-BCC5-45C8-AA76-B939DE5048B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2" name="Rectangle 11">
            <a:extLst>
              <a:ext uri="{FF2B5EF4-FFF2-40B4-BE49-F238E27FC236}">
                <a16:creationId xmlns:a16="http://schemas.microsoft.com/office/drawing/2014/main" id="{0DF51148-1E31-4A7D-BC99-EFBA80D5E52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Iqbal is thinking of a shape.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shape that he is thinking of.</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C6B5DA9F-623B-4A96-B68E-0BB10347E97C}"/>
              </a:ext>
            </a:extLst>
          </p:cNvPr>
          <p:cNvSpPr/>
          <p:nvPr/>
        </p:nvSpPr>
        <p:spPr>
          <a:xfrm>
            <a:off x="2620942" y="2153380"/>
            <a:ext cx="3771351" cy="1120049"/>
          </a:xfrm>
          <a:prstGeom prst="wedgeRoundRectCallout">
            <a:avLst>
              <a:gd name="adj1" fmla="val -59552"/>
              <a:gd name="adj2" fmla="val 3964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shape has 6 angles that are the same size. </a:t>
            </a: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0" name="Picture 9">
            <a:extLst>
              <a:ext uri="{FF2B5EF4-FFF2-40B4-BE49-F238E27FC236}">
                <a16:creationId xmlns:a16="http://schemas.microsoft.com/office/drawing/2014/main" id="{8F9CEF8F-BCC5-45C8-AA76-B939DE5048B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2" name="Rectangle 11">
            <a:extLst>
              <a:ext uri="{FF2B5EF4-FFF2-40B4-BE49-F238E27FC236}">
                <a16:creationId xmlns:a16="http://schemas.microsoft.com/office/drawing/2014/main" id="{0DF51148-1E31-4A7D-BC99-EFBA80D5E52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Iqbal is thinking of a shape.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He says,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shape that he is thinking of.</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C6B5DA9F-623B-4A96-B68E-0BB10347E97C}"/>
              </a:ext>
            </a:extLst>
          </p:cNvPr>
          <p:cNvSpPr/>
          <p:nvPr/>
        </p:nvSpPr>
        <p:spPr>
          <a:xfrm>
            <a:off x="2620942" y="2153380"/>
            <a:ext cx="3771351" cy="1120049"/>
          </a:xfrm>
          <a:prstGeom prst="wedgeRoundRectCallout">
            <a:avLst>
              <a:gd name="adj1" fmla="val -59552"/>
              <a:gd name="adj2" fmla="val 3964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shape has 6 angles that are the same size. </a:t>
            </a:r>
          </a:p>
        </p:txBody>
      </p:sp>
      <p:sp>
        <p:nvSpPr>
          <p:cNvPr id="9" name="Hexagon 8">
            <a:extLst>
              <a:ext uri="{FF2B5EF4-FFF2-40B4-BE49-F238E27FC236}">
                <a16:creationId xmlns:a16="http://schemas.microsoft.com/office/drawing/2014/main" id="{B935D250-04D2-4FBA-9548-AE7F11E274AF}"/>
              </a:ext>
            </a:extLst>
          </p:cNvPr>
          <p:cNvSpPr/>
          <p:nvPr/>
        </p:nvSpPr>
        <p:spPr>
          <a:xfrm>
            <a:off x="3632450" y="4450997"/>
            <a:ext cx="1879101" cy="1619915"/>
          </a:xfrm>
          <a:prstGeom prst="hexagon">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329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DC1B3083-B25A-486C-B194-08D23C7C134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D6E8D9DD-698F-425A-9253-C2CB0600348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After a three quarter turn anti-clockwise, you are now facing the zebra. Which animal were you facing when you started?</a:t>
            </a:r>
            <a:endParaRPr lang="en-GB" sz="20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8981236E-2F72-47C8-ABE5-56ADCEC6104F}"/>
              </a:ext>
            </a:extLst>
          </p:cNvPr>
          <p:cNvGrpSpPr/>
          <p:nvPr/>
        </p:nvGrpSpPr>
        <p:grpSpPr>
          <a:xfrm>
            <a:off x="3428195" y="2564708"/>
            <a:ext cx="2287611" cy="2287611"/>
            <a:chOff x="1060418" y="4236720"/>
            <a:chExt cx="1562466" cy="1562466"/>
          </a:xfrm>
        </p:grpSpPr>
        <p:cxnSp>
          <p:nvCxnSpPr>
            <p:cNvPr id="17" name="Straight Arrow Connector 16">
              <a:extLst>
                <a:ext uri="{FF2B5EF4-FFF2-40B4-BE49-F238E27FC236}">
                  <a16:creationId xmlns:a16="http://schemas.microsoft.com/office/drawing/2014/main" id="{43ABAC6F-D6E0-47F7-B46D-167E3BD4686C}"/>
                </a:ext>
              </a:extLst>
            </p:cNvPr>
            <p:cNvCxnSpPr>
              <a:cxnSpLocks/>
            </p:cNvCxnSpPr>
            <p:nvPr/>
          </p:nvCxnSpPr>
          <p:spPr>
            <a:xfrm flipH="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771DC2-9B85-4052-815A-08F097788F62}"/>
                </a:ext>
              </a:extLst>
            </p:cNvPr>
            <p:cNvCxnSpPr>
              <a:cxnSpLocks/>
            </p:cNvCxnSpPr>
            <p:nvPr/>
          </p:nvCxnSpPr>
          <p:spPr>
            <a:xfrm rot="16200000" flipH="1" flipV="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800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DC1B3083-B25A-486C-B194-08D23C7C134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D6E8D9DD-698F-425A-9253-C2CB0600348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After a three quarter turn anti-clockwise, you are now facing the zebra. Which animal were you facing when you started?</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Leopard</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8981236E-2F72-47C8-ABE5-56ADCEC6104F}"/>
              </a:ext>
            </a:extLst>
          </p:cNvPr>
          <p:cNvGrpSpPr/>
          <p:nvPr/>
        </p:nvGrpSpPr>
        <p:grpSpPr>
          <a:xfrm>
            <a:off x="3428195" y="2564708"/>
            <a:ext cx="2287611" cy="2287611"/>
            <a:chOff x="1060418" y="4236720"/>
            <a:chExt cx="1562466" cy="1562466"/>
          </a:xfrm>
        </p:grpSpPr>
        <p:cxnSp>
          <p:nvCxnSpPr>
            <p:cNvPr id="17" name="Straight Arrow Connector 16">
              <a:extLst>
                <a:ext uri="{FF2B5EF4-FFF2-40B4-BE49-F238E27FC236}">
                  <a16:creationId xmlns:a16="http://schemas.microsoft.com/office/drawing/2014/main" id="{43ABAC6F-D6E0-47F7-B46D-167E3BD4686C}"/>
                </a:ext>
              </a:extLst>
            </p:cNvPr>
            <p:cNvCxnSpPr>
              <a:cxnSpLocks/>
            </p:cNvCxnSpPr>
            <p:nvPr/>
          </p:nvCxnSpPr>
          <p:spPr>
            <a:xfrm flipH="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771DC2-9B85-4052-815A-08F097788F62}"/>
                </a:ext>
              </a:extLst>
            </p:cNvPr>
            <p:cNvCxnSpPr>
              <a:cxnSpLocks/>
            </p:cNvCxnSpPr>
            <p:nvPr/>
          </p:nvCxnSpPr>
          <p:spPr>
            <a:xfrm rot="16200000" flipH="1" flipV="1">
              <a:off x="1841650" y="4236720"/>
              <a:ext cx="1" cy="156246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A7806AED-82FC-4BAA-BEF7-BCEC109E8C0A}"/>
              </a:ext>
            </a:extLst>
          </p:cNvPr>
          <p:cNvSpPr/>
          <p:nvPr/>
        </p:nvSpPr>
        <p:spPr>
          <a:xfrm>
            <a:off x="1875161" y="2880512"/>
            <a:ext cx="1656000" cy="165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661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61E73ADE-7F2C-416E-AA3D-5517343903E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8D4BAEF4-7853-4B9C-88F2-76D2F78822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compass needle has moved from south to north.</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Fiona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3103563-2021-4682-8493-C515443E0F1C}"/>
              </a:ext>
            </a:extLst>
          </p:cNvPr>
          <p:cNvSpPr/>
          <p:nvPr/>
        </p:nvSpPr>
        <p:spPr>
          <a:xfrm>
            <a:off x="1963477" y="1881022"/>
            <a:ext cx="3928490" cy="971280"/>
          </a:xfrm>
          <a:prstGeom prst="wedgeRoundRectCallout">
            <a:avLst>
              <a:gd name="adj1" fmla="val -60407"/>
              <a:gd name="adj2" fmla="val 3330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clockwise.</a:t>
            </a:r>
          </a:p>
        </p:txBody>
      </p:sp>
      <p:sp>
        <p:nvSpPr>
          <p:cNvPr id="17" name="Speech Bubble: Rectangle with Corners Rounded 16">
            <a:extLst>
              <a:ext uri="{FF2B5EF4-FFF2-40B4-BE49-F238E27FC236}">
                <a16:creationId xmlns:a16="http://schemas.microsoft.com/office/drawing/2014/main" id="{97D47AD4-D3D7-4268-A262-5B9E76FF9181}"/>
              </a:ext>
            </a:extLst>
          </p:cNvPr>
          <p:cNvSpPr/>
          <p:nvPr/>
        </p:nvSpPr>
        <p:spPr>
          <a:xfrm flipH="1">
            <a:off x="3074432" y="3582858"/>
            <a:ext cx="3928490" cy="971280"/>
          </a:xfrm>
          <a:prstGeom prst="wedgeRoundRectCallout">
            <a:avLst>
              <a:gd name="adj1" fmla="val -61003"/>
              <a:gd name="adj2" fmla="val 3077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anti-clockwise.</a:t>
            </a:r>
          </a:p>
        </p:txBody>
      </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61E73ADE-7F2C-416E-AA3D-5517343903E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8D4BAEF4-7853-4B9C-88F2-76D2F78822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compass needle has moved from south to north.</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Fiona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Both Jon and Fiona could be correct because…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3103563-2021-4682-8493-C515443E0F1C}"/>
              </a:ext>
            </a:extLst>
          </p:cNvPr>
          <p:cNvSpPr/>
          <p:nvPr/>
        </p:nvSpPr>
        <p:spPr>
          <a:xfrm>
            <a:off x="1963477" y="1881022"/>
            <a:ext cx="3928490" cy="971280"/>
          </a:xfrm>
          <a:prstGeom prst="wedgeRoundRectCallout">
            <a:avLst>
              <a:gd name="adj1" fmla="val -60407"/>
              <a:gd name="adj2" fmla="val 3330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clockwise.</a:t>
            </a:r>
          </a:p>
        </p:txBody>
      </p:sp>
      <p:sp>
        <p:nvSpPr>
          <p:cNvPr id="17" name="Speech Bubble: Rectangle with Corners Rounded 16">
            <a:extLst>
              <a:ext uri="{FF2B5EF4-FFF2-40B4-BE49-F238E27FC236}">
                <a16:creationId xmlns:a16="http://schemas.microsoft.com/office/drawing/2014/main" id="{97D47AD4-D3D7-4268-A262-5B9E76FF9181}"/>
              </a:ext>
            </a:extLst>
          </p:cNvPr>
          <p:cNvSpPr/>
          <p:nvPr/>
        </p:nvSpPr>
        <p:spPr>
          <a:xfrm flipH="1">
            <a:off x="3074432" y="3582858"/>
            <a:ext cx="3928490" cy="971280"/>
          </a:xfrm>
          <a:prstGeom prst="wedgeRoundRectCallout">
            <a:avLst>
              <a:gd name="adj1" fmla="val -61003"/>
              <a:gd name="adj2" fmla="val 3077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anti-clockwise.</a:t>
            </a:r>
          </a:p>
        </p:txBody>
      </p:sp>
    </p:spTree>
    <p:extLst>
      <p:ext uri="{BB962C8B-B14F-4D97-AF65-F5344CB8AC3E}">
        <p14:creationId xmlns:p14="http://schemas.microsoft.com/office/powerpoint/2010/main" val="3211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 – Turns and Angles</a:t>
            </a: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(3G4a) </a:t>
            </a:r>
            <a:r>
              <a:rPr lang="en-GB" sz="1200" b="1" u="sng" dirty="0">
                <a:latin typeface="Century Gothic" panose="020B0502020202020204" pitchFamily="34" charset="0"/>
                <a:hlinkClick r:id="rId3"/>
              </a:rPr>
              <a:t>Recognise that angles are a property of a shape or a description of a turn</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(3G4b) </a:t>
            </a:r>
            <a:r>
              <a:rPr lang="en-GB" sz="1200" b="1" u="sng" dirty="0">
                <a:latin typeface="Century Gothic" panose="020B0502020202020204" pitchFamily="34" charset="0"/>
                <a:hlinkClick r:id="rId4"/>
              </a:rPr>
              <a:t>Identify right angles, recognise that two right angles make a half turn, three make three quarters of a turn and four a complete turn; identify whether angles are greater than or less than a right angle</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Properties of Shape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61E73ADE-7F2C-416E-AA3D-5517343903E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8D4BAEF4-7853-4B9C-88F2-76D2F78822A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compass needle has moved from south to north.</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Jon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r>
              <a:rPr lang="en-GB" sz="2000" b="1" dirty="0">
                <a:solidFill>
                  <a:schemeClr val="tx1"/>
                </a:solidFill>
                <a:latin typeface="Century Gothic" panose="020B0502020202020204" pitchFamily="34" charset="0"/>
              </a:rPr>
              <a:t>Fiona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how you know.</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Both Jon and Fiona could be correct because a half turn in either direction from the same starting point will end up at north.</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3103563-2021-4682-8493-C515443E0F1C}"/>
              </a:ext>
            </a:extLst>
          </p:cNvPr>
          <p:cNvSpPr/>
          <p:nvPr/>
        </p:nvSpPr>
        <p:spPr>
          <a:xfrm>
            <a:off x="1963477" y="1881022"/>
            <a:ext cx="3928490" cy="971280"/>
          </a:xfrm>
          <a:prstGeom prst="wedgeRoundRectCallout">
            <a:avLst>
              <a:gd name="adj1" fmla="val -60407"/>
              <a:gd name="adj2" fmla="val 3330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clockwise.</a:t>
            </a:r>
          </a:p>
        </p:txBody>
      </p:sp>
      <p:sp>
        <p:nvSpPr>
          <p:cNvPr id="17" name="Speech Bubble: Rectangle with Corners Rounded 16">
            <a:extLst>
              <a:ext uri="{FF2B5EF4-FFF2-40B4-BE49-F238E27FC236}">
                <a16:creationId xmlns:a16="http://schemas.microsoft.com/office/drawing/2014/main" id="{97D47AD4-D3D7-4268-A262-5B9E76FF9181}"/>
              </a:ext>
            </a:extLst>
          </p:cNvPr>
          <p:cNvSpPr/>
          <p:nvPr/>
        </p:nvSpPr>
        <p:spPr>
          <a:xfrm flipH="1">
            <a:off x="3074432" y="3582858"/>
            <a:ext cx="3928490" cy="971280"/>
          </a:xfrm>
          <a:prstGeom prst="wedgeRoundRectCallout">
            <a:avLst>
              <a:gd name="adj1" fmla="val -61003"/>
              <a:gd name="adj2" fmla="val 3077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has moved a half turn anti-clockwise.</a:t>
            </a:r>
          </a:p>
        </p:txBody>
      </p:sp>
    </p:spTree>
    <p:extLst>
      <p:ext uri="{BB962C8B-B14F-4D97-AF65-F5344CB8AC3E}">
        <p14:creationId xmlns:p14="http://schemas.microsoft.com/office/powerpoint/2010/main" val="279693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3 – Properties of Shape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Turns and Angles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38" name="Picture 37">
            <a:extLst>
              <a:ext uri="{FF2B5EF4-FFF2-40B4-BE49-F238E27FC236}">
                <a16:creationId xmlns:a16="http://schemas.microsoft.com/office/drawing/2014/main" id="{8253FD4F-C557-4BA6-95B1-2A0680C10CB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8C0AE1DA-762E-4F89-8A4F-008CFD73458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starting clock to the durations and the turns </a:t>
            </a:r>
          </a:p>
          <a:p>
            <a:pPr marL="88900" algn="ctr"/>
            <a:r>
              <a:rPr lang="en-GB" sz="2000" b="1" dirty="0">
                <a:solidFill>
                  <a:schemeClr val="tx1"/>
                </a:solidFill>
                <a:latin typeface="Century Gothic" panose="020B0502020202020204" pitchFamily="34" charset="0"/>
              </a:rPr>
              <a:t>that the minute hand has made.</a:t>
            </a: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40" name="TextBox 39">
            <a:extLst>
              <a:ext uri="{FF2B5EF4-FFF2-40B4-BE49-F238E27FC236}">
                <a16:creationId xmlns:a16="http://schemas.microsoft.com/office/drawing/2014/main" id="{E4C0BD81-8DAA-4D36-9323-E4C4119AD185}"/>
              </a:ext>
            </a:extLst>
          </p:cNvPr>
          <p:cNvSpPr txBox="1"/>
          <p:nvPr/>
        </p:nvSpPr>
        <p:spPr>
          <a:xfrm>
            <a:off x="2597110" y="2039782"/>
            <a:ext cx="1484060" cy="369332"/>
          </a:xfrm>
          <a:prstGeom prst="rect">
            <a:avLst/>
          </a:prstGeom>
          <a:noFill/>
        </p:spPr>
        <p:txBody>
          <a:bodyPr wrap="square" rtlCol="0">
            <a:spAutoFit/>
          </a:bodyPr>
          <a:lstStyle/>
          <a:p>
            <a:pPr algn="ctr"/>
            <a:r>
              <a:rPr lang="en-GB" b="1" dirty="0">
                <a:latin typeface="Century Gothic" panose="020B0502020202020204" pitchFamily="34" charset="0"/>
              </a:rPr>
              <a:t>+ 30 mins</a:t>
            </a:r>
          </a:p>
        </p:txBody>
      </p:sp>
      <p:sp>
        <p:nvSpPr>
          <p:cNvPr id="41" name="TextBox 40">
            <a:extLst>
              <a:ext uri="{FF2B5EF4-FFF2-40B4-BE49-F238E27FC236}">
                <a16:creationId xmlns:a16="http://schemas.microsoft.com/office/drawing/2014/main" id="{C0179AFC-CB56-4503-A595-F1109D093019}"/>
              </a:ext>
            </a:extLst>
          </p:cNvPr>
          <p:cNvSpPr txBox="1"/>
          <p:nvPr/>
        </p:nvSpPr>
        <p:spPr>
          <a:xfrm>
            <a:off x="2597110" y="3719994"/>
            <a:ext cx="1484060" cy="369332"/>
          </a:xfrm>
          <a:prstGeom prst="rect">
            <a:avLst/>
          </a:prstGeom>
          <a:noFill/>
        </p:spPr>
        <p:txBody>
          <a:bodyPr wrap="square" rtlCol="0">
            <a:spAutoFit/>
          </a:bodyPr>
          <a:lstStyle/>
          <a:p>
            <a:pPr algn="ctr"/>
            <a:r>
              <a:rPr lang="en-GB" b="1" dirty="0">
                <a:latin typeface="Century Gothic" panose="020B0502020202020204" pitchFamily="34" charset="0"/>
              </a:rPr>
              <a:t>+ 45 mins</a:t>
            </a:r>
          </a:p>
        </p:txBody>
      </p:sp>
      <p:sp>
        <p:nvSpPr>
          <p:cNvPr id="42" name="TextBox 41">
            <a:extLst>
              <a:ext uri="{FF2B5EF4-FFF2-40B4-BE49-F238E27FC236}">
                <a16:creationId xmlns:a16="http://schemas.microsoft.com/office/drawing/2014/main" id="{04E805E3-9099-42EE-ACA5-9FBEBDE594D2}"/>
              </a:ext>
            </a:extLst>
          </p:cNvPr>
          <p:cNvSpPr txBox="1"/>
          <p:nvPr/>
        </p:nvSpPr>
        <p:spPr>
          <a:xfrm>
            <a:off x="2597110" y="5400205"/>
            <a:ext cx="1484060" cy="369332"/>
          </a:xfrm>
          <a:prstGeom prst="rect">
            <a:avLst/>
          </a:prstGeom>
          <a:noFill/>
        </p:spPr>
        <p:txBody>
          <a:bodyPr wrap="square" rtlCol="0">
            <a:spAutoFit/>
          </a:bodyPr>
          <a:lstStyle/>
          <a:p>
            <a:pPr algn="ctr"/>
            <a:r>
              <a:rPr lang="en-GB" b="1" dirty="0">
                <a:latin typeface="Century Gothic" panose="020B0502020202020204" pitchFamily="34" charset="0"/>
              </a:rPr>
              <a:t>+ 15 mins</a:t>
            </a:r>
          </a:p>
        </p:txBody>
      </p:sp>
      <p:sp>
        <p:nvSpPr>
          <p:cNvPr id="43" name="TextBox 42">
            <a:extLst>
              <a:ext uri="{FF2B5EF4-FFF2-40B4-BE49-F238E27FC236}">
                <a16:creationId xmlns:a16="http://schemas.microsoft.com/office/drawing/2014/main" id="{93CC2C5D-6153-46E3-885B-C8849493FAAF}"/>
              </a:ext>
            </a:extLst>
          </p:cNvPr>
          <p:cNvSpPr txBox="1"/>
          <p:nvPr/>
        </p:nvSpPr>
        <p:spPr>
          <a:xfrm>
            <a:off x="7078673" y="3581495"/>
            <a:ext cx="1665831" cy="646331"/>
          </a:xfrm>
          <a:prstGeom prst="rect">
            <a:avLst/>
          </a:prstGeom>
          <a:noFill/>
        </p:spPr>
        <p:txBody>
          <a:bodyPr wrap="square" rtlCol="0">
            <a:spAutoFit/>
          </a:bodyPr>
          <a:lstStyle/>
          <a:p>
            <a:pPr algn="ctr"/>
            <a:r>
              <a:rPr lang="en-GB" b="1" dirty="0">
                <a:latin typeface="Century Gothic" panose="020B0502020202020204" pitchFamily="34" charset="0"/>
              </a:rPr>
              <a:t>Quarter turn clockwise</a:t>
            </a:r>
          </a:p>
        </p:txBody>
      </p:sp>
      <p:sp>
        <p:nvSpPr>
          <p:cNvPr id="44" name="TextBox 43">
            <a:extLst>
              <a:ext uri="{FF2B5EF4-FFF2-40B4-BE49-F238E27FC236}">
                <a16:creationId xmlns:a16="http://schemas.microsoft.com/office/drawing/2014/main" id="{731A70B6-A1F4-450E-9E30-EFC8CD71597E}"/>
              </a:ext>
            </a:extLst>
          </p:cNvPr>
          <p:cNvSpPr txBox="1"/>
          <p:nvPr/>
        </p:nvSpPr>
        <p:spPr>
          <a:xfrm>
            <a:off x="7078673" y="1901283"/>
            <a:ext cx="1568177" cy="646331"/>
          </a:xfrm>
          <a:prstGeom prst="rect">
            <a:avLst/>
          </a:prstGeom>
          <a:noFill/>
        </p:spPr>
        <p:txBody>
          <a:bodyPr wrap="square" rtlCol="0">
            <a:spAutoFit/>
          </a:bodyPr>
          <a:lstStyle/>
          <a:p>
            <a:pPr algn="ctr"/>
            <a:r>
              <a:rPr lang="en-GB" b="1" dirty="0">
                <a:latin typeface="Century Gothic" panose="020B0502020202020204" pitchFamily="34" charset="0"/>
              </a:rPr>
              <a:t>Half turn clockwise</a:t>
            </a:r>
          </a:p>
        </p:txBody>
      </p:sp>
      <p:sp>
        <p:nvSpPr>
          <p:cNvPr id="45" name="TextBox 44">
            <a:extLst>
              <a:ext uri="{FF2B5EF4-FFF2-40B4-BE49-F238E27FC236}">
                <a16:creationId xmlns:a16="http://schemas.microsoft.com/office/drawing/2014/main" id="{3BD1E386-C7FC-431A-8EEC-50AA2DC8F386}"/>
              </a:ext>
            </a:extLst>
          </p:cNvPr>
          <p:cNvSpPr txBox="1"/>
          <p:nvPr/>
        </p:nvSpPr>
        <p:spPr>
          <a:xfrm>
            <a:off x="7078673" y="5123206"/>
            <a:ext cx="1568176" cy="923330"/>
          </a:xfrm>
          <a:prstGeom prst="rect">
            <a:avLst/>
          </a:prstGeom>
          <a:noFill/>
        </p:spPr>
        <p:txBody>
          <a:bodyPr wrap="square" rtlCol="0">
            <a:spAutoFit/>
          </a:bodyPr>
          <a:lstStyle/>
          <a:p>
            <a:pPr algn="ctr"/>
            <a:r>
              <a:rPr lang="en-GB" b="1" dirty="0">
                <a:latin typeface="Century Gothic" panose="020B0502020202020204" pitchFamily="34" charset="0"/>
              </a:rPr>
              <a:t>Three- quarter turn clockwise</a:t>
            </a:r>
          </a:p>
        </p:txBody>
      </p:sp>
      <p:sp>
        <p:nvSpPr>
          <p:cNvPr id="46" name="TextBox 45">
            <a:extLst>
              <a:ext uri="{FF2B5EF4-FFF2-40B4-BE49-F238E27FC236}">
                <a16:creationId xmlns:a16="http://schemas.microsoft.com/office/drawing/2014/main" id="{1F957944-FDCC-43FC-8F93-1753D07085F0}"/>
              </a:ext>
            </a:extLst>
          </p:cNvPr>
          <p:cNvSpPr txBox="1"/>
          <p:nvPr/>
        </p:nvSpPr>
        <p:spPr>
          <a:xfrm>
            <a:off x="387359" y="2964577"/>
            <a:ext cx="1484060" cy="305233"/>
          </a:xfrm>
          <a:prstGeom prst="rect">
            <a:avLst/>
          </a:prstGeom>
          <a:noFill/>
        </p:spPr>
        <p:txBody>
          <a:bodyPr wrap="square" rtlCol="0">
            <a:spAutoFit/>
          </a:bodyPr>
          <a:lstStyle/>
          <a:p>
            <a:pPr algn="ctr"/>
            <a:r>
              <a:rPr lang="en-GB" b="1" dirty="0">
                <a:latin typeface="Century Gothic" panose="020B0502020202020204" pitchFamily="34" charset="0"/>
              </a:rPr>
              <a:t>Start</a:t>
            </a:r>
          </a:p>
        </p:txBody>
      </p:sp>
    </p:spTree>
    <p:extLst>
      <p:ext uri="{BB962C8B-B14F-4D97-AF65-F5344CB8AC3E}">
        <p14:creationId xmlns:p14="http://schemas.microsoft.com/office/powerpoint/2010/main" val="103632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38" name="Picture 37">
            <a:extLst>
              <a:ext uri="{FF2B5EF4-FFF2-40B4-BE49-F238E27FC236}">
                <a16:creationId xmlns:a16="http://schemas.microsoft.com/office/drawing/2014/main" id="{8253FD4F-C557-4BA6-95B1-2A0680C10CB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8C0AE1DA-762E-4F89-8A4F-008CFD73458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Match the starting clock to the durations and the turns </a:t>
            </a:r>
          </a:p>
          <a:p>
            <a:pPr marL="88900" algn="ctr"/>
            <a:r>
              <a:rPr lang="en-GB" sz="2000" b="1" dirty="0">
                <a:solidFill>
                  <a:schemeClr val="tx1"/>
                </a:solidFill>
                <a:latin typeface="Century Gothic" panose="020B0502020202020204" pitchFamily="34" charset="0"/>
              </a:rPr>
              <a:t>that the minute hand has made.</a:t>
            </a:r>
          </a:p>
          <a:p>
            <a:pPr algn="ctr"/>
            <a:endParaRPr lang="en-GB" sz="1600" b="1" u="sng" dirty="0">
              <a:solidFill>
                <a:srgbClr val="E7E6E6">
                  <a:lumMod val="50000"/>
                </a:srgb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40" name="TextBox 39">
            <a:extLst>
              <a:ext uri="{FF2B5EF4-FFF2-40B4-BE49-F238E27FC236}">
                <a16:creationId xmlns:a16="http://schemas.microsoft.com/office/drawing/2014/main" id="{E4C0BD81-8DAA-4D36-9323-E4C4119AD185}"/>
              </a:ext>
            </a:extLst>
          </p:cNvPr>
          <p:cNvSpPr txBox="1"/>
          <p:nvPr/>
        </p:nvSpPr>
        <p:spPr>
          <a:xfrm>
            <a:off x="2597110" y="2039782"/>
            <a:ext cx="1484060" cy="369332"/>
          </a:xfrm>
          <a:prstGeom prst="rect">
            <a:avLst/>
          </a:prstGeom>
          <a:noFill/>
        </p:spPr>
        <p:txBody>
          <a:bodyPr wrap="square" rtlCol="0">
            <a:spAutoFit/>
          </a:bodyPr>
          <a:lstStyle/>
          <a:p>
            <a:pPr algn="ctr"/>
            <a:r>
              <a:rPr lang="en-GB" b="1" dirty="0">
                <a:latin typeface="Century Gothic" panose="020B0502020202020204" pitchFamily="34" charset="0"/>
              </a:rPr>
              <a:t>+ 30 mins</a:t>
            </a:r>
          </a:p>
        </p:txBody>
      </p:sp>
      <p:sp>
        <p:nvSpPr>
          <p:cNvPr id="41" name="TextBox 40">
            <a:extLst>
              <a:ext uri="{FF2B5EF4-FFF2-40B4-BE49-F238E27FC236}">
                <a16:creationId xmlns:a16="http://schemas.microsoft.com/office/drawing/2014/main" id="{C0179AFC-CB56-4503-A595-F1109D093019}"/>
              </a:ext>
            </a:extLst>
          </p:cNvPr>
          <p:cNvSpPr txBox="1"/>
          <p:nvPr/>
        </p:nvSpPr>
        <p:spPr>
          <a:xfrm>
            <a:off x="2597110" y="3719994"/>
            <a:ext cx="1484060" cy="369332"/>
          </a:xfrm>
          <a:prstGeom prst="rect">
            <a:avLst/>
          </a:prstGeom>
          <a:noFill/>
        </p:spPr>
        <p:txBody>
          <a:bodyPr wrap="square" rtlCol="0">
            <a:spAutoFit/>
          </a:bodyPr>
          <a:lstStyle/>
          <a:p>
            <a:pPr algn="ctr"/>
            <a:r>
              <a:rPr lang="en-GB" b="1" dirty="0">
                <a:latin typeface="Century Gothic" panose="020B0502020202020204" pitchFamily="34" charset="0"/>
              </a:rPr>
              <a:t>+ 45 mins</a:t>
            </a:r>
          </a:p>
        </p:txBody>
      </p:sp>
      <p:sp>
        <p:nvSpPr>
          <p:cNvPr id="42" name="TextBox 41">
            <a:extLst>
              <a:ext uri="{FF2B5EF4-FFF2-40B4-BE49-F238E27FC236}">
                <a16:creationId xmlns:a16="http://schemas.microsoft.com/office/drawing/2014/main" id="{04E805E3-9099-42EE-ACA5-9FBEBDE594D2}"/>
              </a:ext>
            </a:extLst>
          </p:cNvPr>
          <p:cNvSpPr txBox="1"/>
          <p:nvPr/>
        </p:nvSpPr>
        <p:spPr>
          <a:xfrm>
            <a:off x="2597110" y="5400205"/>
            <a:ext cx="1484060" cy="369332"/>
          </a:xfrm>
          <a:prstGeom prst="rect">
            <a:avLst/>
          </a:prstGeom>
          <a:noFill/>
        </p:spPr>
        <p:txBody>
          <a:bodyPr wrap="square" rtlCol="0">
            <a:spAutoFit/>
          </a:bodyPr>
          <a:lstStyle/>
          <a:p>
            <a:pPr algn="ctr"/>
            <a:r>
              <a:rPr lang="en-GB" b="1" dirty="0">
                <a:latin typeface="Century Gothic" panose="020B0502020202020204" pitchFamily="34" charset="0"/>
              </a:rPr>
              <a:t>+ 15 mins</a:t>
            </a:r>
          </a:p>
        </p:txBody>
      </p:sp>
      <p:sp>
        <p:nvSpPr>
          <p:cNvPr id="43" name="TextBox 42">
            <a:extLst>
              <a:ext uri="{FF2B5EF4-FFF2-40B4-BE49-F238E27FC236}">
                <a16:creationId xmlns:a16="http://schemas.microsoft.com/office/drawing/2014/main" id="{93CC2C5D-6153-46E3-885B-C8849493FAAF}"/>
              </a:ext>
            </a:extLst>
          </p:cNvPr>
          <p:cNvSpPr txBox="1"/>
          <p:nvPr/>
        </p:nvSpPr>
        <p:spPr>
          <a:xfrm>
            <a:off x="7078673" y="3581495"/>
            <a:ext cx="1665831" cy="646331"/>
          </a:xfrm>
          <a:prstGeom prst="rect">
            <a:avLst/>
          </a:prstGeom>
          <a:noFill/>
        </p:spPr>
        <p:txBody>
          <a:bodyPr wrap="square" rtlCol="0">
            <a:spAutoFit/>
          </a:bodyPr>
          <a:lstStyle/>
          <a:p>
            <a:pPr algn="ctr"/>
            <a:r>
              <a:rPr lang="en-GB" b="1" dirty="0">
                <a:latin typeface="Century Gothic" panose="020B0502020202020204" pitchFamily="34" charset="0"/>
              </a:rPr>
              <a:t>Quarter turn clockwise</a:t>
            </a:r>
          </a:p>
        </p:txBody>
      </p:sp>
      <p:sp>
        <p:nvSpPr>
          <p:cNvPr id="44" name="TextBox 43">
            <a:extLst>
              <a:ext uri="{FF2B5EF4-FFF2-40B4-BE49-F238E27FC236}">
                <a16:creationId xmlns:a16="http://schemas.microsoft.com/office/drawing/2014/main" id="{731A70B6-A1F4-450E-9E30-EFC8CD71597E}"/>
              </a:ext>
            </a:extLst>
          </p:cNvPr>
          <p:cNvSpPr txBox="1"/>
          <p:nvPr/>
        </p:nvSpPr>
        <p:spPr>
          <a:xfrm>
            <a:off x="7078673" y="1901283"/>
            <a:ext cx="1568177" cy="646331"/>
          </a:xfrm>
          <a:prstGeom prst="rect">
            <a:avLst/>
          </a:prstGeom>
          <a:noFill/>
        </p:spPr>
        <p:txBody>
          <a:bodyPr wrap="square" rtlCol="0">
            <a:spAutoFit/>
          </a:bodyPr>
          <a:lstStyle/>
          <a:p>
            <a:pPr algn="ctr"/>
            <a:r>
              <a:rPr lang="en-GB" b="1" dirty="0">
                <a:latin typeface="Century Gothic" panose="020B0502020202020204" pitchFamily="34" charset="0"/>
              </a:rPr>
              <a:t>Half turn clockwise</a:t>
            </a:r>
          </a:p>
        </p:txBody>
      </p:sp>
      <p:sp>
        <p:nvSpPr>
          <p:cNvPr id="45" name="TextBox 44">
            <a:extLst>
              <a:ext uri="{FF2B5EF4-FFF2-40B4-BE49-F238E27FC236}">
                <a16:creationId xmlns:a16="http://schemas.microsoft.com/office/drawing/2014/main" id="{3BD1E386-C7FC-431A-8EEC-50AA2DC8F386}"/>
              </a:ext>
            </a:extLst>
          </p:cNvPr>
          <p:cNvSpPr txBox="1"/>
          <p:nvPr/>
        </p:nvSpPr>
        <p:spPr>
          <a:xfrm>
            <a:off x="7078673" y="5123206"/>
            <a:ext cx="1568176" cy="923330"/>
          </a:xfrm>
          <a:prstGeom prst="rect">
            <a:avLst/>
          </a:prstGeom>
          <a:noFill/>
        </p:spPr>
        <p:txBody>
          <a:bodyPr wrap="square" rtlCol="0">
            <a:spAutoFit/>
          </a:bodyPr>
          <a:lstStyle/>
          <a:p>
            <a:pPr algn="ctr"/>
            <a:r>
              <a:rPr lang="en-GB" b="1" dirty="0">
                <a:latin typeface="Century Gothic" panose="020B0502020202020204" pitchFamily="34" charset="0"/>
              </a:rPr>
              <a:t>Three- quarter turn clockwise</a:t>
            </a:r>
          </a:p>
        </p:txBody>
      </p:sp>
      <p:sp>
        <p:nvSpPr>
          <p:cNvPr id="46" name="TextBox 45">
            <a:extLst>
              <a:ext uri="{FF2B5EF4-FFF2-40B4-BE49-F238E27FC236}">
                <a16:creationId xmlns:a16="http://schemas.microsoft.com/office/drawing/2014/main" id="{1F957944-FDCC-43FC-8F93-1753D07085F0}"/>
              </a:ext>
            </a:extLst>
          </p:cNvPr>
          <p:cNvSpPr txBox="1"/>
          <p:nvPr/>
        </p:nvSpPr>
        <p:spPr>
          <a:xfrm>
            <a:off x="387359" y="2964577"/>
            <a:ext cx="1484060" cy="305233"/>
          </a:xfrm>
          <a:prstGeom prst="rect">
            <a:avLst/>
          </a:prstGeom>
          <a:noFill/>
        </p:spPr>
        <p:txBody>
          <a:bodyPr wrap="square" rtlCol="0">
            <a:spAutoFit/>
          </a:bodyPr>
          <a:lstStyle/>
          <a:p>
            <a:pPr algn="ctr"/>
            <a:r>
              <a:rPr lang="en-GB" b="1" dirty="0">
                <a:latin typeface="Century Gothic" panose="020B0502020202020204" pitchFamily="34" charset="0"/>
              </a:rPr>
              <a:t>Start</a:t>
            </a:r>
          </a:p>
        </p:txBody>
      </p:sp>
      <p:cxnSp>
        <p:nvCxnSpPr>
          <p:cNvPr id="14" name="Straight Connector 13">
            <a:extLst>
              <a:ext uri="{FF2B5EF4-FFF2-40B4-BE49-F238E27FC236}">
                <a16:creationId xmlns:a16="http://schemas.microsoft.com/office/drawing/2014/main" id="{20E9DE04-E136-4404-8BB1-BD4D3510C1EF}"/>
              </a:ext>
            </a:extLst>
          </p:cNvPr>
          <p:cNvCxnSpPr>
            <a:cxnSpLocks/>
          </p:cNvCxnSpPr>
          <p:nvPr/>
        </p:nvCxnSpPr>
        <p:spPr>
          <a:xfrm flipV="1">
            <a:off x="1778490" y="2369579"/>
            <a:ext cx="1090091" cy="15350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C05A3D-ED51-47E6-AA88-38BB9AC34161}"/>
              </a:ext>
            </a:extLst>
          </p:cNvPr>
          <p:cNvCxnSpPr>
            <a:cxnSpLocks/>
          </p:cNvCxnSpPr>
          <p:nvPr/>
        </p:nvCxnSpPr>
        <p:spPr>
          <a:xfrm>
            <a:off x="1778490" y="3904661"/>
            <a:ext cx="991343" cy="17060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912B2D-C4B0-4F26-B58B-1EF97773D8B0}"/>
              </a:ext>
            </a:extLst>
          </p:cNvPr>
          <p:cNvCxnSpPr>
            <a:cxnSpLocks/>
          </p:cNvCxnSpPr>
          <p:nvPr/>
        </p:nvCxnSpPr>
        <p:spPr>
          <a:xfrm>
            <a:off x="1778490" y="3904661"/>
            <a:ext cx="973588" cy="192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81729E-7633-49FD-AEEE-401748D6E415}"/>
              </a:ext>
            </a:extLst>
          </p:cNvPr>
          <p:cNvCxnSpPr>
            <a:cxnSpLocks/>
          </p:cNvCxnSpPr>
          <p:nvPr/>
        </p:nvCxnSpPr>
        <p:spPr>
          <a:xfrm>
            <a:off x="3897297" y="2221300"/>
            <a:ext cx="1055718" cy="3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58716B-AC68-4D41-B9DB-E93B3C38F5FC}"/>
              </a:ext>
            </a:extLst>
          </p:cNvPr>
          <p:cNvCxnSpPr>
            <a:cxnSpLocks/>
          </p:cNvCxnSpPr>
          <p:nvPr/>
        </p:nvCxnSpPr>
        <p:spPr>
          <a:xfrm>
            <a:off x="3897297" y="3941686"/>
            <a:ext cx="1055718" cy="16431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363328-4AA7-4DE4-861D-394E575E7AAD}"/>
              </a:ext>
            </a:extLst>
          </p:cNvPr>
          <p:cNvCxnSpPr>
            <a:cxnSpLocks/>
          </p:cNvCxnSpPr>
          <p:nvPr/>
        </p:nvCxnSpPr>
        <p:spPr>
          <a:xfrm flipH="1">
            <a:off x="3888421" y="3904661"/>
            <a:ext cx="1064594" cy="171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C23D57-ECE6-4BEA-91F9-8794B5D2A086}"/>
              </a:ext>
            </a:extLst>
          </p:cNvPr>
          <p:cNvCxnSpPr>
            <a:cxnSpLocks/>
          </p:cNvCxnSpPr>
          <p:nvPr/>
        </p:nvCxnSpPr>
        <p:spPr>
          <a:xfrm>
            <a:off x="6251215" y="2224449"/>
            <a:ext cx="948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DA13E7-232E-4D4D-B9B6-C98507B9F612}"/>
              </a:ext>
            </a:extLst>
          </p:cNvPr>
          <p:cNvCxnSpPr>
            <a:cxnSpLocks/>
          </p:cNvCxnSpPr>
          <p:nvPr/>
        </p:nvCxnSpPr>
        <p:spPr>
          <a:xfrm flipV="1">
            <a:off x="6251215" y="3901512"/>
            <a:ext cx="948575" cy="3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8AC550-2006-4B00-A044-BFFC8E247915}"/>
              </a:ext>
            </a:extLst>
          </p:cNvPr>
          <p:cNvCxnSpPr>
            <a:cxnSpLocks/>
          </p:cNvCxnSpPr>
          <p:nvPr/>
        </p:nvCxnSpPr>
        <p:spPr>
          <a:xfrm flipV="1">
            <a:off x="6251215" y="5584871"/>
            <a:ext cx="82745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40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4" name="Picture 13">
            <a:extLst>
              <a:ext uri="{FF2B5EF4-FFF2-40B4-BE49-F238E27FC236}">
                <a16:creationId xmlns:a16="http://schemas.microsoft.com/office/drawing/2014/main" id="{701141BB-7D4E-4AEC-AEC4-70B3DE603B2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6C57B072-865C-42F8-B344-DC33D26BEF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Start at east. </a:t>
            </a:r>
          </a:p>
          <a:p>
            <a:pPr algn="ctr"/>
            <a:r>
              <a:rPr lang="en-GB" sz="2000" b="1" dirty="0">
                <a:solidFill>
                  <a:schemeClr val="tx1"/>
                </a:solidFill>
                <a:latin typeface="Century Gothic" panose="020B0502020202020204" pitchFamily="34" charset="0"/>
              </a:rPr>
              <a:t>Turn three quarters clockwise. </a:t>
            </a:r>
          </a:p>
          <a:p>
            <a:pPr algn="ctr"/>
            <a:r>
              <a:rPr lang="en-GB" sz="2000" b="1" dirty="0">
                <a:solidFill>
                  <a:schemeClr val="tx1"/>
                </a:solidFill>
                <a:latin typeface="Century Gothic" panose="020B0502020202020204" pitchFamily="34" charset="0"/>
              </a:rPr>
              <a:t>Which direction are you now facing?</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7563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8" name="Picture 17">
            <a:extLst>
              <a:ext uri="{FF2B5EF4-FFF2-40B4-BE49-F238E27FC236}">
                <a16:creationId xmlns:a16="http://schemas.microsoft.com/office/drawing/2014/main" id="{DDBF9060-9B2D-48A1-BD0D-08D1C1D492D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488BB4B2-CFBC-466F-867E-CB235F3EFC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Start at east. </a:t>
            </a:r>
          </a:p>
          <a:p>
            <a:pPr algn="ctr"/>
            <a:r>
              <a:rPr lang="en-GB" sz="2000" b="1" dirty="0">
                <a:solidFill>
                  <a:schemeClr val="tx1"/>
                </a:solidFill>
                <a:latin typeface="Century Gothic" panose="020B0502020202020204" pitchFamily="34" charset="0"/>
              </a:rPr>
              <a:t>Turn three quarters clockwise. </a:t>
            </a:r>
          </a:p>
          <a:p>
            <a:pPr algn="ctr"/>
            <a:r>
              <a:rPr lang="en-GB" sz="2000" b="1" dirty="0">
                <a:solidFill>
                  <a:schemeClr val="tx1"/>
                </a:solidFill>
                <a:latin typeface="Century Gothic" panose="020B0502020202020204" pitchFamily="34" charset="0"/>
              </a:rPr>
              <a:t>Which direction are you now facing?</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4709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256A1FCA-68A9-416B-9A99-9FD303D11B8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808E5C5-3BDE-4A60-B750-E40B61755C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turn does the spinner need to make to get </a:t>
            </a:r>
          </a:p>
          <a:p>
            <a:pPr algn="ctr"/>
            <a:r>
              <a:rPr lang="en-GB" sz="2000" b="1" dirty="0">
                <a:solidFill>
                  <a:schemeClr val="tx1"/>
                </a:solidFill>
                <a:latin typeface="Century Gothic" panose="020B0502020202020204" pitchFamily="34" charset="0"/>
              </a:rPr>
              <a:t>from the dragonfly to the spider?</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Arrow: Down 16">
            <a:extLst>
              <a:ext uri="{FF2B5EF4-FFF2-40B4-BE49-F238E27FC236}">
                <a16:creationId xmlns:a16="http://schemas.microsoft.com/office/drawing/2014/main" id="{DC65517F-E16D-4A0F-8D8E-E934B532AC89}"/>
              </a:ext>
            </a:extLst>
          </p:cNvPr>
          <p:cNvSpPr/>
          <p:nvPr/>
        </p:nvSpPr>
        <p:spPr>
          <a:xfrm>
            <a:off x="4428252" y="3725580"/>
            <a:ext cx="288230" cy="64422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12E8711B-1485-4794-907F-256FF92488AC}"/>
              </a:ext>
            </a:extLst>
          </p:cNvPr>
          <p:cNvSpPr/>
          <p:nvPr/>
        </p:nvSpPr>
        <p:spPr>
          <a:xfrm>
            <a:off x="4428000" y="3526947"/>
            <a:ext cx="288000" cy="28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83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256A1FCA-68A9-416B-9A99-9FD303D11B8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808E5C5-3BDE-4A60-B750-E40B61755C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turn does the spinner need to make to get </a:t>
            </a:r>
          </a:p>
          <a:p>
            <a:pPr algn="ctr"/>
            <a:r>
              <a:rPr lang="en-GB" sz="2000" b="1" dirty="0">
                <a:solidFill>
                  <a:schemeClr val="tx1"/>
                </a:solidFill>
                <a:latin typeface="Century Gothic" panose="020B0502020202020204" pitchFamily="34" charset="0"/>
              </a:rPr>
              <a:t>from the dragonfly to the spider?</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quarter turn anti-clockwise or a three-quarter turn clockwise.</a:t>
            </a:r>
            <a:endParaRPr lang="en-GB" sz="2000" b="1" u="sng" dirty="0">
              <a:latin typeface="Century Gothic" panose="020B0502020202020204" pitchFamily="34" charset="0"/>
            </a:endParaRPr>
          </a:p>
          <a:p>
            <a:pPr algn="ctr"/>
            <a:endParaRPr lang="en-GB" sz="2000" b="1" u="sng" dirty="0">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Arrow: Down 16">
            <a:extLst>
              <a:ext uri="{FF2B5EF4-FFF2-40B4-BE49-F238E27FC236}">
                <a16:creationId xmlns:a16="http://schemas.microsoft.com/office/drawing/2014/main" id="{DC65517F-E16D-4A0F-8D8E-E934B532AC89}"/>
              </a:ext>
            </a:extLst>
          </p:cNvPr>
          <p:cNvSpPr/>
          <p:nvPr/>
        </p:nvSpPr>
        <p:spPr>
          <a:xfrm>
            <a:off x="4428252" y="3725580"/>
            <a:ext cx="288230" cy="64422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12E8711B-1485-4794-907F-256FF92488AC}"/>
              </a:ext>
            </a:extLst>
          </p:cNvPr>
          <p:cNvSpPr/>
          <p:nvPr/>
        </p:nvSpPr>
        <p:spPr>
          <a:xfrm>
            <a:off x="4428000" y="3526947"/>
            <a:ext cx="288000" cy="28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077929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7AC1F-BDE5-4F02-A981-8D8E48DBA9A6}"/>
</file>

<file path=customXml/itemProps2.xml><?xml version="1.0" encoding="utf-8"?>
<ds:datastoreItem xmlns:ds="http://schemas.openxmlformats.org/officeDocument/2006/customXml" ds:itemID="{0EF8F11D-A449-4684-B8E0-461263A2E192}">
  <ds:schemaRefs>
    <ds:schemaRef ds:uri="5c7a0828-c5e4-45f8-a074-18a8fdc88ec6"/>
    <ds:schemaRef ds:uri="http://purl.org/dc/dcmitype/"/>
    <ds:schemaRef ds:uri="86144f90-c7b6-48d0-aae5-f5e9e48cc3df"/>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415</TotalTime>
  <Words>848</Words>
  <Application>Microsoft Office PowerPoint</Application>
  <PresentationFormat>On-screen Show (4:3)</PresentationFormat>
  <Paragraphs>320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4</cp:revision>
  <dcterms:created xsi:type="dcterms:W3CDTF">2018-03-17T10:08:43Z</dcterms:created>
  <dcterms:modified xsi:type="dcterms:W3CDTF">2019-05-16T08:57:03Z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536">
    <vt:lpwstr>268</vt:lpwstr>
  </property>
</Properties>
</file>