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8"/>
  </p:notesMasterIdLst>
  <p:sldIdLst>
    <p:sldId id="258" r:id="rId5"/>
    <p:sldId id="256" r:id="rId6"/>
    <p:sldId id="271" r:id="rId7"/>
    <p:sldId id="267" r:id="rId8"/>
    <p:sldId id="260" r:id="rId9"/>
    <p:sldId id="261" r:id="rId10"/>
    <p:sldId id="262" r:id="rId11"/>
    <p:sldId id="264" r:id="rId12"/>
    <p:sldId id="263" r:id="rId13"/>
    <p:sldId id="269" r:id="rId14"/>
    <p:sldId id="270" r:id="rId15"/>
    <p:sldId id="265" r:id="rId16"/>
    <p:sldId id="266"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Paytone One" panose="020B0604020202020204" charset="0"/>
      <p:regular r:id="rId25"/>
    </p:embeddedFont>
    <p:embeddedFont>
      <p:font typeface="Poppins" panose="00000500000000000000" pitchFamily="2" charset="0"/>
      <p:regular r:id="rId26"/>
      <p:bold r:id="rId27"/>
      <p:italic r:id="rId28"/>
      <p:boldItalic r:id="rId29"/>
    </p:embeddedFont>
    <p:embeddedFont>
      <p:font typeface="Poppins Medium" panose="00000600000000000000" pitchFamily="2"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76756"/>
    <a:srgbClr val="FFBB00"/>
    <a:srgbClr val="00B2CE"/>
    <a:srgbClr val="1183B8"/>
    <a:srgbClr val="494A93"/>
    <a:srgbClr val="FF4840"/>
    <a:srgbClr val="FF2E30"/>
    <a:srgbClr val="FFF8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1D9689-B862-41D3-A36E-5D3CBBBC152F}" v="1" dt="2023-07-27T07:50:20.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4249" autoAdjust="0"/>
  </p:normalViewPr>
  <p:slideViewPr>
    <p:cSldViewPr snapToGrid="0">
      <p:cViewPr varScale="1">
        <p:scale>
          <a:sx n="68" d="100"/>
          <a:sy n="68" d="100"/>
        </p:scale>
        <p:origin x="85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7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A9E86-587C-E44B-B5BB-AA0ED28958EA}" type="datetimeFigureOut">
              <a:rPr lang="en-GB" smtClean="0"/>
              <a:t>14/09/2023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C6369-2099-1D48-8418-9EF80AE11DF0}" type="slidenum">
              <a:rPr lang="en-GB" smtClean="0"/>
              <a:t>‹#›</a:t>
            </a:fld>
            <a:endParaRPr lang="en-GB"/>
          </a:p>
        </p:txBody>
      </p:sp>
    </p:spTree>
    <p:extLst>
      <p:ext uri="{BB962C8B-B14F-4D97-AF65-F5344CB8AC3E}">
        <p14:creationId xmlns:p14="http://schemas.microsoft.com/office/powerpoint/2010/main" val="313982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DC6369-2099-1D48-8418-9EF80AE11DF0}" type="slidenum">
              <a:rPr lang="en-GB" smtClean="0"/>
              <a:t>1</a:t>
            </a:fld>
            <a:endParaRPr lang="en-GB"/>
          </a:p>
        </p:txBody>
      </p:sp>
    </p:spTree>
    <p:extLst>
      <p:ext uri="{BB962C8B-B14F-4D97-AF65-F5344CB8AC3E}">
        <p14:creationId xmlns:p14="http://schemas.microsoft.com/office/powerpoint/2010/main" val="100906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DDC6369-2099-1D48-8418-9EF80AE11DF0}" type="slidenum">
              <a:rPr lang="en-GB" smtClean="0"/>
              <a:t>2</a:t>
            </a:fld>
            <a:endParaRPr lang="en-GB"/>
          </a:p>
        </p:txBody>
      </p:sp>
    </p:spTree>
    <p:extLst>
      <p:ext uri="{BB962C8B-B14F-4D97-AF65-F5344CB8AC3E}">
        <p14:creationId xmlns:p14="http://schemas.microsoft.com/office/powerpoint/2010/main" val="340101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DDC6369-2099-1D48-8418-9EF80AE11DF0}" type="slidenum">
              <a:rPr lang="en-GB" smtClean="0"/>
              <a:t>3</a:t>
            </a:fld>
            <a:endParaRPr lang="en-GB"/>
          </a:p>
        </p:txBody>
      </p:sp>
    </p:spTree>
    <p:extLst>
      <p:ext uri="{BB962C8B-B14F-4D97-AF65-F5344CB8AC3E}">
        <p14:creationId xmlns:p14="http://schemas.microsoft.com/office/powerpoint/2010/main" val="122781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595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6CA712-1808-E770-A1F6-E90904A03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245F7DC-449B-C593-0594-E1CB3EF1D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65EEEEE-9DB7-6A2B-F740-501D67C02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D4944-9677-CB4B-9262-F35EC822D3E7}" type="datetimeFigureOut">
              <a:rPr lang="en-GB" smtClean="0"/>
              <a:t>14/09/2023</a:t>
            </a:fld>
            <a:endParaRPr lang="en-GB"/>
          </a:p>
        </p:txBody>
      </p:sp>
      <p:sp>
        <p:nvSpPr>
          <p:cNvPr id="5" name="Footer Placeholder 4">
            <a:extLst>
              <a:ext uri="{FF2B5EF4-FFF2-40B4-BE49-F238E27FC236}">
                <a16:creationId xmlns:a16="http://schemas.microsoft.com/office/drawing/2014/main" id="{5265D12E-4D69-40D4-3D94-4E11DFFCCA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8A15D4-FF15-3E36-C388-C599E6F08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A3B47-C826-A646-ACDD-5F634FF1F886}" type="slidenum">
              <a:rPr lang="en-GB" smtClean="0"/>
              <a:t>‹#›</a:t>
            </a:fld>
            <a:endParaRPr lang="en-GB"/>
          </a:p>
        </p:txBody>
      </p:sp>
    </p:spTree>
    <p:extLst>
      <p:ext uri="{BB962C8B-B14F-4D97-AF65-F5344CB8AC3E}">
        <p14:creationId xmlns:p14="http://schemas.microsoft.com/office/powerpoint/2010/main" val="209698047"/>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EE7CB87-3AC9-D75A-0AD2-C484BE500AD0}"/>
              </a:ext>
            </a:extLst>
          </p:cNvPr>
          <p:cNvSpPr/>
          <p:nvPr/>
        </p:nvSpPr>
        <p:spPr>
          <a:xfrm>
            <a:off x="468923" y="1012032"/>
            <a:ext cx="756138" cy="75613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049EE730-A223-3696-E899-1B3F10F51402}"/>
              </a:ext>
            </a:extLst>
          </p:cNvPr>
          <p:cNvCxnSpPr>
            <a:cxnSpLocks/>
          </p:cNvCxnSpPr>
          <p:nvPr/>
        </p:nvCxnSpPr>
        <p:spPr>
          <a:xfrm>
            <a:off x="298938" y="1012032"/>
            <a:ext cx="0" cy="26140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F3E50B2-7472-6F09-1D30-B1411EAA3E92}"/>
              </a:ext>
            </a:extLst>
          </p:cNvPr>
          <p:cNvSpPr txBox="1">
            <a:spLocks/>
          </p:cNvSpPr>
          <p:nvPr/>
        </p:nvSpPr>
        <p:spPr>
          <a:xfrm>
            <a:off x="553914" y="3295094"/>
            <a:ext cx="3666394" cy="5117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chemeClr val="bg1"/>
                </a:solidFill>
                <a:latin typeface="Poppins" pitchFamily="2" charset="77"/>
                <a:cs typeface="Poppins" pitchFamily="2" charset="77"/>
              </a:rPr>
              <a:t>Unit 1 - Culture</a:t>
            </a:r>
          </a:p>
        </p:txBody>
      </p:sp>
      <p:sp>
        <p:nvSpPr>
          <p:cNvPr id="11" name="Rectangle 10">
            <a:extLst>
              <a:ext uri="{FF2B5EF4-FFF2-40B4-BE49-F238E27FC236}">
                <a16:creationId xmlns:a16="http://schemas.microsoft.com/office/drawing/2014/main" id="{A88A3863-0AE0-C5C6-411C-9860E74E02C5}"/>
              </a:ext>
            </a:extLst>
          </p:cNvPr>
          <p:cNvSpPr/>
          <p:nvPr/>
        </p:nvSpPr>
        <p:spPr>
          <a:xfrm>
            <a:off x="1395044" y="1012032"/>
            <a:ext cx="2130209" cy="756138"/>
          </a:xfrm>
          <a:prstGeom prst="rect">
            <a:avLst/>
          </a:prstGeom>
          <a:solidFill>
            <a:srgbClr val="494A9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C3E08CA5-74D9-6ADE-A6D8-8785F3F43236}"/>
              </a:ext>
            </a:extLst>
          </p:cNvPr>
          <p:cNvSpPr txBox="1">
            <a:spLocks/>
          </p:cNvSpPr>
          <p:nvPr/>
        </p:nvSpPr>
        <p:spPr>
          <a:xfrm>
            <a:off x="1591407" y="1195752"/>
            <a:ext cx="1753372" cy="5117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100" b="1" dirty="0">
                <a:solidFill>
                  <a:schemeClr val="bg1"/>
                </a:solidFill>
                <a:latin typeface="Poppins" pitchFamily="2" charset="77"/>
                <a:cs typeface="Poppins" pitchFamily="2" charset="77"/>
              </a:rPr>
              <a:t>FRENCH</a:t>
            </a:r>
            <a:endParaRPr lang="en-GB" sz="3100" dirty="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17AF0A6E-674B-314D-B037-F67D19DC739F}"/>
              </a:ext>
            </a:extLst>
          </p:cNvPr>
          <p:cNvSpPr txBox="1"/>
          <p:nvPr/>
        </p:nvSpPr>
        <p:spPr>
          <a:xfrm>
            <a:off x="511419" y="1169376"/>
            <a:ext cx="671146" cy="511786"/>
          </a:xfrm>
          <a:prstGeom prst="rect">
            <a:avLst/>
          </a:prstGeom>
          <a:noFill/>
        </p:spPr>
        <p:txBody>
          <a:bodyPr vert="horz"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900" b="1" i="0" u="none" strike="noStrike" kern="1200" cap="none" spc="0" normalizeH="0" baseline="0" noProof="0">
                <a:ln>
                  <a:noFill/>
                </a:ln>
                <a:solidFill>
                  <a:srgbClr val="494A93"/>
                </a:solidFill>
                <a:effectLst/>
                <a:uLnTx/>
                <a:uFillTx/>
                <a:latin typeface="Poppins" pitchFamily="2" charset="77"/>
                <a:ea typeface="+mj-ea"/>
                <a:cs typeface="Poppins" pitchFamily="2" charset="77"/>
              </a:rPr>
              <a:t>Y3</a:t>
            </a:r>
            <a:endParaRPr kumimoji="0" lang="en-GB" sz="2900" b="1" i="0" u="none" strike="noStrike" kern="1200" cap="none" spc="0" normalizeH="0" baseline="0" noProof="0" dirty="0">
              <a:ln>
                <a:noFill/>
              </a:ln>
              <a:solidFill>
                <a:srgbClr val="494A93"/>
              </a:solidFill>
              <a:effectLst/>
              <a:uLnTx/>
              <a:uFillTx/>
              <a:latin typeface="Poppins" pitchFamily="2" charset="77"/>
              <a:ea typeface="+mj-ea"/>
              <a:cs typeface="Poppins" pitchFamily="2" charset="77"/>
            </a:endParaRPr>
          </a:p>
        </p:txBody>
      </p:sp>
      <p:sp>
        <p:nvSpPr>
          <p:cNvPr id="7" name="TextBox 6">
            <a:extLst>
              <a:ext uri="{FF2B5EF4-FFF2-40B4-BE49-F238E27FC236}">
                <a16:creationId xmlns:a16="http://schemas.microsoft.com/office/drawing/2014/main" id="{95159F06-9726-2393-F067-B73486D3E23A}"/>
              </a:ext>
            </a:extLst>
          </p:cNvPr>
          <p:cNvSpPr txBox="1"/>
          <p:nvPr/>
        </p:nvSpPr>
        <p:spPr>
          <a:xfrm>
            <a:off x="468922" y="1890346"/>
            <a:ext cx="9758289" cy="131112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800" b="0" i="0" u="none" strike="noStrike" kern="1200" cap="none" spc="0" normalizeH="0" baseline="0" noProof="0">
                <a:ln>
                  <a:noFill/>
                </a:ln>
                <a:solidFill>
                  <a:prstClr val="white"/>
                </a:solidFill>
                <a:effectLst/>
                <a:uLnTx/>
                <a:uFillTx/>
                <a:latin typeface="Paytone One" pitchFamily="2" charset="77"/>
                <a:ea typeface="+mn-ea"/>
                <a:cs typeface="+mn-cs"/>
              </a:rPr>
              <a:t>Where is France?</a:t>
            </a:r>
            <a:endParaRPr kumimoji="0" lang="en-GB" sz="8800" b="0" i="0" u="none" strike="noStrike" kern="1200" cap="none" spc="0" normalizeH="0" baseline="0" noProof="0" dirty="0">
              <a:ln>
                <a:noFill/>
              </a:ln>
              <a:solidFill>
                <a:prstClr val="white"/>
              </a:solidFill>
              <a:effectLst/>
              <a:uLnTx/>
              <a:uFillTx/>
              <a:latin typeface="Paytone One" pitchFamily="2" charset="77"/>
              <a:ea typeface="+mn-ea"/>
              <a:cs typeface="+mn-cs"/>
            </a:endParaRPr>
          </a:p>
        </p:txBody>
      </p:sp>
    </p:spTree>
    <p:extLst>
      <p:ext uri="{BB962C8B-B14F-4D97-AF65-F5344CB8AC3E}">
        <p14:creationId xmlns:p14="http://schemas.microsoft.com/office/powerpoint/2010/main" val="27969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Where is France?</a:t>
            </a:r>
          </a:p>
        </p:txBody>
      </p:sp>
      <p:sp>
        <p:nvSpPr>
          <p:cNvPr id="5" name="TextBox 4">
            <a:extLst>
              <a:ext uri="{FF2B5EF4-FFF2-40B4-BE49-F238E27FC236}">
                <a16:creationId xmlns:a16="http://schemas.microsoft.com/office/drawing/2014/main" id="{3CBC8D89-3466-EFE6-E9B6-D3B2F55DC2F4}"/>
              </a:ext>
            </a:extLst>
          </p:cNvPr>
          <p:cNvSpPr txBox="1"/>
          <p:nvPr/>
        </p:nvSpPr>
        <p:spPr>
          <a:xfrm>
            <a:off x="133200" y="975600"/>
            <a:ext cx="11615162" cy="461665"/>
          </a:xfrm>
          <a:prstGeom prst="rect">
            <a:avLst/>
          </a:prstGeom>
          <a:noFill/>
        </p:spPr>
        <p:txBody>
          <a:bodyPr vert="horz" wrap="square" rtlCol="0">
            <a:spAutoFit/>
          </a:bodyPr>
          <a:lstStyle/>
          <a:p>
            <a:r>
              <a:rPr lang="en-GB" sz="2400" dirty="0">
                <a:solidFill>
                  <a:srgbClr val="595959"/>
                </a:solidFill>
                <a:latin typeface="Poppins" pitchFamily="2" charset="77"/>
                <a:cs typeface="Poppins" pitchFamily="2" charset="77"/>
              </a:rPr>
              <a:t>Select the statements that are true.</a:t>
            </a:r>
          </a:p>
        </p:txBody>
      </p:sp>
      <p:sp>
        <p:nvSpPr>
          <p:cNvPr id="15" name="Rectangle: Rounded Corners 111">
            <a:extLst>
              <a:ext uri="{FF2B5EF4-FFF2-40B4-BE49-F238E27FC236}">
                <a16:creationId xmlns:a16="http://schemas.microsoft.com/office/drawing/2014/main" id="{CCE0A88C-E814-06CE-BE1B-5D7F5563EE2B}"/>
              </a:ext>
            </a:extLst>
          </p:cNvPr>
          <p:cNvSpPr/>
          <p:nvPr/>
        </p:nvSpPr>
        <p:spPr>
          <a:xfrm>
            <a:off x="2370000" y="1680087"/>
            <a:ext cx="7452000" cy="756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1183B8"/>
                </a:solidFill>
                <a:latin typeface="Poppins" pitchFamily="2" charset="77"/>
                <a:cs typeface="Poppins" pitchFamily="2" charset="77"/>
              </a:rPr>
              <a:t>Lyon is the capital city of France.</a:t>
            </a:r>
          </a:p>
        </p:txBody>
      </p:sp>
      <p:sp>
        <p:nvSpPr>
          <p:cNvPr id="17" name="Rectangle: Rounded Corners 111">
            <a:extLst>
              <a:ext uri="{FF2B5EF4-FFF2-40B4-BE49-F238E27FC236}">
                <a16:creationId xmlns:a16="http://schemas.microsoft.com/office/drawing/2014/main" id="{E73673CB-4DF4-DE4C-8988-314E615FB4D1}"/>
              </a:ext>
            </a:extLst>
          </p:cNvPr>
          <p:cNvSpPr/>
          <p:nvPr/>
        </p:nvSpPr>
        <p:spPr>
          <a:xfrm>
            <a:off x="2370000" y="2815721"/>
            <a:ext cx="7452000" cy="756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1183B8"/>
                </a:solidFill>
                <a:latin typeface="Poppins" pitchFamily="2" charset="77"/>
                <a:cs typeface="Poppins" pitchFamily="2" charset="77"/>
              </a:rPr>
              <a:t>The French use euros and cents.</a:t>
            </a:r>
          </a:p>
        </p:txBody>
      </p:sp>
      <p:sp>
        <p:nvSpPr>
          <p:cNvPr id="18" name="Rectangle: Rounded Corners 111">
            <a:extLst>
              <a:ext uri="{FF2B5EF4-FFF2-40B4-BE49-F238E27FC236}">
                <a16:creationId xmlns:a16="http://schemas.microsoft.com/office/drawing/2014/main" id="{3C7CADA0-2FE7-6B5E-5BFD-DCB5A82B5094}"/>
              </a:ext>
            </a:extLst>
          </p:cNvPr>
          <p:cNvSpPr/>
          <p:nvPr/>
        </p:nvSpPr>
        <p:spPr>
          <a:xfrm>
            <a:off x="2370000" y="3951355"/>
            <a:ext cx="7452000" cy="756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1183B8"/>
                </a:solidFill>
                <a:latin typeface="Poppins" pitchFamily="2" charset="77"/>
                <a:cs typeface="Poppins" pitchFamily="2" charset="77"/>
              </a:rPr>
              <a:t>Nice, Bordeaux and la Rochelle are all on the coast.</a:t>
            </a:r>
          </a:p>
        </p:txBody>
      </p:sp>
      <p:sp>
        <p:nvSpPr>
          <p:cNvPr id="19" name="Rectangle: Rounded Corners 111">
            <a:extLst>
              <a:ext uri="{FF2B5EF4-FFF2-40B4-BE49-F238E27FC236}">
                <a16:creationId xmlns:a16="http://schemas.microsoft.com/office/drawing/2014/main" id="{42A79202-CB35-389E-1B98-64C7A657C933}"/>
              </a:ext>
            </a:extLst>
          </p:cNvPr>
          <p:cNvSpPr/>
          <p:nvPr/>
        </p:nvSpPr>
        <p:spPr>
          <a:xfrm>
            <a:off x="2370000" y="5086989"/>
            <a:ext cx="7452000" cy="756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1183B8"/>
                </a:solidFill>
                <a:latin typeface="Poppins" pitchFamily="2" charset="77"/>
                <a:cs typeface="Poppins" pitchFamily="2" charset="77"/>
              </a:rPr>
              <a:t>The French word for the mountains is les </a:t>
            </a:r>
            <a:r>
              <a:rPr lang="en-GB" sz="2000" b="1" dirty="0" err="1">
                <a:solidFill>
                  <a:srgbClr val="1183B8"/>
                </a:solidFill>
                <a:latin typeface="Poppins" pitchFamily="2" charset="77"/>
                <a:cs typeface="Poppins" pitchFamily="2" charset="77"/>
              </a:rPr>
              <a:t>montagnes</a:t>
            </a:r>
            <a:r>
              <a:rPr lang="en-GB" sz="2000" b="1" dirty="0">
                <a:solidFill>
                  <a:srgbClr val="1183B8"/>
                </a:solidFill>
                <a:latin typeface="Poppins" pitchFamily="2" charset="77"/>
                <a:cs typeface="Poppins" pitchFamily="2" charset="77"/>
              </a:rPr>
              <a:t>.</a:t>
            </a:r>
          </a:p>
        </p:txBody>
      </p:sp>
    </p:spTree>
    <p:extLst>
      <p:ext uri="{BB962C8B-B14F-4D97-AF65-F5344CB8AC3E}">
        <p14:creationId xmlns:p14="http://schemas.microsoft.com/office/powerpoint/2010/main" val="257849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Where is France?</a:t>
            </a:r>
          </a:p>
        </p:txBody>
      </p:sp>
      <p:sp>
        <p:nvSpPr>
          <p:cNvPr id="5" name="TextBox 4">
            <a:extLst>
              <a:ext uri="{FF2B5EF4-FFF2-40B4-BE49-F238E27FC236}">
                <a16:creationId xmlns:a16="http://schemas.microsoft.com/office/drawing/2014/main" id="{3CBC8D89-3466-EFE6-E9B6-D3B2F55DC2F4}"/>
              </a:ext>
            </a:extLst>
          </p:cNvPr>
          <p:cNvSpPr txBox="1"/>
          <p:nvPr/>
        </p:nvSpPr>
        <p:spPr>
          <a:xfrm>
            <a:off x="133200" y="975600"/>
            <a:ext cx="11615162" cy="5632311"/>
          </a:xfrm>
          <a:prstGeom prst="rect">
            <a:avLst/>
          </a:prstGeom>
          <a:noFill/>
        </p:spPr>
        <p:txBody>
          <a:bodyPr vert="horz" wrap="square" rtlCol="0">
            <a:spAutoFit/>
          </a:bodyPr>
          <a:lstStyle/>
          <a:p>
            <a:r>
              <a:rPr lang="en-GB" sz="2400" dirty="0">
                <a:solidFill>
                  <a:srgbClr val="595959"/>
                </a:solidFill>
                <a:latin typeface="Poppins" pitchFamily="2" charset="77"/>
                <a:cs typeface="Poppins" pitchFamily="2" charset="77"/>
              </a:rPr>
              <a:t>Select the statements that are true.</a:t>
            </a:r>
          </a:p>
          <a:p>
            <a:endParaRPr lang="en-GB" sz="2400" dirty="0">
              <a:latin typeface="Poppins" pitchFamily="2" charset="77"/>
              <a:cs typeface="Poppins" pitchFamily="2" charset="77"/>
            </a:endParaRPr>
          </a:p>
          <a:p>
            <a:endParaRPr lang="en-GB" sz="2400" dirty="0">
              <a:latin typeface="Poppins" pitchFamily="2" charset="77"/>
              <a:cs typeface="Poppins" pitchFamily="2" charset="77"/>
            </a:endParaRPr>
          </a:p>
          <a:p>
            <a:endParaRPr lang="en-GB" sz="2400" dirty="0">
              <a:latin typeface="Poppins" pitchFamily="2" charset="77"/>
              <a:cs typeface="Poppins" pitchFamily="2" charset="77"/>
            </a:endParaRPr>
          </a:p>
          <a:p>
            <a:endParaRPr lang="en-GB" sz="2400" dirty="0">
              <a:latin typeface="Poppins" pitchFamily="2" charset="77"/>
              <a:cs typeface="Poppins" pitchFamily="2" charset="77"/>
            </a:endParaRPr>
          </a:p>
          <a:p>
            <a:endParaRPr lang="en-GB" sz="2400" dirty="0">
              <a:latin typeface="Poppins" pitchFamily="2" charset="77"/>
              <a:cs typeface="Poppins" pitchFamily="2" charset="77"/>
            </a:endParaRPr>
          </a:p>
          <a:p>
            <a:endParaRPr lang="en-GB" sz="2400" dirty="0">
              <a:latin typeface="Poppins" pitchFamily="2" charset="77"/>
              <a:cs typeface="Poppins" pitchFamily="2" charset="77"/>
            </a:endParaRPr>
          </a:p>
          <a:p>
            <a:endParaRPr lang="en-GB" sz="2400" dirty="0">
              <a:latin typeface="Poppins" pitchFamily="2" charset="77"/>
              <a:cs typeface="Poppins" pitchFamily="2" charset="77"/>
            </a:endParaRPr>
          </a:p>
          <a:p>
            <a:endParaRPr lang="en-GB" sz="2400" dirty="0">
              <a:latin typeface="Poppins" pitchFamily="2" charset="77"/>
              <a:cs typeface="Poppins" pitchFamily="2" charset="77"/>
            </a:endParaRPr>
          </a:p>
          <a:p>
            <a:endParaRPr lang="en-GB" sz="2400" dirty="0">
              <a:latin typeface="Poppins" pitchFamily="2" charset="77"/>
              <a:cs typeface="Poppins" pitchFamily="2" charset="77"/>
            </a:endParaRPr>
          </a:p>
          <a:p>
            <a:endParaRPr lang="en-GB" sz="2400" dirty="0">
              <a:latin typeface="Poppins" pitchFamily="2" charset="77"/>
              <a:cs typeface="Poppins" pitchFamily="2" charset="77"/>
            </a:endParaRPr>
          </a:p>
          <a:p>
            <a:endParaRPr lang="en-GB" sz="2400" dirty="0">
              <a:latin typeface="Poppins" pitchFamily="2" charset="77"/>
              <a:cs typeface="Poppins" pitchFamily="2" charset="77"/>
            </a:endParaRPr>
          </a:p>
          <a:p>
            <a:endParaRPr lang="en-GB" sz="2400" dirty="0">
              <a:latin typeface="Poppins" pitchFamily="2" charset="77"/>
              <a:cs typeface="Poppins" pitchFamily="2" charset="77"/>
            </a:endParaRPr>
          </a:p>
          <a:p>
            <a:endParaRPr lang="en-GB" sz="2400" dirty="0">
              <a:latin typeface="Poppins" pitchFamily="2" charset="77"/>
              <a:cs typeface="Poppins" pitchFamily="2" charset="77"/>
            </a:endParaRPr>
          </a:p>
          <a:p>
            <a:r>
              <a:rPr lang="en-GB" sz="2400" dirty="0">
                <a:solidFill>
                  <a:srgbClr val="F76756"/>
                </a:solidFill>
                <a:latin typeface="Poppins" pitchFamily="2" charset="77"/>
                <a:cs typeface="Poppins" pitchFamily="2" charset="77"/>
              </a:rPr>
              <a:t>Paris is the capital city.</a:t>
            </a:r>
          </a:p>
        </p:txBody>
      </p:sp>
      <p:sp>
        <p:nvSpPr>
          <p:cNvPr id="15" name="Rectangle: Rounded Corners 111">
            <a:extLst>
              <a:ext uri="{FF2B5EF4-FFF2-40B4-BE49-F238E27FC236}">
                <a16:creationId xmlns:a16="http://schemas.microsoft.com/office/drawing/2014/main" id="{CCE0A88C-E814-06CE-BE1B-5D7F5563EE2B}"/>
              </a:ext>
            </a:extLst>
          </p:cNvPr>
          <p:cNvSpPr/>
          <p:nvPr/>
        </p:nvSpPr>
        <p:spPr>
          <a:xfrm>
            <a:off x="2370000" y="1678998"/>
            <a:ext cx="7452000" cy="756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1183B8"/>
                </a:solidFill>
                <a:latin typeface="Poppins" pitchFamily="2" charset="77"/>
                <a:cs typeface="Poppins" pitchFamily="2" charset="77"/>
              </a:rPr>
              <a:t>Lyon is the capital city of France.</a:t>
            </a:r>
          </a:p>
        </p:txBody>
      </p:sp>
      <p:sp>
        <p:nvSpPr>
          <p:cNvPr id="17" name="Rectangle: Rounded Corners 111">
            <a:extLst>
              <a:ext uri="{FF2B5EF4-FFF2-40B4-BE49-F238E27FC236}">
                <a16:creationId xmlns:a16="http://schemas.microsoft.com/office/drawing/2014/main" id="{E73673CB-4DF4-DE4C-8988-314E615FB4D1}"/>
              </a:ext>
            </a:extLst>
          </p:cNvPr>
          <p:cNvSpPr/>
          <p:nvPr/>
        </p:nvSpPr>
        <p:spPr>
          <a:xfrm>
            <a:off x="2370000" y="2814632"/>
            <a:ext cx="7452000" cy="756000"/>
          </a:xfrm>
          <a:prstGeom prst="roundRect">
            <a:avLst/>
          </a:prstGeom>
          <a:solidFill>
            <a:schemeClr val="bg1"/>
          </a:solidFill>
          <a:ln>
            <a:solidFill>
              <a:srgbClr val="F76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F76756"/>
                </a:solidFill>
                <a:latin typeface="Poppins" pitchFamily="2" charset="77"/>
                <a:cs typeface="Poppins" pitchFamily="2" charset="77"/>
              </a:rPr>
              <a:t>The French use euros and cents not pounds and pence.</a:t>
            </a:r>
          </a:p>
        </p:txBody>
      </p:sp>
      <p:sp>
        <p:nvSpPr>
          <p:cNvPr id="18" name="Rectangle: Rounded Corners 111">
            <a:extLst>
              <a:ext uri="{FF2B5EF4-FFF2-40B4-BE49-F238E27FC236}">
                <a16:creationId xmlns:a16="http://schemas.microsoft.com/office/drawing/2014/main" id="{3C7CADA0-2FE7-6B5E-5BFD-DCB5A82B5094}"/>
              </a:ext>
            </a:extLst>
          </p:cNvPr>
          <p:cNvSpPr/>
          <p:nvPr/>
        </p:nvSpPr>
        <p:spPr>
          <a:xfrm>
            <a:off x="2370000" y="3950266"/>
            <a:ext cx="7452000" cy="756000"/>
          </a:xfrm>
          <a:prstGeom prst="roundRect">
            <a:avLst/>
          </a:prstGeom>
          <a:solidFill>
            <a:schemeClr val="bg1"/>
          </a:solidFill>
          <a:ln>
            <a:solidFill>
              <a:srgbClr val="F76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F76756"/>
                </a:solidFill>
                <a:latin typeface="Poppins" pitchFamily="2" charset="77"/>
                <a:cs typeface="Poppins" pitchFamily="2" charset="77"/>
              </a:rPr>
              <a:t>Nice, Bordeaux and la Rochelle are all on the coast.</a:t>
            </a:r>
          </a:p>
        </p:txBody>
      </p:sp>
      <p:sp>
        <p:nvSpPr>
          <p:cNvPr id="19" name="Rectangle: Rounded Corners 111">
            <a:extLst>
              <a:ext uri="{FF2B5EF4-FFF2-40B4-BE49-F238E27FC236}">
                <a16:creationId xmlns:a16="http://schemas.microsoft.com/office/drawing/2014/main" id="{42A79202-CB35-389E-1B98-64C7A657C933}"/>
              </a:ext>
            </a:extLst>
          </p:cNvPr>
          <p:cNvSpPr/>
          <p:nvPr/>
        </p:nvSpPr>
        <p:spPr>
          <a:xfrm>
            <a:off x="2370000" y="5085900"/>
            <a:ext cx="7452000" cy="756000"/>
          </a:xfrm>
          <a:prstGeom prst="roundRect">
            <a:avLst/>
          </a:prstGeom>
          <a:solidFill>
            <a:schemeClr val="bg1"/>
          </a:solidFill>
          <a:ln>
            <a:solidFill>
              <a:srgbClr val="F76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F76756"/>
                </a:solidFill>
                <a:latin typeface="Poppins" pitchFamily="2" charset="77"/>
                <a:cs typeface="Poppins" pitchFamily="2" charset="77"/>
              </a:rPr>
              <a:t>The French word for the mountains is les </a:t>
            </a:r>
            <a:r>
              <a:rPr lang="en-GB" sz="2000" b="1" dirty="0" err="1">
                <a:solidFill>
                  <a:srgbClr val="F76756"/>
                </a:solidFill>
                <a:latin typeface="Poppins" pitchFamily="2" charset="77"/>
                <a:cs typeface="Poppins" pitchFamily="2" charset="77"/>
              </a:rPr>
              <a:t>montagnes</a:t>
            </a:r>
            <a:r>
              <a:rPr lang="en-GB" sz="2000" b="1" dirty="0">
                <a:solidFill>
                  <a:srgbClr val="F76756"/>
                </a:solidFill>
                <a:latin typeface="Poppins" pitchFamily="2" charset="77"/>
                <a:cs typeface="Poppins" pitchFamily="2" charset="77"/>
              </a:rPr>
              <a:t>.</a:t>
            </a:r>
          </a:p>
        </p:txBody>
      </p:sp>
    </p:spTree>
    <p:extLst>
      <p:ext uri="{BB962C8B-B14F-4D97-AF65-F5344CB8AC3E}">
        <p14:creationId xmlns:p14="http://schemas.microsoft.com/office/powerpoint/2010/main" val="200765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58EF1-08A4-3E08-5DB5-7DB1BCE6D07B}"/>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Where is France?</a:t>
            </a:r>
          </a:p>
        </p:txBody>
      </p:sp>
      <p:sp>
        <p:nvSpPr>
          <p:cNvPr id="5" name="TextBox 4">
            <a:extLst>
              <a:ext uri="{FF2B5EF4-FFF2-40B4-BE49-F238E27FC236}">
                <a16:creationId xmlns:a16="http://schemas.microsoft.com/office/drawing/2014/main" id="{3CBC8D89-3466-EFE6-E9B6-D3B2F55DC2F4}"/>
              </a:ext>
            </a:extLst>
          </p:cNvPr>
          <p:cNvSpPr txBox="1"/>
          <p:nvPr/>
        </p:nvSpPr>
        <p:spPr>
          <a:xfrm>
            <a:off x="133200" y="975600"/>
            <a:ext cx="11615162" cy="461665"/>
          </a:xfrm>
          <a:prstGeom prst="rect">
            <a:avLst/>
          </a:prstGeom>
          <a:noFill/>
        </p:spPr>
        <p:txBody>
          <a:bodyPr vert="horz" wrap="square" rtlCol="0">
            <a:spAutoFit/>
          </a:bodyPr>
          <a:lstStyle/>
          <a:p>
            <a:r>
              <a:rPr lang="en-GB" sz="2400" dirty="0">
                <a:solidFill>
                  <a:srgbClr val="595959"/>
                </a:solidFill>
                <a:latin typeface="Poppins" pitchFamily="2" charset="77"/>
                <a:cs typeface="Poppins" pitchFamily="2" charset="77"/>
              </a:rPr>
              <a:t>In Paris, there are many famous landmarks for people to visit. </a:t>
            </a:r>
          </a:p>
        </p:txBody>
      </p:sp>
      <p:sp>
        <p:nvSpPr>
          <p:cNvPr id="23" name="TextBox 22">
            <a:extLst>
              <a:ext uri="{FF2B5EF4-FFF2-40B4-BE49-F238E27FC236}">
                <a16:creationId xmlns:a16="http://schemas.microsoft.com/office/drawing/2014/main" id="{EC23348D-A047-4809-3CB2-6EA843255306}"/>
              </a:ext>
            </a:extLst>
          </p:cNvPr>
          <p:cNvSpPr txBox="1"/>
          <p:nvPr/>
        </p:nvSpPr>
        <p:spPr>
          <a:xfrm>
            <a:off x="8616466" y="3714606"/>
            <a:ext cx="3024000" cy="399600"/>
          </a:xfrm>
          <a:prstGeom prst="rect">
            <a:avLst/>
          </a:prstGeom>
          <a:noFill/>
        </p:spPr>
        <p:txBody>
          <a:bodyPr wrap="square">
            <a:spAutoFit/>
          </a:bodyPr>
          <a:lstStyle/>
          <a:p>
            <a:pPr algn="ctr"/>
            <a:r>
              <a:rPr lang="en-GB" sz="2000" dirty="0">
                <a:solidFill>
                  <a:srgbClr val="595959"/>
                </a:solidFill>
                <a:latin typeface="Poppins" pitchFamily="2" charset="77"/>
                <a:cs typeface="Poppins" pitchFamily="2" charset="77"/>
              </a:rPr>
              <a:t>Notre Dame cathedral</a:t>
            </a:r>
            <a:endParaRPr lang="en-GB" sz="2000" dirty="0">
              <a:solidFill>
                <a:srgbClr val="595959"/>
              </a:solidFill>
            </a:endParaRPr>
          </a:p>
        </p:txBody>
      </p:sp>
      <p:sp>
        <p:nvSpPr>
          <p:cNvPr id="26" name="Rectangle: Rounded Corners 111">
            <a:extLst>
              <a:ext uri="{FF2B5EF4-FFF2-40B4-BE49-F238E27FC236}">
                <a16:creationId xmlns:a16="http://schemas.microsoft.com/office/drawing/2014/main" id="{C04C0B2D-C7A2-4FDE-81E8-B99354480950}"/>
              </a:ext>
            </a:extLst>
          </p:cNvPr>
          <p:cNvSpPr/>
          <p:nvPr/>
        </p:nvSpPr>
        <p:spPr>
          <a:xfrm>
            <a:off x="9145756" y="1482606"/>
            <a:ext cx="1965421" cy="432000"/>
          </a:xfrm>
          <a:prstGeom prst="roundRect">
            <a:avLst>
              <a:gd name="adj" fmla="val 936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183B8"/>
                </a:solidFill>
                <a:latin typeface="Poppins" pitchFamily="2" charset="77"/>
                <a:cs typeface="Poppins" pitchFamily="2" charset="77"/>
              </a:rPr>
              <a:t>Notre-Dame</a:t>
            </a:r>
            <a:endParaRPr lang="en-GB" sz="2000" b="1" dirty="0">
              <a:solidFill>
                <a:srgbClr val="1183B8"/>
              </a:solidFill>
            </a:endParaRPr>
          </a:p>
        </p:txBody>
      </p:sp>
      <p:sp>
        <p:nvSpPr>
          <p:cNvPr id="20" name="TextBox 19">
            <a:extLst>
              <a:ext uri="{FF2B5EF4-FFF2-40B4-BE49-F238E27FC236}">
                <a16:creationId xmlns:a16="http://schemas.microsoft.com/office/drawing/2014/main" id="{FA63343E-CC1B-6777-625A-06AF46C64B97}"/>
              </a:ext>
            </a:extLst>
          </p:cNvPr>
          <p:cNvSpPr txBox="1"/>
          <p:nvPr/>
        </p:nvSpPr>
        <p:spPr>
          <a:xfrm>
            <a:off x="6257814" y="6340905"/>
            <a:ext cx="4212000" cy="399600"/>
          </a:xfrm>
          <a:prstGeom prst="rect">
            <a:avLst/>
          </a:prstGeom>
          <a:noFill/>
        </p:spPr>
        <p:txBody>
          <a:bodyPr wrap="square">
            <a:spAutoFit/>
          </a:bodyPr>
          <a:lstStyle/>
          <a:p>
            <a:pPr algn="ctr"/>
            <a:r>
              <a:rPr lang="en-GB" sz="2000" dirty="0">
                <a:solidFill>
                  <a:srgbClr val="595959"/>
                </a:solidFill>
                <a:latin typeface="Poppins" pitchFamily="2" charset="77"/>
                <a:cs typeface="Poppins" pitchFamily="2" charset="77"/>
              </a:rPr>
              <a:t>the Basilica of the Sacred Heart</a:t>
            </a:r>
            <a:endParaRPr lang="en-GB" sz="2000" dirty="0">
              <a:solidFill>
                <a:srgbClr val="595959"/>
              </a:solidFill>
            </a:endParaRPr>
          </a:p>
        </p:txBody>
      </p:sp>
      <p:sp>
        <p:nvSpPr>
          <p:cNvPr id="27" name="Rectangle: Rounded Corners 111">
            <a:extLst>
              <a:ext uri="{FF2B5EF4-FFF2-40B4-BE49-F238E27FC236}">
                <a16:creationId xmlns:a16="http://schemas.microsoft.com/office/drawing/2014/main" id="{7E81D737-7F74-6596-B119-15220D70572E}"/>
              </a:ext>
            </a:extLst>
          </p:cNvPr>
          <p:cNvSpPr/>
          <p:nvPr/>
        </p:nvSpPr>
        <p:spPr>
          <a:xfrm>
            <a:off x="7185337" y="4108905"/>
            <a:ext cx="2368983"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183B8"/>
                </a:solidFill>
                <a:latin typeface="Poppins" pitchFamily="2" charset="77"/>
                <a:cs typeface="Poppins" pitchFamily="2" charset="77"/>
              </a:rPr>
              <a:t>Le Sacré-</a:t>
            </a:r>
            <a:r>
              <a:rPr lang="en-GB" sz="2000" b="1" dirty="0" err="1">
                <a:solidFill>
                  <a:srgbClr val="1183B8"/>
                </a:solidFill>
                <a:latin typeface="Poppins" pitchFamily="2" charset="77"/>
                <a:cs typeface="Poppins" pitchFamily="2" charset="77"/>
              </a:rPr>
              <a:t>Cœur</a:t>
            </a:r>
            <a:endParaRPr lang="en-GB" sz="2000" b="1" dirty="0">
              <a:solidFill>
                <a:srgbClr val="1183B8"/>
              </a:solidFill>
              <a:latin typeface="Poppins" pitchFamily="2" charset="77"/>
              <a:cs typeface="Poppins" pitchFamily="2" charset="77"/>
            </a:endParaRPr>
          </a:p>
        </p:txBody>
      </p:sp>
      <p:sp>
        <p:nvSpPr>
          <p:cNvPr id="22" name="TextBox 21">
            <a:extLst>
              <a:ext uri="{FF2B5EF4-FFF2-40B4-BE49-F238E27FC236}">
                <a16:creationId xmlns:a16="http://schemas.microsoft.com/office/drawing/2014/main" id="{418AA0E3-820F-D3CB-D1E6-8EE7E92AD8BA}"/>
              </a:ext>
            </a:extLst>
          </p:cNvPr>
          <p:cNvSpPr txBox="1"/>
          <p:nvPr/>
        </p:nvSpPr>
        <p:spPr>
          <a:xfrm>
            <a:off x="2993234" y="6347662"/>
            <a:ext cx="2664000" cy="399600"/>
          </a:xfrm>
          <a:prstGeom prst="rect">
            <a:avLst/>
          </a:prstGeom>
          <a:noFill/>
        </p:spPr>
        <p:txBody>
          <a:bodyPr wrap="square">
            <a:spAutoFit/>
          </a:bodyPr>
          <a:lstStyle/>
          <a:p>
            <a:pPr algn="ctr"/>
            <a:r>
              <a:rPr lang="en-GB" sz="2000" dirty="0">
                <a:solidFill>
                  <a:srgbClr val="595959"/>
                </a:solidFill>
                <a:latin typeface="Poppins" pitchFamily="2" charset="77"/>
                <a:cs typeface="Poppins" pitchFamily="2" charset="77"/>
              </a:rPr>
              <a:t>the arch of triumph</a:t>
            </a:r>
            <a:endParaRPr lang="en-GB" sz="2000" dirty="0">
              <a:solidFill>
                <a:srgbClr val="595959"/>
              </a:solidFill>
            </a:endParaRPr>
          </a:p>
        </p:txBody>
      </p:sp>
      <p:sp>
        <p:nvSpPr>
          <p:cNvPr id="28" name="Rectangle: Rounded Corners 111">
            <a:extLst>
              <a:ext uri="{FF2B5EF4-FFF2-40B4-BE49-F238E27FC236}">
                <a16:creationId xmlns:a16="http://schemas.microsoft.com/office/drawing/2014/main" id="{DAC56F3C-ABC7-D75B-31E0-4B6CD4D5F083}"/>
              </a:ext>
            </a:extLst>
          </p:cNvPr>
          <p:cNvSpPr/>
          <p:nvPr/>
        </p:nvSpPr>
        <p:spPr>
          <a:xfrm>
            <a:off x="3010626" y="4114716"/>
            <a:ext cx="2592000"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rgbClr val="1183B8"/>
                </a:solidFill>
                <a:latin typeface="Poppins" pitchFamily="2" charset="77"/>
                <a:cs typeface="Poppins" pitchFamily="2" charset="77"/>
              </a:rPr>
              <a:t>L’Arc</a:t>
            </a:r>
            <a:r>
              <a:rPr lang="en-GB" sz="2000" b="1" dirty="0">
                <a:solidFill>
                  <a:srgbClr val="1183B8"/>
                </a:solidFill>
                <a:latin typeface="Poppins" pitchFamily="2" charset="77"/>
                <a:cs typeface="Poppins" pitchFamily="2" charset="77"/>
              </a:rPr>
              <a:t> de Triomphe</a:t>
            </a:r>
          </a:p>
        </p:txBody>
      </p:sp>
      <p:sp>
        <p:nvSpPr>
          <p:cNvPr id="21" name="TextBox 20">
            <a:extLst>
              <a:ext uri="{FF2B5EF4-FFF2-40B4-BE49-F238E27FC236}">
                <a16:creationId xmlns:a16="http://schemas.microsoft.com/office/drawing/2014/main" id="{E11986AB-03BB-C909-8235-D75D71F77922}"/>
              </a:ext>
            </a:extLst>
          </p:cNvPr>
          <p:cNvSpPr txBox="1"/>
          <p:nvPr/>
        </p:nvSpPr>
        <p:spPr>
          <a:xfrm>
            <a:off x="1010923" y="3714606"/>
            <a:ext cx="2626784" cy="400110"/>
          </a:xfrm>
          <a:prstGeom prst="rect">
            <a:avLst/>
          </a:prstGeom>
          <a:noFill/>
        </p:spPr>
        <p:txBody>
          <a:bodyPr wrap="square">
            <a:spAutoFit/>
          </a:bodyPr>
          <a:lstStyle/>
          <a:p>
            <a:pPr algn="ctr"/>
            <a:r>
              <a:rPr lang="en-GB" sz="2000" dirty="0">
                <a:solidFill>
                  <a:srgbClr val="595959"/>
                </a:solidFill>
                <a:latin typeface="Poppins" pitchFamily="2" charset="77"/>
                <a:cs typeface="Poppins" pitchFamily="2" charset="77"/>
              </a:rPr>
              <a:t>the Eiffel Tower</a:t>
            </a:r>
            <a:endParaRPr lang="en-GB" sz="2000" dirty="0">
              <a:solidFill>
                <a:srgbClr val="595959"/>
              </a:solidFill>
            </a:endParaRPr>
          </a:p>
        </p:txBody>
      </p:sp>
      <p:sp>
        <p:nvSpPr>
          <p:cNvPr id="29" name="Rectangle: Rounded Corners 111">
            <a:extLst>
              <a:ext uri="{FF2B5EF4-FFF2-40B4-BE49-F238E27FC236}">
                <a16:creationId xmlns:a16="http://schemas.microsoft.com/office/drawing/2014/main" id="{FCEEE465-5E7C-EA35-3931-4E055CF72379}"/>
              </a:ext>
            </a:extLst>
          </p:cNvPr>
          <p:cNvSpPr/>
          <p:nvPr/>
        </p:nvSpPr>
        <p:spPr>
          <a:xfrm>
            <a:off x="1352315" y="1482606"/>
            <a:ext cx="1944000"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183B8"/>
                </a:solidFill>
                <a:latin typeface="Poppins" pitchFamily="2" charset="77"/>
                <a:cs typeface="Poppins" pitchFamily="2" charset="77"/>
              </a:rPr>
              <a:t>la tour Eiffel</a:t>
            </a:r>
          </a:p>
        </p:txBody>
      </p:sp>
    </p:spTree>
    <p:extLst>
      <p:ext uri="{BB962C8B-B14F-4D97-AF65-F5344CB8AC3E}">
        <p14:creationId xmlns:p14="http://schemas.microsoft.com/office/powerpoint/2010/main" val="2450882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Where is France?</a:t>
            </a:r>
          </a:p>
        </p:txBody>
      </p:sp>
      <p:sp>
        <p:nvSpPr>
          <p:cNvPr id="5" name="TextBox 4">
            <a:extLst>
              <a:ext uri="{FF2B5EF4-FFF2-40B4-BE49-F238E27FC236}">
                <a16:creationId xmlns:a16="http://schemas.microsoft.com/office/drawing/2014/main" id="{3CBC8D89-3466-EFE6-E9B6-D3B2F55DC2F4}"/>
              </a:ext>
            </a:extLst>
          </p:cNvPr>
          <p:cNvSpPr txBox="1"/>
          <p:nvPr/>
        </p:nvSpPr>
        <p:spPr>
          <a:xfrm>
            <a:off x="133200" y="975600"/>
            <a:ext cx="11615162" cy="461665"/>
          </a:xfrm>
          <a:prstGeom prst="rect">
            <a:avLst/>
          </a:prstGeom>
          <a:noFill/>
        </p:spPr>
        <p:txBody>
          <a:bodyPr vert="horz" wrap="square" rtlCol="0">
            <a:spAutoFit/>
          </a:bodyPr>
          <a:lstStyle/>
          <a:p>
            <a:r>
              <a:rPr lang="en-GB" sz="2400" dirty="0">
                <a:solidFill>
                  <a:srgbClr val="595959"/>
                </a:solidFill>
                <a:latin typeface="Poppins" pitchFamily="2" charset="77"/>
                <a:cs typeface="Poppins" pitchFamily="2" charset="77"/>
              </a:rPr>
              <a:t>Paris is famous for other reasons.</a:t>
            </a:r>
          </a:p>
        </p:txBody>
      </p:sp>
      <p:sp>
        <p:nvSpPr>
          <p:cNvPr id="2" name="TextBox 1">
            <a:extLst>
              <a:ext uri="{FF2B5EF4-FFF2-40B4-BE49-F238E27FC236}">
                <a16:creationId xmlns:a16="http://schemas.microsoft.com/office/drawing/2014/main" id="{3B3C1A41-567A-B4FA-201C-AB8B3341D5B9}"/>
              </a:ext>
            </a:extLst>
          </p:cNvPr>
          <p:cNvSpPr txBox="1"/>
          <p:nvPr/>
        </p:nvSpPr>
        <p:spPr>
          <a:xfrm>
            <a:off x="899965" y="1674499"/>
            <a:ext cx="2988000" cy="369332"/>
          </a:xfrm>
          <a:prstGeom prst="rect">
            <a:avLst/>
          </a:prstGeom>
          <a:solidFill>
            <a:srgbClr val="FFBB00"/>
          </a:solidFill>
          <a:ln w="38100">
            <a:solidFill>
              <a:srgbClr val="FFBB00"/>
            </a:solidFill>
          </a:ln>
        </p:spPr>
        <p:txBody>
          <a:bodyPr wrap="square" rtlCol="0">
            <a:spAutoFit/>
          </a:bodyPr>
          <a:lstStyle/>
          <a:p>
            <a:pPr algn="ctr"/>
            <a:r>
              <a:rPr lang="en-GB" dirty="0">
                <a:solidFill>
                  <a:schemeClr val="bg1"/>
                </a:solidFill>
                <a:latin typeface="Poppins Medium" pitchFamily="2" charset="77"/>
                <a:cs typeface="Poppins Medium" pitchFamily="2" charset="77"/>
              </a:rPr>
              <a:t>Fact</a:t>
            </a:r>
          </a:p>
        </p:txBody>
      </p:sp>
      <p:sp>
        <p:nvSpPr>
          <p:cNvPr id="3" name="TextBox 2">
            <a:extLst>
              <a:ext uri="{FF2B5EF4-FFF2-40B4-BE49-F238E27FC236}">
                <a16:creationId xmlns:a16="http://schemas.microsoft.com/office/drawing/2014/main" id="{FD109D6F-C639-FB0F-0820-9D6859DCE345}"/>
              </a:ext>
            </a:extLst>
          </p:cNvPr>
          <p:cNvSpPr txBox="1"/>
          <p:nvPr/>
        </p:nvSpPr>
        <p:spPr>
          <a:xfrm>
            <a:off x="899965" y="2043831"/>
            <a:ext cx="2988000" cy="1152000"/>
          </a:xfrm>
          <a:prstGeom prst="rect">
            <a:avLst/>
          </a:prstGeom>
          <a:solidFill>
            <a:srgbClr val="FFF8EA"/>
          </a:solidFill>
          <a:ln w="38100">
            <a:solidFill>
              <a:srgbClr val="FFBB00"/>
            </a:solidFill>
          </a:ln>
        </p:spPr>
        <p:txBody>
          <a:bodyPr wrap="square" lIns="144000" tIns="108000" rIns="144000" bIns="108000" rtlCol="0">
            <a:spAutoFit/>
          </a:bodyPr>
          <a:lstStyle/>
          <a:p>
            <a:r>
              <a:rPr lang="en-GB" sz="1600" dirty="0">
                <a:solidFill>
                  <a:schemeClr val="tx1">
                    <a:lumMod val="65000"/>
                    <a:lumOff val="35000"/>
                  </a:schemeClr>
                </a:solidFill>
                <a:latin typeface="Poppins" pitchFamily="2" charset="77"/>
                <a:cs typeface="Poppins" pitchFamily="2" charset="77"/>
              </a:rPr>
              <a:t>Paris can be found in the north of the country and has the largest population of all French cities.</a:t>
            </a:r>
          </a:p>
        </p:txBody>
      </p:sp>
      <p:sp>
        <p:nvSpPr>
          <p:cNvPr id="6" name="TextBox 5">
            <a:extLst>
              <a:ext uri="{FF2B5EF4-FFF2-40B4-BE49-F238E27FC236}">
                <a16:creationId xmlns:a16="http://schemas.microsoft.com/office/drawing/2014/main" id="{053BF5C9-3155-9535-B326-C85916DF4AB0}"/>
              </a:ext>
            </a:extLst>
          </p:cNvPr>
          <p:cNvSpPr txBox="1"/>
          <p:nvPr/>
        </p:nvSpPr>
        <p:spPr>
          <a:xfrm>
            <a:off x="4602000" y="2765948"/>
            <a:ext cx="2988000" cy="369332"/>
          </a:xfrm>
          <a:prstGeom prst="rect">
            <a:avLst/>
          </a:prstGeom>
          <a:solidFill>
            <a:srgbClr val="FFBB00"/>
          </a:solidFill>
          <a:ln w="38100">
            <a:solidFill>
              <a:srgbClr val="FFBB00"/>
            </a:solidFill>
          </a:ln>
        </p:spPr>
        <p:txBody>
          <a:bodyPr wrap="square" rtlCol="0">
            <a:spAutoFit/>
          </a:bodyPr>
          <a:lstStyle/>
          <a:p>
            <a:pPr algn="ctr"/>
            <a:r>
              <a:rPr lang="en-GB" dirty="0">
                <a:solidFill>
                  <a:schemeClr val="bg1"/>
                </a:solidFill>
                <a:latin typeface="Poppins Medium" pitchFamily="2" charset="77"/>
                <a:cs typeface="Poppins Medium" pitchFamily="2" charset="77"/>
              </a:rPr>
              <a:t>Fact</a:t>
            </a:r>
          </a:p>
        </p:txBody>
      </p:sp>
      <p:sp>
        <p:nvSpPr>
          <p:cNvPr id="7" name="TextBox 6">
            <a:extLst>
              <a:ext uri="{FF2B5EF4-FFF2-40B4-BE49-F238E27FC236}">
                <a16:creationId xmlns:a16="http://schemas.microsoft.com/office/drawing/2014/main" id="{6028456B-E015-53AB-4082-6F69C112CACF}"/>
              </a:ext>
            </a:extLst>
          </p:cNvPr>
          <p:cNvSpPr txBox="1"/>
          <p:nvPr/>
        </p:nvSpPr>
        <p:spPr>
          <a:xfrm>
            <a:off x="4602000" y="3135280"/>
            <a:ext cx="2988000" cy="956773"/>
          </a:xfrm>
          <a:prstGeom prst="rect">
            <a:avLst/>
          </a:prstGeom>
          <a:solidFill>
            <a:srgbClr val="FFF8EA"/>
          </a:solidFill>
          <a:ln w="38100">
            <a:solidFill>
              <a:srgbClr val="FFBB00"/>
            </a:solidFill>
          </a:ln>
        </p:spPr>
        <p:txBody>
          <a:bodyPr wrap="square" lIns="144000" tIns="108000" rIns="144000" bIns="108000" rtlCol="0">
            <a:spAutoFit/>
          </a:bodyPr>
          <a:lstStyle/>
          <a:p>
            <a:r>
              <a:rPr lang="en-GB" sz="1600" dirty="0">
                <a:solidFill>
                  <a:schemeClr val="tx1">
                    <a:lumMod val="65000"/>
                    <a:lumOff val="35000"/>
                  </a:schemeClr>
                </a:solidFill>
                <a:latin typeface="Poppins" pitchFamily="2" charset="77"/>
                <a:cs typeface="Poppins" pitchFamily="2" charset="77"/>
              </a:rPr>
              <a:t>People travel around Paris on the underground. This is called the </a:t>
            </a:r>
            <a:r>
              <a:rPr lang="en-GB" sz="1600" dirty="0" err="1">
                <a:solidFill>
                  <a:schemeClr val="tx1">
                    <a:lumMod val="65000"/>
                    <a:lumOff val="35000"/>
                  </a:schemeClr>
                </a:solidFill>
                <a:latin typeface="Poppins" pitchFamily="2" charset="77"/>
                <a:cs typeface="Poppins" pitchFamily="2" charset="77"/>
              </a:rPr>
              <a:t>métro</a:t>
            </a:r>
            <a:r>
              <a:rPr lang="en-GB" sz="1600" dirty="0">
                <a:solidFill>
                  <a:schemeClr val="tx1">
                    <a:lumMod val="65000"/>
                    <a:lumOff val="35000"/>
                  </a:schemeClr>
                </a:solidFill>
                <a:latin typeface="Poppins" pitchFamily="2" charset="77"/>
                <a:cs typeface="Poppins" pitchFamily="2" charset="77"/>
              </a:rPr>
              <a:t>.</a:t>
            </a:r>
          </a:p>
        </p:txBody>
      </p:sp>
      <p:sp>
        <p:nvSpPr>
          <p:cNvPr id="8" name="TextBox 7">
            <a:extLst>
              <a:ext uri="{FF2B5EF4-FFF2-40B4-BE49-F238E27FC236}">
                <a16:creationId xmlns:a16="http://schemas.microsoft.com/office/drawing/2014/main" id="{6D2BCA01-D158-A0A4-C278-17331B674149}"/>
              </a:ext>
            </a:extLst>
          </p:cNvPr>
          <p:cNvSpPr txBox="1"/>
          <p:nvPr/>
        </p:nvSpPr>
        <p:spPr>
          <a:xfrm>
            <a:off x="8259409" y="4229656"/>
            <a:ext cx="2988000" cy="369332"/>
          </a:xfrm>
          <a:prstGeom prst="rect">
            <a:avLst/>
          </a:prstGeom>
          <a:solidFill>
            <a:srgbClr val="FFBB00"/>
          </a:solidFill>
          <a:ln w="38100">
            <a:solidFill>
              <a:srgbClr val="FFBB00"/>
            </a:solidFill>
          </a:ln>
        </p:spPr>
        <p:txBody>
          <a:bodyPr wrap="square" rtlCol="0">
            <a:spAutoFit/>
          </a:bodyPr>
          <a:lstStyle/>
          <a:p>
            <a:pPr algn="ctr"/>
            <a:r>
              <a:rPr lang="en-GB" dirty="0">
                <a:solidFill>
                  <a:schemeClr val="bg1"/>
                </a:solidFill>
                <a:latin typeface="Poppins Medium" pitchFamily="2" charset="77"/>
                <a:cs typeface="Poppins Medium" pitchFamily="2" charset="77"/>
              </a:rPr>
              <a:t>Fact</a:t>
            </a:r>
          </a:p>
        </p:txBody>
      </p:sp>
      <p:sp>
        <p:nvSpPr>
          <p:cNvPr id="9" name="TextBox 8">
            <a:extLst>
              <a:ext uri="{FF2B5EF4-FFF2-40B4-BE49-F238E27FC236}">
                <a16:creationId xmlns:a16="http://schemas.microsoft.com/office/drawing/2014/main" id="{8DAE4FC9-573D-1591-E0D4-150F74604DA1}"/>
              </a:ext>
            </a:extLst>
          </p:cNvPr>
          <p:cNvSpPr txBox="1"/>
          <p:nvPr/>
        </p:nvSpPr>
        <p:spPr>
          <a:xfrm>
            <a:off x="8259409" y="4598988"/>
            <a:ext cx="2988000" cy="1941658"/>
          </a:xfrm>
          <a:prstGeom prst="rect">
            <a:avLst/>
          </a:prstGeom>
          <a:solidFill>
            <a:srgbClr val="FFF8EA"/>
          </a:solidFill>
          <a:ln w="38100">
            <a:solidFill>
              <a:srgbClr val="FFBB00"/>
            </a:solidFill>
          </a:ln>
        </p:spPr>
        <p:txBody>
          <a:bodyPr wrap="square" lIns="144000" tIns="108000" rIns="144000" bIns="108000" rtlCol="0">
            <a:spAutoFit/>
          </a:bodyPr>
          <a:lstStyle/>
          <a:p>
            <a:r>
              <a:rPr lang="en-GB" sz="1600" dirty="0">
                <a:solidFill>
                  <a:schemeClr val="tx1">
                    <a:lumMod val="65000"/>
                    <a:lumOff val="35000"/>
                  </a:schemeClr>
                </a:solidFill>
                <a:latin typeface="Poppins" pitchFamily="2" charset="77"/>
                <a:cs typeface="Poppins" pitchFamily="2" charset="77"/>
              </a:rPr>
              <a:t>A river runs through Paris. It is called la Seine in French. In English we call it the Seine. It is spelt the same in English like Paris but we pronounce it differently.</a:t>
            </a:r>
          </a:p>
        </p:txBody>
      </p:sp>
      <p:sp>
        <p:nvSpPr>
          <p:cNvPr id="12" name="TextBox 11">
            <a:extLst>
              <a:ext uri="{FF2B5EF4-FFF2-40B4-BE49-F238E27FC236}">
                <a16:creationId xmlns:a16="http://schemas.microsoft.com/office/drawing/2014/main" id="{976B125A-7B46-95F6-A02F-720798E79F29}"/>
              </a:ext>
            </a:extLst>
          </p:cNvPr>
          <p:cNvSpPr txBox="1"/>
          <p:nvPr/>
        </p:nvSpPr>
        <p:spPr>
          <a:xfrm>
            <a:off x="8259409" y="1674499"/>
            <a:ext cx="2988000" cy="369332"/>
          </a:xfrm>
          <a:prstGeom prst="rect">
            <a:avLst/>
          </a:prstGeom>
          <a:solidFill>
            <a:srgbClr val="FFBB00"/>
          </a:solidFill>
          <a:ln w="38100">
            <a:solidFill>
              <a:srgbClr val="FFBB00"/>
            </a:solidFill>
          </a:ln>
        </p:spPr>
        <p:txBody>
          <a:bodyPr wrap="square" rtlCol="0">
            <a:spAutoFit/>
          </a:bodyPr>
          <a:lstStyle/>
          <a:p>
            <a:pPr algn="ctr"/>
            <a:r>
              <a:rPr lang="en-GB" dirty="0">
                <a:solidFill>
                  <a:schemeClr val="bg1"/>
                </a:solidFill>
                <a:latin typeface="Poppins Medium" pitchFamily="2" charset="77"/>
                <a:cs typeface="Poppins Medium" pitchFamily="2" charset="77"/>
              </a:rPr>
              <a:t>Fact</a:t>
            </a:r>
          </a:p>
        </p:txBody>
      </p:sp>
      <p:sp>
        <p:nvSpPr>
          <p:cNvPr id="13" name="TextBox 12">
            <a:extLst>
              <a:ext uri="{FF2B5EF4-FFF2-40B4-BE49-F238E27FC236}">
                <a16:creationId xmlns:a16="http://schemas.microsoft.com/office/drawing/2014/main" id="{70BCB818-1F80-FF61-C2A6-EAA098046237}"/>
              </a:ext>
            </a:extLst>
          </p:cNvPr>
          <p:cNvSpPr txBox="1"/>
          <p:nvPr/>
        </p:nvSpPr>
        <p:spPr>
          <a:xfrm>
            <a:off x="8259409" y="2043831"/>
            <a:ext cx="2988000" cy="1202994"/>
          </a:xfrm>
          <a:prstGeom prst="rect">
            <a:avLst/>
          </a:prstGeom>
          <a:solidFill>
            <a:srgbClr val="FFF8EA"/>
          </a:solidFill>
          <a:ln w="38100">
            <a:solidFill>
              <a:srgbClr val="FFBB00"/>
            </a:solidFill>
          </a:ln>
        </p:spPr>
        <p:txBody>
          <a:bodyPr wrap="square" lIns="144000" tIns="108000" rIns="144000" bIns="108000" rtlCol="0">
            <a:spAutoFit/>
          </a:bodyPr>
          <a:lstStyle/>
          <a:p>
            <a:r>
              <a:rPr lang="en-GB" sz="1600" dirty="0">
                <a:solidFill>
                  <a:schemeClr val="tx1">
                    <a:lumMod val="65000"/>
                    <a:lumOff val="35000"/>
                  </a:schemeClr>
                </a:solidFill>
                <a:latin typeface="Poppins" pitchFamily="2" charset="77"/>
                <a:cs typeface="Poppins" pitchFamily="2" charset="77"/>
              </a:rPr>
              <a:t>People have settled in Paris since Roman times. Its name comes from a tribe called the </a:t>
            </a:r>
            <a:r>
              <a:rPr lang="en-GB" sz="1600" i="1" dirty="0" err="1">
                <a:solidFill>
                  <a:schemeClr val="tx1">
                    <a:lumMod val="65000"/>
                    <a:lumOff val="35000"/>
                  </a:schemeClr>
                </a:solidFill>
                <a:latin typeface="Poppins" pitchFamily="2" charset="77"/>
                <a:cs typeface="Poppins" pitchFamily="2" charset="77"/>
              </a:rPr>
              <a:t>Parisii</a:t>
            </a:r>
            <a:r>
              <a:rPr lang="en-GB" sz="1600" dirty="0">
                <a:solidFill>
                  <a:schemeClr val="tx1">
                    <a:lumMod val="65000"/>
                    <a:lumOff val="35000"/>
                  </a:schemeClr>
                </a:solidFill>
                <a:latin typeface="Poppins" pitchFamily="2" charset="77"/>
                <a:cs typeface="Poppins" pitchFamily="2" charset="77"/>
              </a:rPr>
              <a:t>.</a:t>
            </a:r>
          </a:p>
        </p:txBody>
      </p:sp>
      <p:sp>
        <p:nvSpPr>
          <p:cNvPr id="14" name="TextBox 13">
            <a:extLst>
              <a:ext uri="{FF2B5EF4-FFF2-40B4-BE49-F238E27FC236}">
                <a16:creationId xmlns:a16="http://schemas.microsoft.com/office/drawing/2014/main" id="{290E9E49-E081-5C48-0D02-91E571D6AB17}"/>
              </a:ext>
            </a:extLst>
          </p:cNvPr>
          <p:cNvSpPr txBox="1"/>
          <p:nvPr/>
        </p:nvSpPr>
        <p:spPr>
          <a:xfrm>
            <a:off x="899965" y="4229656"/>
            <a:ext cx="2988000" cy="369332"/>
          </a:xfrm>
          <a:prstGeom prst="rect">
            <a:avLst/>
          </a:prstGeom>
          <a:solidFill>
            <a:srgbClr val="FFBB00"/>
          </a:solidFill>
          <a:ln w="38100">
            <a:solidFill>
              <a:srgbClr val="FFBB00"/>
            </a:solidFill>
          </a:ln>
        </p:spPr>
        <p:txBody>
          <a:bodyPr wrap="square" rtlCol="0">
            <a:spAutoFit/>
          </a:bodyPr>
          <a:lstStyle/>
          <a:p>
            <a:pPr algn="ctr"/>
            <a:r>
              <a:rPr lang="en-GB" dirty="0">
                <a:solidFill>
                  <a:schemeClr val="bg1"/>
                </a:solidFill>
                <a:latin typeface="Poppins Medium" pitchFamily="2" charset="77"/>
                <a:cs typeface="Poppins Medium" pitchFamily="2" charset="77"/>
              </a:rPr>
              <a:t>Fact</a:t>
            </a:r>
          </a:p>
        </p:txBody>
      </p:sp>
      <p:sp>
        <p:nvSpPr>
          <p:cNvPr id="15" name="TextBox 14">
            <a:extLst>
              <a:ext uri="{FF2B5EF4-FFF2-40B4-BE49-F238E27FC236}">
                <a16:creationId xmlns:a16="http://schemas.microsoft.com/office/drawing/2014/main" id="{AAAC941A-5064-FF5A-DD65-F6B39F848DED}"/>
              </a:ext>
            </a:extLst>
          </p:cNvPr>
          <p:cNvSpPr txBox="1"/>
          <p:nvPr/>
        </p:nvSpPr>
        <p:spPr>
          <a:xfrm>
            <a:off x="899965" y="4598988"/>
            <a:ext cx="2988000" cy="1941658"/>
          </a:xfrm>
          <a:prstGeom prst="rect">
            <a:avLst/>
          </a:prstGeom>
          <a:solidFill>
            <a:srgbClr val="FFF8EA"/>
          </a:solidFill>
          <a:ln w="38100">
            <a:solidFill>
              <a:srgbClr val="FFBB00"/>
            </a:solidFill>
          </a:ln>
        </p:spPr>
        <p:txBody>
          <a:bodyPr wrap="square" lIns="144000" tIns="108000" rIns="144000" bIns="108000" rtlCol="0">
            <a:spAutoFit/>
          </a:bodyPr>
          <a:lstStyle/>
          <a:p>
            <a:r>
              <a:rPr lang="en-GB" sz="1600" dirty="0">
                <a:solidFill>
                  <a:schemeClr val="tx1">
                    <a:lumMod val="65000"/>
                    <a:lumOff val="35000"/>
                  </a:schemeClr>
                </a:solidFill>
                <a:latin typeface="Poppins" pitchFamily="2" charset="77"/>
                <a:cs typeface="Poppins" pitchFamily="2" charset="77"/>
              </a:rPr>
              <a:t>Many artist and writer, such as Pablo Picasso and Vincent van Gogh,  have been attracted to Paris over the years. Its  nickname is the City of Lights.</a:t>
            </a:r>
          </a:p>
        </p:txBody>
      </p:sp>
    </p:spTree>
    <p:extLst>
      <p:ext uri="{BB962C8B-B14F-4D97-AF65-F5344CB8AC3E}">
        <p14:creationId xmlns:p14="http://schemas.microsoft.com/office/powerpoint/2010/main" val="378509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D8E5CA-8BC4-74B2-7C9E-C704EF274F2C}"/>
              </a:ext>
            </a:extLst>
          </p:cNvPr>
          <p:cNvPicPr>
            <a:picLocks noChangeAspect="1"/>
          </p:cNvPicPr>
          <p:nvPr/>
        </p:nvPicPr>
        <p:blipFill>
          <a:blip r:embed="rId4"/>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Where is France?</a:t>
            </a:r>
          </a:p>
        </p:txBody>
      </p:sp>
      <p:sp>
        <p:nvSpPr>
          <p:cNvPr id="5" name="TextBox 4">
            <a:extLst>
              <a:ext uri="{FF2B5EF4-FFF2-40B4-BE49-F238E27FC236}">
                <a16:creationId xmlns:a16="http://schemas.microsoft.com/office/drawing/2014/main" id="{3CBC8D89-3466-EFE6-E9B6-D3B2F55DC2F4}"/>
              </a:ext>
            </a:extLst>
          </p:cNvPr>
          <p:cNvSpPr txBox="1"/>
          <p:nvPr/>
        </p:nvSpPr>
        <p:spPr>
          <a:xfrm>
            <a:off x="133200" y="975600"/>
            <a:ext cx="10414177" cy="830997"/>
          </a:xfrm>
          <a:prstGeom prst="rect">
            <a:avLst/>
          </a:prstGeom>
          <a:noFill/>
        </p:spPr>
        <p:txBody>
          <a:bodyPr vert="horz" wrap="square" rtlCol="0">
            <a:spAutoFit/>
          </a:bodyPr>
          <a:lstStyle/>
          <a:p>
            <a:r>
              <a:rPr lang="en-GB" sz="2400" dirty="0">
                <a:solidFill>
                  <a:srgbClr val="595959"/>
                </a:solidFill>
                <a:latin typeface="Poppins" pitchFamily="2" charset="77"/>
                <a:cs typeface="Poppins" pitchFamily="2" charset="77"/>
              </a:rPr>
              <a:t>Let’s start with a question about greetings in French. Select the correct phrase to respond to Manon. </a:t>
            </a:r>
            <a:endParaRPr lang="en-GB" sz="2400" dirty="0">
              <a:solidFill>
                <a:srgbClr val="595959"/>
              </a:solidFill>
              <a:highlight>
                <a:srgbClr val="FFFF00"/>
              </a:highlight>
              <a:latin typeface="Poppins" pitchFamily="2" charset="77"/>
              <a:cs typeface="Poppins" pitchFamily="2" charset="77"/>
            </a:endParaRPr>
          </a:p>
        </p:txBody>
      </p:sp>
      <p:sp>
        <p:nvSpPr>
          <p:cNvPr id="11" name="Speech Bubble: Rectangle with Corners Rounded 10">
            <a:extLst>
              <a:ext uri="{FF2B5EF4-FFF2-40B4-BE49-F238E27FC236}">
                <a16:creationId xmlns:a16="http://schemas.microsoft.com/office/drawing/2014/main" id="{FC116EB1-1E2D-09A8-D4E1-C5551E4BAC88}"/>
              </a:ext>
            </a:extLst>
          </p:cNvPr>
          <p:cNvSpPr/>
          <p:nvPr/>
        </p:nvSpPr>
        <p:spPr>
          <a:xfrm flipH="1">
            <a:off x="2085771" y="6050934"/>
            <a:ext cx="1656000" cy="504000"/>
          </a:xfrm>
          <a:prstGeom prst="wedgeRoundRectCallout">
            <a:avLst>
              <a:gd name="adj1" fmla="val -58501"/>
              <a:gd name="adj2" fmla="val 10390"/>
              <a:gd name="adj3" fmla="val 16667"/>
            </a:avLst>
          </a:prstGeom>
          <a:noFill/>
          <a:ln>
            <a:solidFill>
              <a:srgbClr val="5959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lang="en-GB" sz="2200" dirty="0">
                <a:solidFill>
                  <a:srgbClr val="595959"/>
                </a:solidFill>
                <a:latin typeface="Poppins" panose="00000500000000000000" pitchFamily="2" charset="0"/>
                <a:cs typeface="Poppins" panose="00000500000000000000" pitchFamily="2" charset="0"/>
              </a:rPr>
              <a:t>Bonjour !</a:t>
            </a:r>
          </a:p>
        </p:txBody>
      </p:sp>
      <p:sp>
        <p:nvSpPr>
          <p:cNvPr id="12" name="Speech Bubble: Rectangle with Corners Rounded 11">
            <a:extLst>
              <a:ext uri="{FF2B5EF4-FFF2-40B4-BE49-F238E27FC236}">
                <a16:creationId xmlns:a16="http://schemas.microsoft.com/office/drawing/2014/main" id="{DE23235A-CF51-B273-A3FF-18B20FAB6053}"/>
              </a:ext>
            </a:extLst>
          </p:cNvPr>
          <p:cNvSpPr/>
          <p:nvPr/>
        </p:nvSpPr>
        <p:spPr>
          <a:xfrm flipH="1">
            <a:off x="4784726" y="6050934"/>
            <a:ext cx="1656000" cy="504000"/>
          </a:xfrm>
          <a:prstGeom prst="wedgeRoundRectCallout">
            <a:avLst>
              <a:gd name="adj1" fmla="val -58501"/>
              <a:gd name="adj2" fmla="val 10390"/>
              <a:gd name="adj3" fmla="val 16667"/>
            </a:avLst>
          </a:prstGeom>
          <a:noFill/>
          <a:ln>
            <a:solidFill>
              <a:srgbClr val="5959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lang="en-GB" sz="2200" dirty="0">
                <a:solidFill>
                  <a:srgbClr val="595959"/>
                </a:solidFill>
                <a:latin typeface="Poppins" panose="00000500000000000000" pitchFamily="2" charset="0"/>
                <a:cs typeface="Poppins" panose="00000500000000000000" pitchFamily="2" charset="0"/>
              </a:rPr>
              <a:t>Au revoir.</a:t>
            </a:r>
          </a:p>
        </p:txBody>
      </p:sp>
      <p:sp>
        <p:nvSpPr>
          <p:cNvPr id="13" name="Speech Bubble: Rectangle with Corners Rounded 12">
            <a:extLst>
              <a:ext uri="{FF2B5EF4-FFF2-40B4-BE49-F238E27FC236}">
                <a16:creationId xmlns:a16="http://schemas.microsoft.com/office/drawing/2014/main" id="{646A91E6-127D-9F04-01DF-89298B2F50DD}"/>
              </a:ext>
            </a:extLst>
          </p:cNvPr>
          <p:cNvSpPr/>
          <p:nvPr/>
        </p:nvSpPr>
        <p:spPr>
          <a:xfrm flipH="1">
            <a:off x="7483681" y="6050934"/>
            <a:ext cx="1656000" cy="504000"/>
          </a:xfrm>
          <a:prstGeom prst="wedgeRoundRectCallout">
            <a:avLst>
              <a:gd name="adj1" fmla="val -58501"/>
              <a:gd name="adj2" fmla="val 10390"/>
              <a:gd name="adj3" fmla="val 16667"/>
            </a:avLst>
          </a:prstGeom>
          <a:noFill/>
          <a:ln>
            <a:solidFill>
              <a:srgbClr val="5959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lang="en-GB" sz="2200" dirty="0">
                <a:solidFill>
                  <a:srgbClr val="595959"/>
                </a:solidFill>
                <a:latin typeface="Poppins" panose="00000500000000000000" pitchFamily="2" charset="0"/>
                <a:cs typeface="Poppins" panose="00000500000000000000" pitchFamily="2" charset="0"/>
              </a:rPr>
              <a:t>Merci.</a:t>
            </a:r>
          </a:p>
        </p:txBody>
      </p:sp>
      <p:sp>
        <p:nvSpPr>
          <p:cNvPr id="6" name="TextBox 5">
            <a:extLst>
              <a:ext uri="{FF2B5EF4-FFF2-40B4-BE49-F238E27FC236}">
                <a16:creationId xmlns:a16="http://schemas.microsoft.com/office/drawing/2014/main" id="{DA2153FB-C1C8-B027-E5BE-DB011AF80BD6}"/>
              </a:ext>
            </a:extLst>
          </p:cNvPr>
          <p:cNvSpPr txBox="1"/>
          <p:nvPr/>
        </p:nvSpPr>
        <p:spPr>
          <a:xfrm>
            <a:off x="2533448" y="2899579"/>
            <a:ext cx="1080000" cy="369332"/>
          </a:xfrm>
          <a:prstGeom prst="rect">
            <a:avLst/>
          </a:prstGeom>
          <a:noFill/>
        </p:spPr>
        <p:txBody>
          <a:bodyPr wrap="square">
            <a:spAutoFit/>
          </a:bodyPr>
          <a:lstStyle/>
          <a:p>
            <a:pPr algn="ctr"/>
            <a:r>
              <a:rPr lang="en-GB" sz="1800" dirty="0">
                <a:solidFill>
                  <a:srgbClr val="595959"/>
                </a:solidFill>
                <a:latin typeface="Poppins" panose="00000500000000000000" pitchFamily="2" charset="0"/>
                <a:cs typeface="Poppins" panose="00000500000000000000" pitchFamily="2" charset="0"/>
              </a:rPr>
              <a:t>Manon</a:t>
            </a:r>
            <a:endParaRPr lang="en-GB" dirty="0">
              <a:solidFill>
                <a:srgbClr val="595959"/>
              </a:solidFill>
            </a:endParaRPr>
          </a:p>
        </p:txBody>
      </p:sp>
      <p:sp>
        <p:nvSpPr>
          <p:cNvPr id="20" name="TextBox 19">
            <a:extLst>
              <a:ext uri="{FF2B5EF4-FFF2-40B4-BE49-F238E27FC236}">
                <a16:creationId xmlns:a16="http://schemas.microsoft.com/office/drawing/2014/main" id="{EE2E0483-F5EB-B3FC-9EB2-B59766438B72}"/>
              </a:ext>
            </a:extLst>
          </p:cNvPr>
          <p:cNvSpPr txBox="1"/>
          <p:nvPr/>
        </p:nvSpPr>
        <p:spPr>
          <a:xfrm>
            <a:off x="7617238" y="3509354"/>
            <a:ext cx="1080000" cy="370800"/>
          </a:xfrm>
          <a:prstGeom prst="rect">
            <a:avLst/>
          </a:prstGeom>
          <a:noFill/>
        </p:spPr>
        <p:txBody>
          <a:bodyPr wrap="square">
            <a:spAutoFit/>
          </a:bodyPr>
          <a:lstStyle/>
          <a:p>
            <a:pPr algn="ctr"/>
            <a:r>
              <a:rPr lang="en-GB" sz="1800" dirty="0">
                <a:solidFill>
                  <a:srgbClr val="595959"/>
                </a:solidFill>
                <a:latin typeface="Poppins" panose="00000500000000000000" pitchFamily="2" charset="0"/>
                <a:cs typeface="Poppins" panose="00000500000000000000" pitchFamily="2" charset="0"/>
              </a:rPr>
              <a:t>Sam</a:t>
            </a:r>
            <a:endParaRPr lang="en-GB" dirty="0">
              <a:solidFill>
                <a:srgbClr val="595959"/>
              </a:solidFill>
            </a:endParaRPr>
          </a:p>
        </p:txBody>
      </p:sp>
      <p:sp>
        <p:nvSpPr>
          <p:cNvPr id="23" name="Speech Bubble: Rectangle with Corners Rounded 22">
            <a:extLst>
              <a:ext uri="{FF2B5EF4-FFF2-40B4-BE49-F238E27FC236}">
                <a16:creationId xmlns:a16="http://schemas.microsoft.com/office/drawing/2014/main" id="{CCC26E57-B36F-D5C6-C52E-A48077BFDB62}"/>
              </a:ext>
            </a:extLst>
          </p:cNvPr>
          <p:cNvSpPr/>
          <p:nvPr/>
        </p:nvSpPr>
        <p:spPr>
          <a:xfrm>
            <a:off x="3724923" y="4110579"/>
            <a:ext cx="1656000" cy="504000"/>
          </a:xfrm>
          <a:prstGeom prst="wedgeRoundRectCallout">
            <a:avLst>
              <a:gd name="adj1" fmla="val -58501"/>
              <a:gd name="adj2" fmla="val 10390"/>
              <a:gd name="adj3" fmla="val 16667"/>
            </a:avLst>
          </a:prstGeom>
          <a:noFill/>
          <a:ln>
            <a:solidFill>
              <a:srgbClr val="5959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lang="en-GB" sz="2200" dirty="0">
                <a:solidFill>
                  <a:srgbClr val="595959"/>
                </a:solidFill>
                <a:latin typeface="Poppins" panose="00000500000000000000" pitchFamily="2" charset="0"/>
                <a:cs typeface="Poppins" panose="00000500000000000000" pitchFamily="2" charset="0"/>
              </a:rPr>
              <a:t>À </a:t>
            </a:r>
            <a:r>
              <a:rPr lang="en-GB" sz="2200" dirty="0" err="1">
                <a:solidFill>
                  <a:srgbClr val="595959"/>
                </a:solidFill>
                <a:latin typeface="Poppins" panose="00000500000000000000" pitchFamily="2" charset="0"/>
                <a:cs typeface="Poppins" panose="00000500000000000000" pitchFamily="2" charset="0"/>
              </a:rPr>
              <a:t>bientôt</a:t>
            </a:r>
            <a:r>
              <a:rPr lang="en-GB" sz="2200" dirty="0">
                <a:solidFill>
                  <a:srgbClr val="595959"/>
                </a:solidFill>
                <a:latin typeface="Poppins" panose="00000500000000000000" pitchFamily="2" charset="0"/>
                <a:cs typeface="Poppins" panose="00000500000000000000" pitchFamily="2" charset="0"/>
              </a:rPr>
              <a:t>.</a:t>
            </a:r>
          </a:p>
        </p:txBody>
      </p:sp>
      <p:sp>
        <p:nvSpPr>
          <p:cNvPr id="24" name="Speech Bubble: Rectangle with Corners Rounded 23">
            <a:extLst>
              <a:ext uri="{FF2B5EF4-FFF2-40B4-BE49-F238E27FC236}">
                <a16:creationId xmlns:a16="http://schemas.microsoft.com/office/drawing/2014/main" id="{429DD3AB-9290-15FE-610E-96DCFDF53D02}"/>
              </a:ext>
            </a:extLst>
          </p:cNvPr>
          <p:cNvSpPr/>
          <p:nvPr/>
        </p:nvSpPr>
        <p:spPr>
          <a:xfrm>
            <a:off x="3724923" y="2127971"/>
            <a:ext cx="2520000" cy="504000"/>
          </a:xfrm>
          <a:prstGeom prst="wedgeRoundRectCallout">
            <a:avLst>
              <a:gd name="adj1" fmla="val -58501"/>
              <a:gd name="adj2" fmla="val 10390"/>
              <a:gd name="adj3" fmla="val 16667"/>
            </a:avLst>
          </a:prstGeom>
          <a:noFill/>
          <a:ln>
            <a:solidFill>
              <a:srgbClr val="5959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lang="en-GB" sz="2200" dirty="0">
                <a:solidFill>
                  <a:srgbClr val="595959"/>
                </a:solidFill>
                <a:latin typeface="Poppins" panose="00000500000000000000" pitchFamily="2" charset="0"/>
                <a:cs typeface="Poppins" panose="00000500000000000000" pitchFamily="2" charset="0"/>
              </a:rPr>
              <a:t>Bonjour Sam !</a:t>
            </a:r>
          </a:p>
        </p:txBody>
      </p:sp>
      <p:sp>
        <p:nvSpPr>
          <p:cNvPr id="25" name="Speech Bubble: Rectangle with Corners Rounded 24">
            <a:extLst>
              <a:ext uri="{FF2B5EF4-FFF2-40B4-BE49-F238E27FC236}">
                <a16:creationId xmlns:a16="http://schemas.microsoft.com/office/drawing/2014/main" id="{1DFDED77-8A55-6ECD-2CAC-D22316DC7805}"/>
              </a:ext>
            </a:extLst>
          </p:cNvPr>
          <p:cNvSpPr/>
          <p:nvPr/>
        </p:nvSpPr>
        <p:spPr>
          <a:xfrm flipH="1">
            <a:off x="5914205" y="4722049"/>
            <a:ext cx="1656000" cy="504000"/>
          </a:xfrm>
          <a:prstGeom prst="wedgeRoundRectCallout">
            <a:avLst>
              <a:gd name="adj1" fmla="val -58501"/>
              <a:gd name="adj2" fmla="val 10390"/>
              <a:gd name="adj3" fmla="val 16667"/>
            </a:avLst>
          </a:prstGeom>
          <a:noFill/>
          <a:ln>
            <a:solidFill>
              <a:srgbClr val="5959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endParaRPr lang="en-GB" sz="2200" dirty="0">
              <a:solidFill>
                <a:srgbClr val="F76756"/>
              </a:solidFill>
              <a:latin typeface="Poppins" panose="00000500000000000000" pitchFamily="2" charset="0"/>
              <a:cs typeface="Poppins" panose="00000500000000000000" pitchFamily="2" charset="0"/>
            </a:endParaRPr>
          </a:p>
        </p:txBody>
      </p:sp>
      <p:sp>
        <p:nvSpPr>
          <p:cNvPr id="26" name="Speech Bubble: Rectangle with Corners Rounded 25">
            <a:extLst>
              <a:ext uri="{FF2B5EF4-FFF2-40B4-BE49-F238E27FC236}">
                <a16:creationId xmlns:a16="http://schemas.microsoft.com/office/drawing/2014/main" id="{7094EC9C-3BC3-F71C-7F03-29968F62B10F}"/>
              </a:ext>
            </a:extLst>
          </p:cNvPr>
          <p:cNvSpPr/>
          <p:nvPr/>
        </p:nvSpPr>
        <p:spPr>
          <a:xfrm flipH="1">
            <a:off x="5050205" y="2767575"/>
            <a:ext cx="2520000" cy="504000"/>
          </a:xfrm>
          <a:prstGeom prst="wedgeRoundRectCallout">
            <a:avLst>
              <a:gd name="adj1" fmla="val -58501"/>
              <a:gd name="adj2" fmla="val 10390"/>
              <a:gd name="adj3" fmla="val 16667"/>
            </a:avLst>
          </a:prstGeom>
          <a:noFill/>
          <a:ln>
            <a:solidFill>
              <a:srgbClr val="5959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lang="en-GB" sz="2200" dirty="0">
                <a:solidFill>
                  <a:srgbClr val="595959"/>
                </a:solidFill>
                <a:latin typeface="Poppins" panose="00000500000000000000" pitchFamily="2" charset="0"/>
                <a:cs typeface="Poppins" panose="00000500000000000000" pitchFamily="2" charset="0"/>
              </a:rPr>
              <a:t>Bonjour Manon !</a:t>
            </a:r>
          </a:p>
        </p:txBody>
      </p:sp>
      <p:sp>
        <p:nvSpPr>
          <p:cNvPr id="28" name="TextBox 27">
            <a:extLst>
              <a:ext uri="{FF2B5EF4-FFF2-40B4-BE49-F238E27FC236}">
                <a16:creationId xmlns:a16="http://schemas.microsoft.com/office/drawing/2014/main" id="{035D2BEF-F207-B04B-52CE-2E5B1E1EFF10}"/>
              </a:ext>
            </a:extLst>
          </p:cNvPr>
          <p:cNvSpPr txBox="1"/>
          <p:nvPr/>
        </p:nvSpPr>
        <p:spPr>
          <a:xfrm>
            <a:off x="2533448" y="4854755"/>
            <a:ext cx="1080000" cy="369332"/>
          </a:xfrm>
          <a:prstGeom prst="rect">
            <a:avLst/>
          </a:prstGeom>
          <a:noFill/>
        </p:spPr>
        <p:txBody>
          <a:bodyPr wrap="square">
            <a:spAutoFit/>
          </a:bodyPr>
          <a:lstStyle/>
          <a:p>
            <a:pPr algn="ctr"/>
            <a:r>
              <a:rPr lang="en-GB" sz="1800" dirty="0">
                <a:solidFill>
                  <a:srgbClr val="595959"/>
                </a:solidFill>
                <a:latin typeface="Poppins" panose="00000500000000000000" pitchFamily="2" charset="0"/>
                <a:cs typeface="Poppins" panose="00000500000000000000" pitchFamily="2" charset="0"/>
              </a:rPr>
              <a:t>Manon</a:t>
            </a:r>
            <a:endParaRPr lang="en-GB" dirty="0">
              <a:solidFill>
                <a:srgbClr val="595959"/>
              </a:solidFill>
            </a:endParaRPr>
          </a:p>
        </p:txBody>
      </p:sp>
      <p:sp>
        <p:nvSpPr>
          <p:cNvPr id="31" name="TextBox 30">
            <a:extLst>
              <a:ext uri="{FF2B5EF4-FFF2-40B4-BE49-F238E27FC236}">
                <a16:creationId xmlns:a16="http://schemas.microsoft.com/office/drawing/2014/main" id="{070FA495-D279-A0FF-621C-FFA9E1E85D25}"/>
              </a:ext>
            </a:extLst>
          </p:cNvPr>
          <p:cNvSpPr txBox="1"/>
          <p:nvPr/>
        </p:nvSpPr>
        <p:spPr>
          <a:xfrm>
            <a:off x="7617238" y="5464530"/>
            <a:ext cx="1080000" cy="370800"/>
          </a:xfrm>
          <a:prstGeom prst="rect">
            <a:avLst/>
          </a:prstGeom>
          <a:noFill/>
        </p:spPr>
        <p:txBody>
          <a:bodyPr wrap="square">
            <a:spAutoFit/>
          </a:bodyPr>
          <a:lstStyle/>
          <a:p>
            <a:pPr algn="ctr"/>
            <a:r>
              <a:rPr lang="en-GB" sz="1800" dirty="0">
                <a:solidFill>
                  <a:srgbClr val="595959"/>
                </a:solidFill>
                <a:latin typeface="Poppins" panose="00000500000000000000" pitchFamily="2" charset="0"/>
                <a:cs typeface="Poppins" panose="00000500000000000000" pitchFamily="2" charset="0"/>
              </a:rPr>
              <a:t>Sam</a:t>
            </a:r>
            <a:endParaRPr lang="en-GB" dirty="0">
              <a:solidFill>
                <a:srgbClr val="595959"/>
              </a:solidFill>
            </a:endParaRPr>
          </a:p>
        </p:txBody>
      </p:sp>
    </p:spTree>
    <p:extLst>
      <p:ext uri="{BB962C8B-B14F-4D97-AF65-F5344CB8AC3E}">
        <p14:creationId xmlns:p14="http://schemas.microsoft.com/office/powerpoint/2010/main" val="40879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D29F42-6CB8-D3D0-3205-C91DE23E7157}"/>
              </a:ext>
            </a:extLst>
          </p:cNvPr>
          <p:cNvPicPr>
            <a:picLocks noChangeAspect="1"/>
          </p:cNvPicPr>
          <p:nvPr/>
        </p:nvPicPr>
        <p:blipFill>
          <a:blip r:embed="rId4"/>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Where is France?</a:t>
            </a:r>
          </a:p>
        </p:txBody>
      </p:sp>
      <p:sp>
        <p:nvSpPr>
          <p:cNvPr id="5" name="TextBox 4">
            <a:extLst>
              <a:ext uri="{FF2B5EF4-FFF2-40B4-BE49-F238E27FC236}">
                <a16:creationId xmlns:a16="http://schemas.microsoft.com/office/drawing/2014/main" id="{3CBC8D89-3466-EFE6-E9B6-D3B2F55DC2F4}"/>
              </a:ext>
            </a:extLst>
          </p:cNvPr>
          <p:cNvSpPr txBox="1"/>
          <p:nvPr/>
        </p:nvSpPr>
        <p:spPr>
          <a:xfrm>
            <a:off x="133200" y="975600"/>
            <a:ext cx="10414177" cy="830997"/>
          </a:xfrm>
          <a:prstGeom prst="rect">
            <a:avLst/>
          </a:prstGeom>
          <a:noFill/>
        </p:spPr>
        <p:txBody>
          <a:bodyPr vert="horz" wrap="square" rtlCol="0">
            <a:spAutoFit/>
          </a:bodyPr>
          <a:lstStyle/>
          <a:p>
            <a:r>
              <a:rPr lang="en-GB" sz="2400" dirty="0">
                <a:solidFill>
                  <a:srgbClr val="595959"/>
                </a:solidFill>
                <a:latin typeface="Poppins" pitchFamily="2" charset="77"/>
                <a:cs typeface="Poppins" pitchFamily="2" charset="77"/>
              </a:rPr>
              <a:t>Let’s start with a question about greetings in French. Select the correct phrase to respond to Manon. </a:t>
            </a:r>
            <a:endParaRPr lang="en-GB" sz="2400" dirty="0">
              <a:solidFill>
                <a:srgbClr val="595959"/>
              </a:solidFill>
              <a:highlight>
                <a:srgbClr val="FFFF00"/>
              </a:highlight>
              <a:latin typeface="Poppins" pitchFamily="2" charset="77"/>
              <a:cs typeface="Poppins" pitchFamily="2" charset="77"/>
            </a:endParaRPr>
          </a:p>
        </p:txBody>
      </p:sp>
      <p:sp>
        <p:nvSpPr>
          <p:cNvPr id="11" name="Speech Bubble: Rectangle with Corners Rounded 10">
            <a:extLst>
              <a:ext uri="{FF2B5EF4-FFF2-40B4-BE49-F238E27FC236}">
                <a16:creationId xmlns:a16="http://schemas.microsoft.com/office/drawing/2014/main" id="{FC116EB1-1E2D-09A8-D4E1-C5551E4BAC88}"/>
              </a:ext>
            </a:extLst>
          </p:cNvPr>
          <p:cNvSpPr/>
          <p:nvPr/>
        </p:nvSpPr>
        <p:spPr>
          <a:xfrm flipH="1">
            <a:off x="2085771" y="6050934"/>
            <a:ext cx="1656000" cy="504000"/>
          </a:xfrm>
          <a:prstGeom prst="wedgeRoundRectCallout">
            <a:avLst>
              <a:gd name="adj1" fmla="val -58501"/>
              <a:gd name="adj2" fmla="val 10390"/>
              <a:gd name="adj3" fmla="val 16667"/>
            </a:avLst>
          </a:prstGeom>
          <a:noFill/>
          <a:ln>
            <a:solidFill>
              <a:srgbClr val="5959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lang="en-GB" sz="2200" dirty="0">
                <a:solidFill>
                  <a:srgbClr val="595959"/>
                </a:solidFill>
                <a:latin typeface="Poppins" panose="00000500000000000000" pitchFamily="2" charset="0"/>
                <a:cs typeface="Poppins" panose="00000500000000000000" pitchFamily="2" charset="0"/>
              </a:rPr>
              <a:t>Bonjour !</a:t>
            </a:r>
          </a:p>
        </p:txBody>
      </p:sp>
      <p:sp>
        <p:nvSpPr>
          <p:cNvPr id="12" name="Speech Bubble: Rectangle with Corners Rounded 11">
            <a:extLst>
              <a:ext uri="{FF2B5EF4-FFF2-40B4-BE49-F238E27FC236}">
                <a16:creationId xmlns:a16="http://schemas.microsoft.com/office/drawing/2014/main" id="{DE23235A-CF51-B273-A3FF-18B20FAB6053}"/>
              </a:ext>
            </a:extLst>
          </p:cNvPr>
          <p:cNvSpPr/>
          <p:nvPr/>
        </p:nvSpPr>
        <p:spPr>
          <a:xfrm flipH="1">
            <a:off x="4784726" y="6050934"/>
            <a:ext cx="1656000" cy="504000"/>
          </a:xfrm>
          <a:prstGeom prst="wedgeRoundRectCallout">
            <a:avLst>
              <a:gd name="adj1" fmla="val -58501"/>
              <a:gd name="adj2" fmla="val 10390"/>
              <a:gd name="adj3" fmla="val 16667"/>
            </a:avLst>
          </a:prstGeom>
          <a:noFill/>
          <a:ln>
            <a:solidFill>
              <a:srgbClr val="5959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lang="en-GB" sz="2200" dirty="0">
                <a:solidFill>
                  <a:srgbClr val="F76756"/>
                </a:solidFill>
                <a:latin typeface="Poppins" panose="00000500000000000000" pitchFamily="2" charset="0"/>
                <a:cs typeface="Poppins" panose="00000500000000000000" pitchFamily="2" charset="0"/>
              </a:rPr>
              <a:t>Au revoir.</a:t>
            </a:r>
          </a:p>
        </p:txBody>
      </p:sp>
      <p:sp>
        <p:nvSpPr>
          <p:cNvPr id="13" name="Speech Bubble: Rectangle with Corners Rounded 12">
            <a:extLst>
              <a:ext uri="{FF2B5EF4-FFF2-40B4-BE49-F238E27FC236}">
                <a16:creationId xmlns:a16="http://schemas.microsoft.com/office/drawing/2014/main" id="{646A91E6-127D-9F04-01DF-89298B2F50DD}"/>
              </a:ext>
            </a:extLst>
          </p:cNvPr>
          <p:cNvSpPr/>
          <p:nvPr/>
        </p:nvSpPr>
        <p:spPr>
          <a:xfrm flipH="1">
            <a:off x="7483681" y="6050934"/>
            <a:ext cx="1656000" cy="504000"/>
          </a:xfrm>
          <a:prstGeom prst="wedgeRoundRectCallout">
            <a:avLst>
              <a:gd name="adj1" fmla="val -58501"/>
              <a:gd name="adj2" fmla="val 10390"/>
              <a:gd name="adj3" fmla="val 16667"/>
            </a:avLst>
          </a:prstGeom>
          <a:noFill/>
          <a:ln>
            <a:solidFill>
              <a:srgbClr val="5959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lang="en-GB" sz="2200" dirty="0">
                <a:solidFill>
                  <a:srgbClr val="595959"/>
                </a:solidFill>
                <a:latin typeface="Poppins" panose="00000500000000000000" pitchFamily="2" charset="0"/>
                <a:cs typeface="Poppins" panose="00000500000000000000" pitchFamily="2" charset="0"/>
              </a:rPr>
              <a:t>Merci.</a:t>
            </a:r>
          </a:p>
        </p:txBody>
      </p:sp>
      <p:sp>
        <p:nvSpPr>
          <p:cNvPr id="19" name="TextBox 18">
            <a:extLst>
              <a:ext uri="{FF2B5EF4-FFF2-40B4-BE49-F238E27FC236}">
                <a16:creationId xmlns:a16="http://schemas.microsoft.com/office/drawing/2014/main" id="{C40C1EFA-2C77-3EE5-AF3C-AC346AACE0A9}"/>
              </a:ext>
            </a:extLst>
          </p:cNvPr>
          <p:cNvSpPr txBox="1"/>
          <p:nvPr/>
        </p:nvSpPr>
        <p:spPr>
          <a:xfrm>
            <a:off x="2533448" y="2899579"/>
            <a:ext cx="1080000" cy="369332"/>
          </a:xfrm>
          <a:prstGeom prst="rect">
            <a:avLst/>
          </a:prstGeom>
          <a:noFill/>
        </p:spPr>
        <p:txBody>
          <a:bodyPr wrap="square">
            <a:spAutoFit/>
          </a:bodyPr>
          <a:lstStyle/>
          <a:p>
            <a:pPr algn="ctr"/>
            <a:r>
              <a:rPr lang="en-GB" sz="1800" dirty="0">
                <a:solidFill>
                  <a:srgbClr val="595959"/>
                </a:solidFill>
                <a:latin typeface="Poppins" panose="00000500000000000000" pitchFamily="2" charset="0"/>
                <a:cs typeface="Poppins" panose="00000500000000000000" pitchFamily="2" charset="0"/>
              </a:rPr>
              <a:t>Manon</a:t>
            </a:r>
            <a:endParaRPr lang="en-GB" dirty="0">
              <a:solidFill>
                <a:srgbClr val="595959"/>
              </a:solidFill>
            </a:endParaRPr>
          </a:p>
        </p:txBody>
      </p:sp>
      <p:sp>
        <p:nvSpPr>
          <p:cNvPr id="21" name="TextBox 20">
            <a:extLst>
              <a:ext uri="{FF2B5EF4-FFF2-40B4-BE49-F238E27FC236}">
                <a16:creationId xmlns:a16="http://schemas.microsoft.com/office/drawing/2014/main" id="{1750800C-1E10-ADF7-0ADB-D1C87EF0BE41}"/>
              </a:ext>
            </a:extLst>
          </p:cNvPr>
          <p:cNvSpPr txBox="1"/>
          <p:nvPr/>
        </p:nvSpPr>
        <p:spPr>
          <a:xfrm>
            <a:off x="7617238" y="3509354"/>
            <a:ext cx="1080000" cy="370800"/>
          </a:xfrm>
          <a:prstGeom prst="rect">
            <a:avLst/>
          </a:prstGeom>
          <a:noFill/>
        </p:spPr>
        <p:txBody>
          <a:bodyPr wrap="square">
            <a:spAutoFit/>
          </a:bodyPr>
          <a:lstStyle/>
          <a:p>
            <a:pPr algn="ctr"/>
            <a:r>
              <a:rPr lang="en-GB" sz="1800" dirty="0">
                <a:solidFill>
                  <a:srgbClr val="595959"/>
                </a:solidFill>
                <a:latin typeface="Poppins" panose="00000500000000000000" pitchFamily="2" charset="0"/>
                <a:cs typeface="Poppins" panose="00000500000000000000" pitchFamily="2" charset="0"/>
              </a:rPr>
              <a:t>Sam</a:t>
            </a:r>
            <a:endParaRPr lang="en-GB" dirty="0">
              <a:solidFill>
                <a:srgbClr val="595959"/>
              </a:solidFill>
            </a:endParaRPr>
          </a:p>
        </p:txBody>
      </p:sp>
      <p:sp>
        <p:nvSpPr>
          <p:cNvPr id="16" name="Speech Bubble: Rectangle with Corners Rounded 15">
            <a:extLst>
              <a:ext uri="{FF2B5EF4-FFF2-40B4-BE49-F238E27FC236}">
                <a16:creationId xmlns:a16="http://schemas.microsoft.com/office/drawing/2014/main" id="{69229017-9FD4-08DD-1827-4BE8EB2B430F}"/>
              </a:ext>
            </a:extLst>
          </p:cNvPr>
          <p:cNvSpPr/>
          <p:nvPr/>
        </p:nvSpPr>
        <p:spPr>
          <a:xfrm>
            <a:off x="3724923" y="4110579"/>
            <a:ext cx="1656000" cy="504000"/>
          </a:xfrm>
          <a:prstGeom prst="wedgeRoundRectCallout">
            <a:avLst>
              <a:gd name="adj1" fmla="val -58501"/>
              <a:gd name="adj2" fmla="val 10390"/>
              <a:gd name="adj3" fmla="val 16667"/>
            </a:avLst>
          </a:prstGeom>
          <a:noFill/>
          <a:ln>
            <a:solidFill>
              <a:srgbClr val="5959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lang="en-GB" sz="2200" dirty="0">
                <a:solidFill>
                  <a:srgbClr val="595959"/>
                </a:solidFill>
                <a:latin typeface="Poppins" panose="00000500000000000000" pitchFamily="2" charset="0"/>
                <a:cs typeface="Poppins" panose="00000500000000000000" pitchFamily="2" charset="0"/>
              </a:rPr>
              <a:t>À </a:t>
            </a:r>
            <a:r>
              <a:rPr lang="en-GB" sz="2200" dirty="0" err="1">
                <a:solidFill>
                  <a:srgbClr val="595959"/>
                </a:solidFill>
                <a:latin typeface="Poppins" panose="00000500000000000000" pitchFamily="2" charset="0"/>
                <a:cs typeface="Poppins" panose="00000500000000000000" pitchFamily="2" charset="0"/>
              </a:rPr>
              <a:t>bientôt</a:t>
            </a:r>
            <a:r>
              <a:rPr lang="en-GB" sz="2200" dirty="0">
                <a:solidFill>
                  <a:srgbClr val="595959"/>
                </a:solidFill>
                <a:latin typeface="Poppins" panose="00000500000000000000" pitchFamily="2" charset="0"/>
                <a:cs typeface="Poppins" panose="00000500000000000000" pitchFamily="2" charset="0"/>
              </a:rPr>
              <a:t>.</a:t>
            </a:r>
          </a:p>
        </p:txBody>
      </p:sp>
      <p:sp>
        <p:nvSpPr>
          <p:cNvPr id="17" name="Speech Bubble: Rectangle with Corners Rounded 16">
            <a:extLst>
              <a:ext uri="{FF2B5EF4-FFF2-40B4-BE49-F238E27FC236}">
                <a16:creationId xmlns:a16="http://schemas.microsoft.com/office/drawing/2014/main" id="{7BCE8F1A-EEA2-3FDD-B7BA-40F8E7158768}"/>
              </a:ext>
            </a:extLst>
          </p:cNvPr>
          <p:cNvSpPr/>
          <p:nvPr/>
        </p:nvSpPr>
        <p:spPr>
          <a:xfrm>
            <a:off x="3724923" y="2127971"/>
            <a:ext cx="2520000" cy="504000"/>
          </a:xfrm>
          <a:prstGeom prst="wedgeRoundRectCallout">
            <a:avLst>
              <a:gd name="adj1" fmla="val -58501"/>
              <a:gd name="adj2" fmla="val 10390"/>
              <a:gd name="adj3" fmla="val 16667"/>
            </a:avLst>
          </a:prstGeom>
          <a:noFill/>
          <a:ln>
            <a:solidFill>
              <a:srgbClr val="5959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lang="en-GB" sz="2200" dirty="0">
                <a:solidFill>
                  <a:srgbClr val="595959"/>
                </a:solidFill>
                <a:latin typeface="Poppins" panose="00000500000000000000" pitchFamily="2" charset="0"/>
                <a:cs typeface="Poppins" panose="00000500000000000000" pitchFamily="2" charset="0"/>
              </a:rPr>
              <a:t>Bonjour Sam !</a:t>
            </a:r>
          </a:p>
        </p:txBody>
      </p:sp>
      <p:sp>
        <p:nvSpPr>
          <p:cNvPr id="9" name="Speech Bubble: Rectangle with Corners Rounded 8">
            <a:extLst>
              <a:ext uri="{FF2B5EF4-FFF2-40B4-BE49-F238E27FC236}">
                <a16:creationId xmlns:a16="http://schemas.microsoft.com/office/drawing/2014/main" id="{4F8B028B-6EE3-0EFB-0911-9CFB934C6F0A}"/>
              </a:ext>
            </a:extLst>
          </p:cNvPr>
          <p:cNvSpPr/>
          <p:nvPr/>
        </p:nvSpPr>
        <p:spPr>
          <a:xfrm flipH="1">
            <a:off x="5914205" y="4722049"/>
            <a:ext cx="1656000" cy="504000"/>
          </a:xfrm>
          <a:prstGeom prst="wedgeRoundRectCallout">
            <a:avLst>
              <a:gd name="adj1" fmla="val -58501"/>
              <a:gd name="adj2" fmla="val 10390"/>
              <a:gd name="adj3" fmla="val 16667"/>
            </a:avLst>
          </a:prstGeom>
          <a:noFill/>
          <a:ln>
            <a:solidFill>
              <a:srgbClr val="5959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lang="en-GB" sz="2200" dirty="0">
                <a:solidFill>
                  <a:srgbClr val="F76756"/>
                </a:solidFill>
                <a:latin typeface="Poppins" panose="00000500000000000000" pitchFamily="2" charset="0"/>
                <a:cs typeface="Poppins" panose="00000500000000000000" pitchFamily="2" charset="0"/>
              </a:rPr>
              <a:t>Au revoir.</a:t>
            </a:r>
          </a:p>
        </p:txBody>
      </p:sp>
      <p:sp>
        <p:nvSpPr>
          <p:cNvPr id="15" name="Speech Bubble: Rectangle with Corners Rounded 14">
            <a:extLst>
              <a:ext uri="{FF2B5EF4-FFF2-40B4-BE49-F238E27FC236}">
                <a16:creationId xmlns:a16="http://schemas.microsoft.com/office/drawing/2014/main" id="{07D8EF70-5A79-4CBE-EF76-94A0DBE5047B}"/>
              </a:ext>
            </a:extLst>
          </p:cNvPr>
          <p:cNvSpPr/>
          <p:nvPr/>
        </p:nvSpPr>
        <p:spPr>
          <a:xfrm flipH="1">
            <a:off x="5050205" y="2767575"/>
            <a:ext cx="2520000" cy="504000"/>
          </a:xfrm>
          <a:prstGeom prst="wedgeRoundRectCallout">
            <a:avLst>
              <a:gd name="adj1" fmla="val -58501"/>
              <a:gd name="adj2" fmla="val 10390"/>
              <a:gd name="adj3" fmla="val 16667"/>
            </a:avLst>
          </a:prstGeom>
          <a:noFill/>
          <a:ln>
            <a:solidFill>
              <a:srgbClr val="5959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lang="en-GB" sz="2200" dirty="0">
                <a:solidFill>
                  <a:srgbClr val="595959"/>
                </a:solidFill>
                <a:latin typeface="Poppins" panose="00000500000000000000" pitchFamily="2" charset="0"/>
                <a:cs typeface="Poppins" panose="00000500000000000000" pitchFamily="2" charset="0"/>
              </a:rPr>
              <a:t>Bonjour Manon !</a:t>
            </a:r>
          </a:p>
        </p:txBody>
      </p:sp>
      <p:sp>
        <p:nvSpPr>
          <p:cNvPr id="1029" name="TextBox 1028">
            <a:extLst>
              <a:ext uri="{FF2B5EF4-FFF2-40B4-BE49-F238E27FC236}">
                <a16:creationId xmlns:a16="http://schemas.microsoft.com/office/drawing/2014/main" id="{EA4784D0-DB5F-0FF8-0001-737429F3864E}"/>
              </a:ext>
            </a:extLst>
          </p:cNvPr>
          <p:cNvSpPr txBox="1"/>
          <p:nvPr/>
        </p:nvSpPr>
        <p:spPr>
          <a:xfrm>
            <a:off x="2533448" y="4854755"/>
            <a:ext cx="1080000" cy="369332"/>
          </a:xfrm>
          <a:prstGeom prst="rect">
            <a:avLst/>
          </a:prstGeom>
          <a:noFill/>
        </p:spPr>
        <p:txBody>
          <a:bodyPr wrap="square">
            <a:spAutoFit/>
          </a:bodyPr>
          <a:lstStyle/>
          <a:p>
            <a:pPr algn="ctr"/>
            <a:r>
              <a:rPr lang="en-GB" sz="1800" dirty="0">
                <a:solidFill>
                  <a:srgbClr val="595959"/>
                </a:solidFill>
                <a:latin typeface="Poppins" panose="00000500000000000000" pitchFamily="2" charset="0"/>
                <a:cs typeface="Poppins" panose="00000500000000000000" pitchFamily="2" charset="0"/>
              </a:rPr>
              <a:t>Manon</a:t>
            </a:r>
            <a:endParaRPr lang="en-GB" dirty="0">
              <a:solidFill>
                <a:srgbClr val="595959"/>
              </a:solidFill>
            </a:endParaRPr>
          </a:p>
        </p:txBody>
      </p:sp>
      <p:sp>
        <p:nvSpPr>
          <p:cNvPr id="1032" name="TextBox 1031">
            <a:extLst>
              <a:ext uri="{FF2B5EF4-FFF2-40B4-BE49-F238E27FC236}">
                <a16:creationId xmlns:a16="http://schemas.microsoft.com/office/drawing/2014/main" id="{C87AD2C3-11DD-B5D9-9802-7091B22BAB8D}"/>
              </a:ext>
            </a:extLst>
          </p:cNvPr>
          <p:cNvSpPr txBox="1"/>
          <p:nvPr/>
        </p:nvSpPr>
        <p:spPr>
          <a:xfrm>
            <a:off x="7617238" y="5464530"/>
            <a:ext cx="1080000" cy="370800"/>
          </a:xfrm>
          <a:prstGeom prst="rect">
            <a:avLst/>
          </a:prstGeom>
          <a:noFill/>
        </p:spPr>
        <p:txBody>
          <a:bodyPr wrap="square">
            <a:spAutoFit/>
          </a:bodyPr>
          <a:lstStyle/>
          <a:p>
            <a:pPr algn="ctr"/>
            <a:r>
              <a:rPr lang="en-GB" sz="1800" dirty="0">
                <a:solidFill>
                  <a:srgbClr val="595959"/>
                </a:solidFill>
                <a:latin typeface="Poppins" panose="00000500000000000000" pitchFamily="2" charset="0"/>
                <a:cs typeface="Poppins" panose="00000500000000000000" pitchFamily="2" charset="0"/>
              </a:rPr>
              <a:t>Sam</a:t>
            </a:r>
            <a:endParaRPr lang="en-GB" dirty="0">
              <a:solidFill>
                <a:srgbClr val="595959"/>
              </a:solidFill>
            </a:endParaRPr>
          </a:p>
        </p:txBody>
      </p:sp>
    </p:spTree>
    <p:extLst>
      <p:ext uri="{BB962C8B-B14F-4D97-AF65-F5344CB8AC3E}">
        <p14:creationId xmlns:p14="http://schemas.microsoft.com/office/powerpoint/2010/main" val="87239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Where is France?</a:t>
            </a:r>
          </a:p>
        </p:txBody>
      </p:sp>
      <p:sp>
        <p:nvSpPr>
          <p:cNvPr id="5" name="TextBox 4">
            <a:extLst>
              <a:ext uri="{FF2B5EF4-FFF2-40B4-BE49-F238E27FC236}">
                <a16:creationId xmlns:a16="http://schemas.microsoft.com/office/drawing/2014/main" id="{3CBC8D89-3466-EFE6-E9B6-D3B2F55DC2F4}"/>
              </a:ext>
            </a:extLst>
          </p:cNvPr>
          <p:cNvSpPr txBox="1"/>
          <p:nvPr/>
        </p:nvSpPr>
        <p:spPr>
          <a:xfrm>
            <a:off x="133200" y="975600"/>
            <a:ext cx="11690786" cy="830997"/>
          </a:xfrm>
          <a:prstGeom prst="rect">
            <a:avLst/>
          </a:prstGeom>
          <a:noFill/>
        </p:spPr>
        <p:txBody>
          <a:bodyPr vert="horz" wrap="square" rtlCol="0">
            <a:spAutoFit/>
          </a:bodyPr>
          <a:lstStyle/>
          <a:p>
            <a:r>
              <a:rPr lang="en-GB" sz="2400" dirty="0">
                <a:solidFill>
                  <a:srgbClr val="595959"/>
                </a:solidFill>
                <a:latin typeface="Poppins" pitchFamily="2" charset="77"/>
                <a:cs typeface="Poppins" pitchFamily="2" charset="77"/>
              </a:rPr>
              <a:t>Before we look at the geographical features, let’s find out some fun facts about France.</a:t>
            </a:r>
          </a:p>
        </p:txBody>
      </p:sp>
      <p:sp>
        <p:nvSpPr>
          <p:cNvPr id="2" name="TextBox 1">
            <a:extLst>
              <a:ext uri="{FF2B5EF4-FFF2-40B4-BE49-F238E27FC236}">
                <a16:creationId xmlns:a16="http://schemas.microsoft.com/office/drawing/2014/main" id="{2E0A31FB-A574-AFC8-0262-59DF753A3716}"/>
              </a:ext>
            </a:extLst>
          </p:cNvPr>
          <p:cNvSpPr txBox="1"/>
          <p:nvPr/>
        </p:nvSpPr>
        <p:spPr>
          <a:xfrm>
            <a:off x="8445670" y="2116393"/>
            <a:ext cx="2966748" cy="369332"/>
          </a:xfrm>
          <a:prstGeom prst="rect">
            <a:avLst/>
          </a:prstGeom>
          <a:solidFill>
            <a:srgbClr val="00B2CE"/>
          </a:solidFill>
          <a:ln w="38100">
            <a:solidFill>
              <a:srgbClr val="00B2CE"/>
            </a:solidFill>
          </a:ln>
        </p:spPr>
        <p:txBody>
          <a:bodyPr wrap="square" rtlCol="0">
            <a:spAutoFit/>
          </a:bodyPr>
          <a:lstStyle/>
          <a:p>
            <a:pPr algn="ctr"/>
            <a:r>
              <a:rPr lang="en-GB" dirty="0">
                <a:solidFill>
                  <a:schemeClr val="bg1"/>
                </a:solidFill>
                <a:latin typeface="Poppins Medium" pitchFamily="2" charset="77"/>
                <a:cs typeface="Poppins Medium" pitchFamily="2" charset="77"/>
              </a:rPr>
              <a:t>Fact</a:t>
            </a:r>
          </a:p>
        </p:txBody>
      </p:sp>
      <p:sp>
        <p:nvSpPr>
          <p:cNvPr id="3" name="TextBox 2">
            <a:extLst>
              <a:ext uri="{FF2B5EF4-FFF2-40B4-BE49-F238E27FC236}">
                <a16:creationId xmlns:a16="http://schemas.microsoft.com/office/drawing/2014/main" id="{22CCCF74-3907-1BA2-FBFD-BAD26058AC56}"/>
              </a:ext>
            </a:extLst>
          </p:cNvPr>
          <p:cNvSpPr txBox="1"/>
          <p:nvPr/>
        </p:nvSpPr>
        <p:spPr>
          <a:xfrm>
            <a:off x="779582" y="2143007"/>
            <a:ext cx="2966748" cy="369332"/>
          </a:xfrm>
          <a:prstGeom prst="rect">
            <a:avLst/>
          </a:prstGeom>
          <a:solidFill>
            <a:srgbClr val="00B2CE"/>
          </a:solidFill>
          <a:ln w="38100">
            <a:solidFill>
              <a:srgbClr val="00B2CE"/>
            </a:solidFill>
          </a:ln>
        </p:spPr>
        <p:txBody>
          <a:bodyPr wrap="square" rtlCol="0">
            <a:spAutoFit/>
          </a:bodyPr>
          <a:lstStyle/>
          <a:p>
            <a:pPr algn="ctr"/>
            <a:r>
              <a:rPr lang="en-GB" dirty="0">
                <a:solidFill>
                  <a:schemeClr val="bg1"/>
                </a:solidFill>
                <a:latin typeface="Poppins Medium" pitchFamily="2" charset="77"/>
                <a:cs typeface="Poppins Medium" pitchFamily="2" charset="77"/>
              </a:rPr>
              <a:t>Fact</a:t>
            </a:r>
          </a:p>
        </p:txBody>
      </p:sp>
      <p:sp>
        <p:nvSpPr>
          <p:cNvPr id="11" name="TextBox 10">
            <a:extLst>
              <a:ext uri="{FF2B5EF4-FFF2-40B4-BE49-F238E27FC236}">
                <a16:creationId xmlns:a16="http://schemas.microsoft.com/office/drawing/2014/main" id="{5E979C33-2AB0-CAF5-E86C-5FDA6088B358}"/>
              </a:ext>
            </a:extLst>
          </p:cNvPr>
          <p:cNvSpPr txBox="1"/>
          <p:nvPr/>
        </p:nvSpPr>
        <p:spPr>
          <a:xfrm>
            <a:off x="8445670" y="2485725"/>
            <a:ext cx="2966748" cy="956773"/>
          </a:xfrm>
          <a:prstGeom prst="rect">
            <a:avLst/>
          </a:prstGeom>
          <a:solidFill>
            <a:srgbClr val="FFF8EA"/>
          </a:solidFill>
          <a:ln w="38100">
            <a:solidFill>
              <a:srgbClr val="00B2CE"/>
            </a:solidFill>
          </a:ln>
        </p:spPr>
        <p:txBody>
          <a:bodyPr wrap="square" lIns="144000" tIns="108000" rIns="144000" bIns="108000" rtlCol="0">
            <a:spAutoFit/>
          </a:bodyPr>
          <a:lstStyle/>
          <a:p>
            <a:r>
              <a:rPr lang="en-GB" sz="1600" dirty="0">
                <a:solidFill>
                  <a:schemeClr val="tx1">
                    <a:lumMod val="65000"/>
                    <a:lumOff val="35000"/>
                  </a:schemeClr>
                </a:solidFill>
                <a:latin typeface="Poppins" pitchFamily="2" charset="77"/>
                <a:cs typeface="Poppins" pitchFamily="2" charset="77"/>
              </a:rPr>
              <a:t>In France, they use euros and cents, unlike the British pound and pence.</a:t>
            </a:r>
          </a:p>
        </p:txBody>
      </p:sp>
      <p:sp>
        <p:nvSpPr>
          <p:cNvPr id="12" name="TextBox 11">
            <a:extLst>
              <a:ext uri="{FF2B5EF4-FFF2-40B4-BE49-F238E27FC236}">
                <a16:creationId xmlns:a16="http://schemas.microsoft.com/office/drawing/2014/main" id="{C9544EDA-E009-7979-C06B-C1FD15D5C976}"/>
              </a:ext>
            </a:extLst>
          </p:cNvPr>
          <p:cNvSpPr txBox="1"/>
          <p:nvPr/>
        </p:nvSpPr>
        <p:spPr>
          <a:xfrm>
            <a:off x="779582" y="2515743"/>
            <a:ext cx="2966748" cy="1202994"/>
          </a:xfrm>
          <a:prstGeom prst="rect">
            <a:avLst/>
          </a:prstGeom>
          <a:solidFill>
            <a:srgbClr val="FFF8EA"/>
          </a:solidFill>
          <a:ln w="38100">
            <a:solidFill>
              <a:srgbClr val="00B2CE"/>
            </a:solidFill>
          </a:ln>
        </p:spPr>
        <p:txBody>
          <a:bodyPr wrap="square" lIns="144000" tIns="108000" rIns="144000" bIns="108000" rtlCol="0">
            <a:spAutoFit/>
          </a:bodyPr>
          <a:lstStyle/>
          <a:p>
            <a:r>
              <a:rPr lang="en-GB" sz="1600" dirty="0">
                <a:solidFill>
                  <a:schemeClr val="tx1">
                    <a:lumMod val="65000"/>
                    <a:lumOff val="35000"/>
                  </a:schemeClr>
                </a:solidFill>
                <a:latin typeface="Poppins" pitchFamily="2" charset="77"/>
                <a:cs typeface="Poppins" pitchFamily="2" charset="77"/>
              </a:rPr>
              <a:t>The official language of France is French. French is one of the most spoken languages in the world.</a:t>
            </a:r>
          </a:p>
        </p:txBody>
      </p:sp>
      <p:sp>
        <p:nvSpPr>
          <p:cNvPr id="13" name="TextBox 12">
            <a:extLst>
              <a:ext uri="{FF2B5EF4-FFF2-40B4-BE49-F238E27FC236}">
                <a16:creationId xmlns:a16="http://schemas.microsoft.com/office/drawing/2014/main" id="{F3E2EE56-DFE8-A077-206A-14C9BD6A13E6}"/>
              </a:ext>
            </a:extLst>
          </p:cNvPr>
          <p:cNvSpPr txBox="1"/>
          <p:nvPr/>
        </p:nvSpPr>
        <p:spPr>
          <a:xfrm>
            <a:off x="779583" y="4538007"/>
            <a:ext cx="2966748" cy="369332"/>
          </a:xfrm>
          <a:prstGeom prst="rect">
            <a:avLst/>
          </a:prstGeom>
          <a:solidFill>
            <a:srgbClr val="00B2CE"/>
          </a:solidFill>
          <a:ln w="38100">
            <a:solidFill>
              <a:srgbClr val="00B2CE"/>
            </a:solidFill>
          </a:ln>
        </p:spPr>
        <p:txBody>
          <a:bodyPr wrap="square" rtlCol="0">
            <a:spAutoFit/>
          </a:bodyPr>
          <a:lstStyle/>
          <a:p>
            <a:pPr algn="ctr"/>
            <a:r>
              <a:rPr lang="en-GB" dirty="0">
                <a:solidFill>
                  <a:schemeClr val="bg1"/>
                </a:solidFill>
                <a:latin typeface="Poppins Medium" pitchFamily="2" charset="77"/>
                <a:cs typeface="Poppins Medium" pitchFamily="2" charset="77"/>
              </a:rPr>
              <a:t>Fact</a:t>
            </a:r>
          </a:p>
        </p:txBody>
      </p:sp>
      <p:sp>
        <p:nvSpPr>
          <p:cNvPr id="14" name="TextBox 13">
            <a:extLst>
              <a:ext uri="{FF2B5EF4-FFF2-40B4-BE49-F238E27FC236}">
                <a16:creationId xmlns:a16="http://schemas.microsoft.com/office/drawing/2014/main" id="{74212E78-4D04-C424-6C53-02D9A1E651DF}"/>
              </a:ext>
            </a:extLst>
          </p:cNvPr>
          <p:cNvSpPr txBox="1"/>
          <p:nvPr/>
        </p:nvSpPr>
        <p:spPr>
          <a:xfrm>
            <a:off x="8445670" y="4835843"/>
            <a:ext cx="2966748" cy="369332"/>
          </a:xfrm>
          <a:prstGeom prst="rect">
            <a:avLst/>
          </a:prstGeom>
          <a:solidFill>
            <a:srgbClr val="00B2CE"/>
          </a:solidFill>
          <a:ln w="38100">
            <a:solidFill>
              <a:srgbClr val="00B2CE"/>
            </a:solidFill>
          </a:ln>
        </p:spPr>
        <p:txBody>
          <a:bodyPr wrap="square" rtlCol="0">
            <a:spAutoFit/>
          </a:bodyPr>
          <a:lstStyle/>
          <a:p>
            <a:pPr algn="ctr"/>
            <a:r>
              <a:rPr lang="en-GB" dirty="0">
                <a:solidFill>
                  <a:schemeClr val="bg1"/>
                </a:solidFill>
                <a:latin typeface="Poppins Medium" pitchFamily="2" charset="77"/>
                <a:cs typeface="Poppins Medium" pitchFamily="2" charset="77"/>
              </a:rPr>
              <a:t>Fact</a:t>
            </a:r>
          </a:p>
        </p:txBody>
      </p:sp>
      <p:sp>
        <p:nvSpPr>
          <p:cNvPr id="15" name="TextBox 14">
            <a:extLst>
              <a:ext uri="{FF2B5EF4-FFF2-40B4-BE49-F238E27FC236}">
                <a16:creationId xmlns:a16="http://schemas.microsoft.com/office/drawing/2014/main" id="{3852A408-FB7A-D118-28E6-331A32632BA0}"/>
              </a:ext>
            </a:extLst>
          </p:cNvPr>
          <p:cNvSpPr txBox="1"/>
          <p:nvPr/>
        </p:nvSpPr>
        <p:spPr>
          <a:xfrm>
            <a:off x="779583" y="4907339"/>
            <a:ext cx="2966748" cy="1449216"/>
          </a:xfrm>
          <a:prstGeom prst="rect">
            <a:avLst/>
          </a:prstGeom>
          <a:solidFill>
            <a:srgbClr val="FFF8EA"/>
          </a:solidFill>
          <a:ln w="38100">
            <a:solidFill>
              <a:srgbClr val="00B2CE"/>
            </a:solidFill>
          </a:ln>
        </p:spPr>
        <p:txBody>
          <a:bodyPr wrap="square" lIns="144000" tIns="108000" rIns="144000" bIns="108000" rtlCol="0">
            <a:spAutoFit/>
          </a:bodyPr>
          <a:lstStyle/>
          <a:p>
            <a:r>
              <a:rPr lang="en-GB" sz="1600" dirty="0">
                <a:solidFill>
                  <a:schemeClr val="tx1">
                    <a:lumMod val="65000"/>
                    <a:lumOff val="35000"/>
                  </a:schemeClr>
                </a:solidFill>
                <a:latin typeface="Poppins" pitchFamily="2" charset="77"/>
                <a:cs typeface="Poppins" pitchFamily="2" charset="77"/>
              </a:rPr>
              <a:t>The coastline around the north of France is called the English Channel and the Mediterranean Sea is on the south coast.</a:t>
            </a:r>
          </a:p>
        </p:txBody>
      </p:sp>
      <p:sp>
        <p:nvSpPr>
          <p:cNvPr id="16" name="TextBox 15">
            <a:extLst>
              <a:ext uri="{FF2B5EF4-FFF2-40B4-BE49-F238E27FC236}">
                <a16:creationId xmlns:a16="http://schemas.microsoft.com/office/drawing/2014/main" id="{89D27C52-408D-2E8E-EC31-7123CC511618}"/>
              </a:ext>
            </a:extLst>
          </p:cNvPr>
          <p:cNvSpPr txBox="1"/>
          <p:nvPr/>
        </p:nvSpPr>
        <p:spPr>
          <a:xfrm>
            <a:off x="8445670" y="5208579"/>
            <a:ext cx="2966748" cy="956773"/>
          </a:xfrm>
          <a:prstGeom prst="rect">
            <a:avLst/>
          </a:prstGeom>
          <a:solidFill>
            <a:srgbClr val="FFF8EA"/>
          </a:solidFill>
          <a:ln w="38100">
            <a:solidFill>
              <a:srgbClr val="00B2CE"/>
            </a:solidFill>
          </a:ln>
        </p:spPr>
        <p:txBody>
          <a:bodyPr wrap="square" lIns="144000" tIns="108000" rIns="144000" bIns="108000" rtlCol="0">
            <a:spAutoFit/>
          </a:bodyPr>
          <a:lstStyle/>
          <a:p>
            <a:r>
              <a:rPr lang="en-GB" sz="1600" dirty="0">
                <a:solidFill>
                  <a:schemeClr val="tx1">
                    <a:lumMod val="65000"/>
                    <a:lumOff val="35000"/>
                  </a:schemeClr>
                </a:solidFill>
                <a:latin typeface="Poppins" pitchFamily="2" charset="77"/>
                <a:cs typeface="Poppins" pitchFamily="2" charset="77"/>
              </a:rPr>
              <a:t>France has five overseas departments around the world.</a:t>
            </a:r>
          </a:p>
        </p:txBody>
      </p:sp>
      <p:sp>
        <p:nvSpPr>
          <p:cNvPr id="19" name="TextBox 18">
            <a:extLst>
              <a:ext uri="{FF2B5EF4-FFF2-40B4-BE49-F238E27FC236}">
                <a16:creationId xmlns:a16="http://schemas.microsoft.com/office/drawing/2014/main" id="{B13BE3CE-E028-CF25-E218-379F602CC9D9}"/>
              </a:ext>
            </a:extLst>
          </p:cNvPr>
          <p:cNvSpPr txBox="1"/>
          <p:nvPr/>
        </p:nvSpPr>
        <p:spPr>
          <a:xfrm>
            <a:off x="4612626" y="3162589"/>
            <a:ext cx="2966748" cy="369332"/>
          </a:xfrm>
          <a:prstGeom prst="rect">
            <a:avLst/>
          </a:prstGeom>
          <a:solidFill>
            <a:srgbClr val="00B2CE"/>
          </a:solidFill>
          <a:ln w="38100">
            <a:solidFill>
              <a:srgbClr val="00B2CE"/>
            </a:solidFill>
          </a:ln>
        </p:spPr>
        <p:txBody>
          <a:bodyPr wrap="square" rtlCol="0">
            <a:spAutoFit/>
          </a:bodyPr>
          <a:lstStyle/>
          <a:p>
            <a:pPr algn="ctr"/>
            <a:r>
              <a:rPr lang="en-GB" dirty="0">
                <a:solidFill>
                  <a:schemeClr val="bg1"/>
                </a:solidFill>
                <a:latin typeface="Poppins Medium" pitchFamily="2" charset="77"/>
                <a:cs typeface="Poppins Medium" pitchFamily="2" charset="77"/>
              </a:rPr>
              <a:t>Fact</a:t>
            </a:r>
          </a:p>
        </p:txBody>
      </p:sp>
      <p:sp>
        <p:nvSpPr>
          <p:cNvPr id="20" name="TextBox 19">
            <a:extLst>
              <a:ext uri="{FF2B5EF4-FFF2-40B4-BE49-F238E27FC236}">
                <a16:creationId xmlns:a16="http://schemas.microsoft.com/office/drawing/2014/main" id="{59C178CE-47E2-FF40-0EAF-BA4C6EF3F93D}"/>
              </a:ext>
            </a:extLst>
          </p:cNvPr>
          <p:cNvSpPr txBox="1"/>
          <p:nvPr/>
        </p:nvSpPr>
        <p:spPr>
          <a:xfrm>
            <a:off x="4612626" y="3535325"/>
            <a:ext cx="2966748" cy="1449216"/>
          </a:xfrm>
          <a:prstGeom prst="rect">
            <a:avLst/>
          </a:prstGeom>
          <a:solidFill>
            <a:srgbClr val="FFF8EA"/>
          </a:solidFill>
          <a:ln w="38100">
            <a:solidFill>
              <a:srgbClr val="00B2CE"/>
            </a:solidFill>
          </a:ln>
        </p:spPr>
        <p:txBody>
          <a:bodyPr wrap="square" lIns="144000" tIns="108000" rIns="144000" bIns="108000" rtlCol="0">
            <a:spAutoFit/>
          </a:bodyPr>
          <a:lstStyle/>
          <a:p>
            <a:r>
              <a:rPr lang="en-GB" sz="1600" dirty="0">
                <a:solidFill>
                  <a:schemeClr val="tx1">
                    <a:lumMod val="65000"/>
                    <a:lumOff val="35000"/>
                  </a:schemeClr>
                </a:solidFill>
                <a:latin typeface="Poppins" pitchFamily="2" charset="77"/>
                <a:cs typeface="Poppins" pitchFamily="2" charset="77"/>
              </a:rPr>
              <a:t>France is located on the mainland of Europe. This means it shares land borders with other countries.</a:t>
            </a:r>
          </a:p>
        </p:txBody>
      </p:sp>
    </p:spTree>
    <p:extLst>
      <p:ext uri="{BB962C8B-B14F-4D97-AF65-F5344CB8AC3E}">
        <p14:creationId xmlns:p14="http://schemas.microsoft.com/office/powerpoint/2010/main" val="334128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09D62A-F198-9A60-6178-CF3FDCDF76E8}"/>
              </a:ext>
            </a:extLst>
          </p:cNvPr>
          <p:cNvPicPr>
            <a:picLocks noChangeAspect="1"/>
          </p:cNvPicPr>
          <p:nvPr/>
        </p:nvPicPr>
        <p:blipFill>
          <a:blip r:embed="rId3"/>
          <a:stretch>
            <a:fillRect/>
          </a:stretch>
        </p:blipFill>
        <p:spPr>
          <a:xfrm>
            <a:off x="0" y="0"/>
            <a:ext cx="12127320" cy="6858000"/>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Where is France?</a:t>
            </a:r>
          </a:p>
        </p:txBody>
      </p:sp>
      <p:sp>
        <p:nvSpPr>
          <p:cNvPr id="5" name="TextBox 4">
            <a:extLst>
              <a:ext uri="{FF2B5EF4-FFF2-40B4-BE49-F238E27FC236}">
                <a16:creationId xmlns:a16="http://schemas.microsoft.com/office/drawing/2014/main" id="{3CBC8D89-3466-EFE6-E9B6-D3B2F55DC2F4}"/>
              </a:ext>
            </a:extLst>
          </p:cNvPr>
          <p:cNvSpPr txBox="1"/>
          <p:nvPr/>
        </p:nvSpPr>
        <p:spPr>
          <a:xfrm>
            <a:off x="133200" y="975600"/>
            <a:ext cx="11674161" cy="830997"/>
          </a:xfrm>
          <a:prstGeom prst="rect">
            <a:avLst/>
          </a:prstGeom>
          <a:noFill/>
        </p:spPr>
        <p:txBody>
          <a:bodyPr vert="horz" wrap="square" rtlCol="0">
            <a:spAutoFit/>
          </a:bodyPr>
          <a:lstStyle/>
          <a:p>
            <a:r>
              <a:rPr lang="en-GB" sz="2400" dirty="0">
                <a:solidFill>
                  <a:srgbClr val="595959"/>
                </a:solidFill>
                <a:latin typeface="Poppins" pitchFamily="2" charset="77"/>
                <a:cs typeface="Poppins" pitchFamily="2" charset="77"/>
              </a:rPr>
              <a:t>Now that we are ready to move on, we can learn about where France is in the world.</a:t>
            </a:r>
          </a:p>
        </p:txBody>
      </p:sp>
    </p:spTree>
    <p:extLst>
      <p:ext uri="{BB962C8B-B14F-4D97-AF65-F5344CB8AC3E}">
        <p14:creationId xmlns:p14="http://schemas.microsoft.com/office/powerpoint/2010/main" val="1840062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1A9C45-02E7-9E8A-5C30-04EA74F3FEF0}"/>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Where is France?</a:t>
            </a:r>
          </a:p>
        </p:txBody>
      </p:sp>
      <p:sp>
        <p:nvSpPr>
          <p:cNvPr id="5" name="TextBox 4">
            <a:extLst>
              <a:ext uri="{FF2B5EF4-FFF2-40B4-BE49-F238E27FC236}">
                <a16:creationId xmlns:a16="http://schemas.microsoft.com/office/drawing/2014/main" id="{3CBC8D89-3466-EFE6-E9B6-D3B2F55DC2F4}"/>
              </a:ext>
            </a:extLst>
          </p:cNvPr>
          <p:cNvSpPr txBox="1"/>
          <p:nvPr/>
        </p:nvSpPr>
        <p:spPr>
          <a:xfrm>
            <a:off x="133200" y="975600"/>
            <a:ext cx="11690786" cy="461665"/>
          </a:xfrm>
          <a:prstGeom prst="rect">
            <a:avLst/>
          </a:prstGeom>
          <a:noFill/>
        </p:spPr>
        <p:txBody>
          <a:bodyPr vert="horz" wrap="square" rtlCol="0">
            <a:spAutoFit/>
          </a:bodyPr>
          <a:lstStyle/>
          <a:p>
            <a:r>
              <a:rPr lang="en-GB" sz="2400" dirty="0">
                <a:solidFill>
                  <a:srgbClr val="595959"/>
                </a:solidFill>
                <a:latin typeface="Poppins" pitchFamily="2" charset="77"/>
                <a:cs typeface="Poppins" pitchFamily="2" charset="77"/>
              </a:rPr>
              <a:t>France is a country on the continent Europe, just like the United Kingdom. </a:t>
            </a:r>
          </a:p>
        </p:txBody>
      </p:sp>
      <p:cxnSp>
        <p:nvCxnSpPr>
          <p:cNvPr id="7" name="Straight Arrow Connector 6">
            <a:extLst>
              <a:ext uri="{FF2B5EF4-FFF2-40B4-BE49-F238E27FC236}">
                <a16:creationId xmlns:a16="http://schemas.microsoft.com/office/drawing/2014/main" id="{306A5D16-BCA5-598C-4EB5-E615461E7E30}"/>
              </a:ext>
            </a:extLst>
          </p:cNvPr>
          <p:cNvCxnSpPr>
            <a:cxnSpLocks/>
          </p:cNvCxnSpPr>
          <p:nvPr/>
        </p:nvCxnSpPr>
        <p:spPr>
          <a:xfrm flipH="1">
            <a:off x="5624779" y="4572105"/>
            <a:ext cx="606829" cy="324197"/>
          </a:xfrm>
          <a:prstGeom prst="straightConnector1">
            <a:avLst/>
          </a:prstGeom>
          <a:ln>
            <a:solidFill>
              <a:srgbClr val="F76756"/>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11">
            <a:extLst>
              <a:ext uri="{FF2B5EF4-FFF2-40B4-BE49-F238E27FC236}">
                <a16:creationId xmlns:a16="http://schemas.microsoft.com/office/drawing/2014/main" id="{8F46F32D-F0E7-937E-D9F9-23A98E7F7AAC}"/>
              </a:ext>
            </a:extLst>
          </p:cNvPr>
          <p:cNvSpPr/>
          <p:nvPr/>
        </p:nvSpPr>
        <p:spPr>
          <a:xfrm>
            <a:off x="6231608" y="4385895"/>
            <a:ext cx="2035629" cy="374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183B8"/>
                </a:solidFill>
                <a:latin typeface="Poppins" pitchFamily="2" charset="77"/>
                <a:cs typeface="Poppins" pitchFamily="2" charset="77"/>
              </a:rPr>
              <a:t>France</a:t>
            </a:r>
          </a:p>
        </p:txBody>
      </p:sp>
      <p:sp>
        <p:nvSpPr>
          <p:cNvPr id="9" name="Rectangle: Rounded Corners 111">
            <a:extLst>
              <a:ext uri="{FF2B5EF4-FFF2-40B4-BE49-F238E27FC236}">
                <a16:creationId xmlns:a16="http://schemas.microsoft.com/office/drawing/2014/main" id="{AE585A3A-7263-7AA3-A2E9-C6A6D98AB01B}"/>
              </a:ext>
            </a:extLst>
          </p:cNvPr>
          <p:cNvSpPr/>
          <p:nvPr/>
        </p:nvSpPr>
        <p:spPr>
          <a:xfrm>
            <a:off x="5754784" y="3316850"/>
            <a:ext cx="2340000" cy="374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183B8"/>
                </a:solidFill>
                <a:latin typeface="Poppins" pitchFamily="2" charset="77"/>
                <a:cs typeface="Poppins" pitchFamily="2" charset="77"/>
              </a:rPr>
              <a:t>United Kingdom</a:t>
            </a:r>
          </a:p>
        </p:txBody>
      </p:sp>
      <p:cxnSp>
        <p:nvCxnSpPr>
          <p:cNvPr id="10" name="Straight Arrow Connector 9">
            <a:extLst>
              <a:ext uri="{FF2B5EF4-FFF2-40B4-BE49-F238E27FC236}">
                <a16:creationId xmlns:a16="http://schemas.microsoft.com/office/drawing/2014/main" id="{33828748-F766-102F-80D6-D22C1ADB97E5}"/>
              </a:ext>
            </a:extLst>
          </p:cNvPr>
          <p:cNvCxnSpPr>
            <a:cxnSpLocks/>
          </p:cNvCxnSpPr>
          <p:nvPr/>
        </p:nvCxnSpPr>
        <p:spPr>
          <a:xfrm flipH="1">
            <a:off x="5147955" y="3504122"/>
            <a:ext cx="606829" cy="324197"/>
          </a:xfrm>
          <a:prstGeom prst="straightConnector1">
            <a:avLst/>
          </a:prstGeom>
          <a:ln>
            <a:solidFill>
              <a:srgbClr val="F7675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93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FB5D64-F279-035F-04BD-AA6C0626E4DE}"/>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Where is France?</a:t>
            </a:r>
          </a:p>
        </p:txBody>
      </p:sp>
      <p:sp>
        <p:nvSpPr>
          <p:cNvPr id="8" name="TextBox 7">
            <a:extLst>
              <a:ext uri="{FF2B5EF4-FFF2-40B4-BE49-F238E27FC236}">
                <a16:creationId xmlns:a16="http://schemas.microsoft.com/office/drawing/2014/main" id="{B8FF9B13-17FD-EC72-AFD0-FFB1320726BA}"/>
              </a:ext>
            </a:extLst>
          </p:cNvPr>
          <p:cNvSpPr txBox="1"/>
          <p:nvPr/>
        </p:nvSpPr>
        <p:spPr>
          <a:xfrm>
            <a:off x="133200" y="983936"/>
            <a:ext cx="11950948" cy="830997"/>
          </a:xfrm>
          <a:prstGeom prst="rect">
            <a:avLst/>
          </a:prstGeom>
          <a:noFill/>
        </p:spPr>
        <p:txBody>
          <a:bodyPr wrap="square">
            <a:spAutoFit/>
          </a:bodyPr>
          <a:lstStyle/>
          <a:p>
            <a:r>
              <a:rPr lang="en-GB" sz="2400" dirty="0">
                <a:solidFill>
                  <a:srgbClr val="595959"/>
                </a:solidFill>
                <a:latin typeface="Poppins" pitchFamily="2" charset="77"/>
                <a:cs typeface="Poppins" pitchFamily="2" charset="77"/>
              </a:rPr>
              <a:t>France is made up of 101 different regions, similar to our counties. In French, these are known as </a:t>
            </a:r>
            <a:r>
              <a:rPr lang="en-GB" sz="2400" dirty="0" err="1">
                <a:solidFill>
                  <a:srgbClr val="595959"/>
                </a:solidFill>
                <a:latin typeface="Poppins" pitchFamily="2" charset="77"/>
                <a:cs typeface="Poppins" pitchFamily="2" charset="77"/>
              </a:rPr>
              <a:t>départements</a:t>
            </a:r>
            <a:r>
              <a:rPr lang="en-GB" sz="2400" dirty="0">
                <a:solidFill>
                  <a:srgbClr val="595959"/>
                </a:solidFill>
                <a:latin typeface="Poppins" pitchFamily="2" charset="77"/>
                <a:cs typeface="Poppins" pitchFamily="2" charset="77"/>
              </a:rPr>
              <a:t>. </a:t>
            </a:r>
            <a:endParaRPr lang="en-GB" sz="2400" dirty="0">
              <a:solidFill>
                <a:srgbClr val="595959"/>
              </a:solidFill>
            </a:endParaRPr>
          </a:p>
        </p:txBody>
      </p:sp>
    </p:spTree>
    <p:extLst>
      <p:ext uri="{BB962C8B-B14F-4D97-AF65-F5344CB8AC3E}">
        <p14:creationId xmlns:p14="http://schemas.microsoft.com/office/powerpoint/2010/main" val="232401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A4EADB-A6BB-5113-E3FD-DB402EFB50D2}"/>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Where is France?</a:t>
            </a:r>
          </a:p>
        </p:txBody>
      </p:sp>
      <p:sp>
        <p:nvSpPr>
          <p:cNvPr id="5" name="TextBox 4">
            <a:extLst>
              <a:ext uri="{FF2B5EF4-FFF2-40B4-BE49-F238E27FC236}">
                <a16:creationId xmlns:a16="http://schemas.microsoft.com/office/drawing/2014/main" id="{3CBC8D89-3466-EFE6-E9B6-D3B2F55DC2F4}"/>
              </a:ext>
            </a:extLst>
          </p:cNvPr>
          <p:cNvSpPr txBox="1"/>
          <p:nvPr/>
        </p:nvSpPr>
        <p:spPr>
          <a:xfrm>
            <a:off x="133200" y="975600"/>
            <a:ext cx="11615162" cy="461665"/>
          </a:xfrm>
          <a:prstGeom prst="rect">
            <a:avLst/>
          </a:prstGeom>
          <a:noFill/>
        </p:spPr>
        <p:txBody>
          <a:bodyPr vert="horz" wrap="square" rtlCol="0">
            <a:spAutoFit/>
          </a:bodyPr>
          <a:lstStyle/>
          <a:p>
            <a:r>
              <a:rPr lang="en-GB" sz="2400" dirty="0">
                <a:solidFill>
                  <a:srgbClr val="595959"/>
                </a:solidFill>
                <a:latin typeface="Poppins" pitchFamily="2" charset="77"/>
                <a:cs typeface="Poppins" pitchFamily="2" charset="77"/>
              </a:rPr>
              <a:t>People visit the regions of France for many different reasons:</a:t>
            </a:r>
          </a:p>
        </p:txBody>
      </p:sp>
      <p:sp>
        <p:nvSpPr>
          <p:cNvPr id="20" name="TextBox 19">
            <a:extLst>
              <a:ext uri="{FF2B5EF4-FFF2-40B4-BE49-F238E27FC236}">
                <a16:creationId xmlns:a16="http://schemas.microsoft.com/office/drawing/2014/main" id="{FA63343E-CC1B-6777-625A-06AF46C64B97}"/>
              </a:ext>
            </a:extLst>
          </p:cNvPr>
          <p:cNvSpPr txBox="1"/>
          <p:nvPr/>
        </p:nvSpPr>
        <p:spPr>
          <a:xfrm>
            <a:off x="6708785" y="5688307"/>
            <a:ext cx="2020228" cy="400110"/>
          </a:xfrm>
          <a:prstGeom prst="rect">
            <a:avLst/>
          </a:prstGeom>
          <a:noFill/>
        </p:spPr>
        <p:txBody>
          <a:bodyPr wrap="square">
            <a:spAutoFit/>
          </a:bodyPr>
          <a:lstStyle/>
          <a:p>
            <a:pPr algn="ctr"/>
            <a:r>
              <a:rPr lang="en-GB" sz="2000" dirty="0">
                <a:solidFill>
                  <a:srgbClr val="595959"/>
                </a:solidFill>
                <a:latin typeface="Poppins" pitchFamily="2" charset="77"/>
                <a:cs typeface="Poppins" pitchFamily="2" charset="77"/>
              </a:rPr>
              <a:t>a town</a:t>
            </a:r>
            <a:endParaRPr lang="en-GB" sz="2000" dirty="0">
              <a:solidFill>
                <a:srgbClr val="595959"/>
              </a:solidFill>
            </a:endParaRPr>
          </a:p>
        </p:txBody>
      </p:sp>
      <p:sp>
        <p:nvSpPr>
          <p:cNvPr id="27" name="Rectangle: Rounded Corners 111">
            <a:extLst>
              <a:ext uri="{FF2B5EF4-FFF2-40B4-BE49-F238E27FC236}">
                <a16:creationId xmlns:a16="http://schemas.microsoft.com/office/drawing/2014/main" id="{7E81D737-7F74-6596-B119-15220D70572E}"/>
              </a:ext>
            </a:extLst>
          </p:cNvPr>
          <p:cNvSpPr/>
          <p:nvPr/>
        </p:nvSpPr>
        <p:spPr>
          <a:xfrm>
            <a:off x="7034899" y="3666374"/>
            <a:ext cx="1368000"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rgbClr val="1183B8"/>
                </a:solidFill>
                <a:latin typeface="Poppins" pitchFamily="2" charset="77"/>
                <a:cs typeface="Poppins" pitchFamily="2" charset="77"/>
              </a:rPr>
              <a:t>une</a:t>
            </a:r>
            <a:r>
              <a:rPr lang="en-GB" sz="2000" b="1" dirty="0">
                <a:solidFill>
                  <a:srgbClr val="1183B8"/>
                </a:solidFill>
                <a:latin typeface="Poppins" pitchFamily="2" charset="77"/>
                <a:cs typeface="Poppins" pitchFamily="2" charset="77"/>
              </a:rPr>
              <a:t> </a:t>
            </a:r>
            <a:r>
              <a:rPr lang="en-GB" sz="2000" b="1" dirty="0" err="1">
                <a:solidFill>
                  <a:srgbClr val="1183B8"/>
                </a:solidFill>
                <a:latin typeface="Poppins" pitchFamily="2" charset="77"/>
                <a:cs typeface="Poppins" pitchFamily="2" charset="77"/>
              </a:rPr>
              <a:t>ville</a:t>
            </a:r>
            <a:endParaRPr lang="en-GB" sz="2000" b="1" dirty="0">
              <a:solidFill>
                <a:srgbClr val="1183B8"/>
              </a:solidFill>
              <a:latin typeface="Poppins" pitchFamily="2" charset="77"/>
              <a:cs typeface="Poppins" pitchFamily="2" charset="77"/>
            </a:endParaRPr>
          </a:p>
        </p:txBody>
      </p:sp>
      <p:sp>
        <p:nvSpPr>
          <p:cNvPr id="22" name="TextBox 21">
            <a:extLst>
              <a:ext uri="{FF2B5EF4-FFF2-40B4-BE49-F238E27FC236}">
                <a16:creationId xmlns:a16="http://schemas.microsoft.com/office/drawing/2014/main" id="{418AA0E3-820F-D3CB-D1E6-8EE7E92AD8BA}"/>
              </a:ext>
            </a:extLst>
          </p:cNvPr>
          <p:cNvSpPr txBox="1"/>
          <p:nvPr/>
        </p:nvSpPr>
        <p:spPr>
          <a:xfrm>
            <a:off x="3233608" y="5689253"/>
            <a:ext cx="2626784" cy="400110"/>
          </a:xfrm>
          <a:prstGeom prst="rect">
            <a:avLst/>
          </a:prstGeom>
          <a:noFill/>
        </p:spPr>
        <p:txBody>
          <a:bodyPr wrap="square">
            <a:spAutoFit/>
          </a:bodyPr>
          <a:lstStyle/>
          <a:p>
            <a:pPr algn="ctr"/>
            <a:r>
              <a:rPr lang="en-GB" sz="2000" dirty="0">
                <a:solidFill>
                  <a:srgbClr val="595959"/>
                </a:solidFill>
                <a:latin typeface="Poppins" pitchFamily="2" charset="77"/>
                <a:cs typeface="Poppins" pitchFamily="2" charset="77"/>
              </a:rPr>
              <a:t>the beach</a:t>
            </a:r>
            <a:endParaRPr lang="en-GB" sz="2000" dirty="0">
              <a:solidFill>
                <a:srgbClr val="595959"/>
              </a:solidFill>
            </a:endParaRPr>
          </a:p>
        </p:txBody>
      </p:sp>
      <p:sp>
        <p:nvSpPr>
          <p:cNvPr id="28" name="Rectangle: Rounded Corners 111">
            <a:extLst>
              <a:ext uri="{FF2B5EF4-FFF2-40B4-BE49-F238E27FC236}">
                <a16:creationId xmlns:a16="http://schemas.microsoft.com/office/drawing/2014/main" id="{DAC56F3C-ABC7-D75B-31E0-4B6CD4D5F083}"/>
              </a:ext>
            </a:extLst>
          </p:cNvPr>
          <p:cNvSpPr/>
          <p:nvPr/>
        </p:nvSpPr>
        <p:spPr>
          <a:xfrm>
            <a:off x="3863000" y="3666374"/>
            <a:ext cx="1368000"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183B8"/>
                </a:solidFill>
                <a:latin typeface="Poppins" pitchFamily="2" charset="77"/>
                <a:cs typeface="Poppins" pitchFamily="2" charset="77"/>
              </a:rPr>
              <a:t>la </a:t>
            </a:r>
            <a:r>
              <a:rPr lang="en-GB" sz="2000" b="1" dirty="0" err="1">
                <a:solidFill>
                  <a:srgbClr val="1183B8"/>
                </a:solidFill>
                <a:latin typeface="Poppins" pitchFamily="2" charset="77"/>
                <a:cs typeface="Poppins" pitchFamily="2" charset="77"/>
              </a:rPr>
              <a:t>plage</a:t>
            </a:r>
            <a:endParaRPr lang="en-GB" sz="2000" b="1" dirty="0">
              <a:solidFill>
                <a:srgbClr val="1183B8"/>
              </a:solidFill>
              <a:latin typeface="Poppins" pitchFamily="2" charset="77"/>
              <a:cs typeface="Poppins" pitchFamily="2" charset="77"/>
            </a:endParaRPr>
          </a:p>
        </p:txBody>
      </p:sp>
      <p:sp>
        <p:nvSpPr>
          <p:cNvPr id="23" name="TextBox 22">
            <a:extLst>
              <a:ext uri="{FF2B5EF4-FFF2-40B4-BE49-F238E27FC236}">
                <a16:creationId xmlns:a16="http://schemas.microsoft.com/office/drawing/2014/main" id="{EC23348D-A047-4809-3CB2-6EA843255306}"/>
              </a:ext>
            </a:extLst>
          </p:cNvPr>
          <p:cNvSpPr txBox="1"/>
          <p:nvPr/>
        </p:nvSpPr>
        <p:spPr>
          <a:xfrm>
            <a:off x="8646813" y="3503592"/>
            <a:ext cx="2626784" cy="400110"/>
          </a:xfrm>
          <a:prstGeom prst="rect">
            <a:avLst/>
          </a:prstGeom>
          <a:noFill/>
        </p:spPr>
        <p:txBody>
          <a:bodyPr wrap="square">
            <a:spAutoFit/>
          </a:bodyPr>
          <a:lstStyle/>
          <a:p>
            <a:pPr algn="ctr"/>
            <a:r>
              <a:rPr lang="en-GB" sz="2000" dirty="0">
                <a:solidFill>
                  <a:srgbClr val="595959"/>
                </a:solidFill>
                <a:latin typeface="Poppins" pitchFamily="2" charset="77"/>
                <a:cs typeface="Poppins" pitchFamily="2" charset="77"/>
              </a:rPr>
              <a:t>the countryside</a:t>
            </a:r>
            <a:endParaRPr lang="en-GB" sz="2000" dirty="0">
              <a:solidFill>
                <a:srgbClr val="595959"/>
              </a:solidFill>
            </a:endParaRPr>
          </a:p>
        </p:txBody>
      </p:sp>
      <p:sp>
        <p:nvSpPr>
          <p:cNvPr id="26" name="Rectangle: Rounded Corners 111">
            <a:extLst>
              <a:ext uri="{FF2B5EF4-FFF2-40B4-BE49-F238E27FC236}">
                <a16:creationId xmlns:a16="http://schemas.microsoft.com/office/drawing/2014/main" id="{C04C0B2D-C7A2-4FDE-81E8-B99354480950}"/>
              </a:ext>
            </a:extLst>
          </p:cNvPr>
          <p:cNvSpPr/>
          <p:nvPr/>
        </p:nvSpPr>
        <p:spPr>
          <a:xfrm>
            <a:off x="8977495" y="1482606"/>
            <a:ext cx="1965421" cy="432000"/>
          </a:xfrm>
          <a:prstGeom prst="roundRect">
            <a:avLst>
              <a:gd name="adj" fmla="val 936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183B8"/>
                </a:solidFill>
                <a:latin typeface="Poppins" pitchFamily="2" charset="77"/>
                <a:cs typeface="Poppins" pitchFamily="2" charset="77"/>
              </a:rPr>
              <a:t>la </a:t>
            </a:r>
            <a:r>
              <a:rPr lang="en-GB" sz="2000" b="1" dirty="0" err="1">
                <a:solidFill>
                  <a:srgbClr val="1183B8"/>
                </a:solidFill>
                <a:latin typeface="Poppins" pitchFamily="2" charset="77"/>
                <a:cs typeface="Poppins" pitchFamily="2" charset="77"/>
              </a:rPr>
              <a:t>campagne</a:t>
            </a:r>
            <a:endParaRPr lang="en-GB" sz="2000" b="1" dirty="0">
              <a:solidFill>
                <a:srgbClr val="1183B8"/>
              </a:solidFill>
            </a:endParaRPr>
          </a:p>
        </p:txBody>
      </p:sp>
      <p:sp>
        <p:nvSpPr>
          <p:cNvPr id="21" name="TextBox 20">
            <a:extLst>
              <a:ext uri="{FF2B5EF4-FFF2-40B4-BE49-F238E27FC236}">
                <a16:creationId xmlns:a16="http://schemas.microsoft.com/office/drawing/2014/main" id="{E11986AB-03BB-C909-8235-D75D71F77922}"/>
              </a:ext>
            </a:extLst>
          </p:cNvPr>
          <p:cNvSpPr txBox="1"/>
          <p:nvPr/>
        </p:nvSpPr>
        <p:spPr>
          <a:xfrm>
            <a:off x="993396" y="3503592"/>
            <a:ext cx="2626784" cy="400110"/>
          </a:xfrm>
          <a:prstGeom prst="rect">
            <a:avLst/>
          </a:prstGeom>
          <a:noFill/>
        </p:spPr>
        <p:txBody>
          <a:bodyPr wrap="square">
            <a:spAutoFit/>
          </a:bodyPr>
          <a:lstStyle/>
          <a:p>
            <a:pPr algn="ctr"/>
            <a:r>
              <a:rPr lang="en-GB" sz="2000" dirty="0">
                <a:solidFill>
                  <a:srgbClr val="595959"/>
                </a:solidFill>
                <a:latin typeface="Poppins" pitchFamily="2" charset="77"/>
                <a:cs typeface="Poppins" pitchFamily="2" charset="77"/>
              </a:rPr>
              <a:t>the mountain</a:t>
            </a:r>
            <a:endParaRPr lang="en-GB" sz="2000" dirty="0">
              <a:solidFill>
                <a:srgbClr val="595959"/>
              </a:solidFill>
            </a:endParaRPr>
          </a:p>
        </p:txBody>
      </p:sp>
      <p:sp>
        <p:nvSpPr>
          <p:cNvPr id="29" name="Rectangle: Rounded Corners 111">
            <a:extLst>
              <a:ext uri="{FF2B5EF4-FFF2-40B4-BE49-F238E27FC236}">
                <a16:creationId xmlns:a16="http://schemas.microsoft.com/office/drawing/2014/main" id="{FCEEE465-5E7C-EA35-3931-4E055CF72379}"/>
              </a:ext>
            </a:extLst>
          </p:cNvPr>
          <p:cNvSpPr/>
          <p:nvPr/>
        </p:nvSpPr>
        <p:spPr>
          <a:xfrm>
            <a:off x="1334788" y="1482606"/>
            <a:ext cx="1944000"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183B8"/>
                </a:solidFill>
                <a:latin typeface="Poppins" pitchFamily="2" charset="77"/>
                <a:cs typeface="Poppins" pitchFamily="2" charset="77"/>
              </a:rPr>
              <a:t>la </a:t>
            </a:r>
            <a:r>
              <a:rPr lang="en-GB" sz="2000" b="1" dirty="0" err="1">
                <a:solidFill>
                  <a:srgbClr val="1183B8"/>
                </a:solidFill>
                <a:latin typeface="Poppins" pitchFamily="2" charset="77"/>
                <a:cs typeface="Poppins" pitchFamily="2" charset="77"/>
              </a:rPr>
              <a:t>montagne</a:t>
            </a:r>
            <a:endParaRPr lang="en-GB" sz="2000" b="1" dirty="0">
              <a:solidFill>
                <a:srgbClr val="1183B8"/>
              </a:solidFill>
              <a:latin typeface="Poppins" pitchFamily="2" charset="77"/>
              <a:cs typeface="Poppins" pitchFamily="2" charset="77"/>
            </a:endParaRPr>
          </a:p>
        </p:txBody>
      </p:sp>
      <p:sp>
        <p:nvSpPr>
          <p:cNvPr id="38" name="TextBox 37">
            <a:extLst>
              <a:ext uri="{FF2B5EF4-FFF2-40B4-BE49-F238E27FC236}">
                <a16:creationId xmlns:a16="http://schemas.microsoft.com/office/drawing/2014/main" id="{2590A836-4337-87C6-0324-1153800B32B2}"/>
              </a:ext>
            </a:extLst>
          </p:cNvPr>
          <p:cNvSpPr txBox="1"/>
          <p:nvPr/>
        </p:nvSpPr>
        <p:spPr>
          <a:xfrm>
            <a:off x="133200" y="6208463"/>
            <a:ext cx="11615162" cy="461665"/>
          </a:xfrm>
          <a:prstGeom prst="rect">
            <a:avLst/>
          </a:prstGeom>
          <a:noFill/>
        </p:spPr>
        <p:txBody>
          <a:bodyPr vert="horz" wrap="square" rtlCol="0">
            <a:spAutoFit/>
          </a:bodyPr>
          <a:lstStyle/>
          <a:p>
            <a:r>
              <a:rPr lang="en-GB" sz="2400" dirty="0">
                <a:solidFill>
                  <a:srgbClr val="595959"/>
                </a:solidFill>
                <a:latin typeface="Poppins" pitchFamily="2" charset="77"/>
                <a:cs typeface="Poppins" pitchFamily="2" charset="77"/>
              </a:rPr>
              <a:t>Let’s take a closer look at the towns and cities in France.</a:t>
            </a:r>
          </a:p>
        </p:txBody>
      </p:sp>
    </p:spTree>
    <p:extLst>
      <p:ext uri="{BB962C8B-B14F-4D97-AF65-F5344CB8AC3E}">
        <p14:creationId xmlns:p14="http://schemas.microsoft.com/office/powerpoint/2010/main" val="263565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1EDF639-4F93-8266-FE9C-C8C778AC1AD4}"/>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Where is France?</a:t>
            </a:r>
          </a:p>
        </p:txBody>
      </p:sp>
      <p:sp>
        <p:nvSpPr>
          <p:cNvPr id="5" name="TextBox 4">
            <a:extLst>
              <a:ext uri="{FF2B5EF4-FFF2-40B4-BE49-F238E27FC236}">
                <a16:creationId xmlns:a16="http://schemas.microsoft.com/office/drawing/2014/main" id="{3CBC8D89-3466-EFE6-E9B6-D3B2F55DC2F4}"/>
              </a:ext>
            </a:extLst>
          </p:cNvPr>
          <p:cNvSpPr txBox="1"/>
          <p:nvPr/>
        </p:nvSpPr>
        <p:spPr>
          <a:xfrm>
            <a:off x="133200" y="975600"/>
            <a:ext cx="11615162" cy="461665"/>
          </a:xfrm>
          <a:prstGeom prst="rect">
            <a:avLst/>
          </a:prstGeom>
          <a:noFill/>
        </p:spPr>
        <p:txBody>
          <a:bodyPr vert="horz" wrap="square" rtlCol="0">
            <a:spAutoFit/>
          </a:bodyPr>
          <a:lstStyle/>
          <a:p>
            <a:r>
              <a:rPr lang="en-GB" sz="2400" dirty="0">
                <a:solidFill>
                  <a:srgbClr val="595959"/>
                </a:solidFill>
                <a:latin typeface="Poppins" pitchFamily="2" charset="77"/>
                <a:cs typeface="Poppins" pitchFamily="2" charset="77"/>
              </a:rPr>
              <a:t>Like the UK, France has popular towns and cities that people like to visit.</a:t>
            </a:r>
          </a:p>
        </p:txBody>
      </p:sp>
      <p:cxnSp>
        <p:nvCxnSpPr>
          <p:cNvPr id="2" name="Straight Arrow Connector 1">
            <a:extLst>
              <a:ext uri="{FF2B5EF4-FFF2-40B4-BE49-F238E27FC236}">
                <a16:creationId xmlns:a16="http://schemas.microsoft.com/office/drawing/2014/main" id="{1D6B77A1-363B-3680-ACCE-C613F520070F}"/>
              </a:ext>
            </a:extLst>
          </p:cNvPr>
          <p:cNvCxnSpPr>
            <a:cxnSpLocks/>
          </p:cNvCxnSpPr>
          <p:nvPr/>
        </p:nvCxnSpPr>
        <p:spPr>
          <a:xfrm flipH="1">
            <a:off x="6247079" y="2437729"/>
            <a:ext cx="606829" cy="324197"/>
          </a:xfrm>
          <a:prstGeom prst="straightConnector1">
            <a:avLst/>
          </a:prstGeom>
          <a:ln>
            <a:solidFill>
              <a:srgbClr val="F76756"/>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111">
            <a:extLst>
              <a:ext uri="{FF2B5EF4-FFF2-40B4-BE49-F238E27FC236}">
                <a16:creationId xmlns:a16="http://schemas.microsoft.com/office/drawing/2014/main" id="{C25EF7FE-A45D-A21A-06BB-E5A09C4ACC7C}"/>
              </a:ext>
            </a:extLst>
          </p:cNvPr>
          <p:cNvSpPr/>
          <p:nvPr/>
        </p:nvSpPr>
        <p:spPr>
          <a:xfrm>
            <a:off x="6853908" y="2251519"/>
            <a:ext cx="1368000" cy="374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183B8"/>
                </a:solidFill>
                <a:latin typeface="Poppins" pitchFamily="2" charset="77"/>
                <a:cs typeface="Poppins" pitchFamily="2" charset="77"/>
              </a:rPr>
              <a:t>Paris</a:t>
            </a:r>
          </a:p>
        </p:txBody>
      </p:sp>
      <p:sp>
        <p:nvSpPr>
          <p:cNvPr id="7" name="TextBox 6">
            <a:extLst>
              <a:ext uri="{FF2B5EF4-FFF2-40B4-BE49-F238E27FC236}">
                <a16:creationId xmlns:a16="http://schemas.microsoft.com/office/drawing/2014/main" id="{3C139870-C58E-D581-2563-7FCE5417DDCD}"/>
              </a:ext>
            </a:extLst>
          </p:cNvPr>
          <p:cNvSpPr txBox="1"/>
          <p:nvPr/>
        </p:nvSpPr>
        <p:spPr>
          <a:xfrm>
            <a:off x="9082501" y="2142075"/>
            <a:ext cx="2966748" cy="369332"/>
          </a:xfrm>
          <a:prstGeom prst="rect">
            <a:avLst/>
          </a:prstGeom>
          <a:solidFill>
            <a:srgbClr val="FFBB00"/>
          </a:solidFill>
          <a:ln w="38100">
            <a:solidFill>
              <a:srgbClr val="FFBB00"/>
            </a:solidFill>
          </a:ln>
        </p:spPr>
        <p:txBody>
          <a:bodyPr wrap="square" rtlCol="0">
            <a:spAutoFit/>
          </a:bodyPr>
          <a:lstStyle/>
          <a:p>
            <a:pPr algn="ctr"/>
            <a:r>
              <a:rPr lang="en-GB" dirty="0">
                <a:solidFill>
                  <a:schemeClr val="bg1"/>
                </a:solidFill>
                <a:latin typeface="Poppins Medium" pitchFamily="2" charset="77"/>
                <a:cs typeface="Poppins Medium" pitchFamily="2" charset="77"/>
              </a:rPr>
              <a:t>Remember</a:t>
            </a:r>
          </a:p>
        </p:txBody>
      </p:sp>
      <p:sp>
        <p:nvSpPr>
          <p:cNvPr id="8" name="TextBox 7">
            <a:extLst>
              <a:ext uri="{FF2B5EF4-FFF2-40B4-BE49-F238E27FC236}">
                <a16:creationId xmlns:a16="http://schemas.microsoft.com/office/drawing/2014/main" id="{CB5447C9-7932-AD45-6A8E-EBC5200A902E}"/>
              </a:ext>
            </a:extLst>
          </p:cNvPr>
          <p:cNvSpPr txBox="1"/>
          <p:nvPr/>
        </p:nvSpPr>
        <p:spPr>
          <a:xfrm>
            <a:off x="9082501" y="2514811"/>
            <a:ext cx="2966748" cy="956773"/>
          </a:xfrm>
          <a:prstGeom prst="rect">
            <a:avLst/>
          </a:prstGeom>
          <a:solidFill>
            <a:srgbClr val="FFF8EA"/>
          </a:solidFill>
          <a:ln w="38100">
            <a:solidFill>
              <a:srgbClr val="FFBB00"/>
            </a:solidFill>
          </a:ln>
        </p:spPr>
        <p:txBody>
          <a:bodyPr wrap="square" lIns="144000" tIns="108000" rIns="144000" bIns="108000" rtlCol="0">
            <a:spAutoFit/>
          </a:bodyPr>
          <a:lstStyle/>
          <a:p>
            <a:r>
              <a:rPr lang="en-GB" sz="1600" dirty="0">
                <a:solidFill>
                  <a:schemeClr val="tx1">
                    <a:lumMod val="65000"/>
                    <a:lumOff val="35000"/>
                  </a:schemeClr>
                </a:solidFill>
                <a:latin typeface="Poppins" pitchFamily="2" charset="77"/>
                <a:cs typeface="Poppins" pitchFamily="2" charset="77"/>
              </a:rPr>
              <a:t>Paris is the capital city, just like London is the capital city in England.</a:t>
            </a:r>
          </a:p>
        </p:txBody>
      </p:sp>
      <p:cxnSp>
        <p:nvCxnSpPr>
          <p:cNvPr id="9" name="Straight Arrow Connector 8">
            <a:extLst>
              <a:ext uri="{FF2B5EF4-FFF2-40B4-BE49-F238E27FC236}">
                <a16:creationId xmlns:a16="http://schemas.microsoft.com/office/drawing/2014/main" id="{DA680A3D-2AB7-E7BA-8CE7-3F193CC6B94D}"/>
              </a:ext>
            </a:extLst>
          </p:cNvPr>
          <p:cNvCxnSpPr>
            <a:cxnSpLocks/>
          </p:cNvCxnSpPr>
          <p:nvPr/>
        </p:nvCxnSpPr>
        <p:spPr>
          <a:xfrm flipH="1">
            <a:off x="7090981" y="4075000"/>
            <a:ext cx="606829" cy="324197"/>
          </a:xfrm>
          <a:prstGeom prst="straightConnector1">
            <a:avLst/>
          </a:prstGeom>
          <a:ln>
            <a:solidFill>
              <a:srgbClr val="F76756"/>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111">
            <a:extLst>
              <a:ext uri="{FF2B5EF4-FFF2-40B4-BE49-F238E27FC236}">
                <a16:creationId xmlns:a16="http://schemas.microsoft.com/office/drawing/2014/main" id="{E95A9787-425C-397C-0DF0-0CED3430571C}"/>
              </a:ext>
            </a:extLst>
          </p:cNvPr>
          <p:cNvSpPr/>
          <p:nvPr/>
        </p:nvSpPr>
        <p:spPr>
          <a:xfrm>
            <a:off x="7697810" y="3888790"/>
            <a:ext cx="1224000" cy="374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183B8"/>
                </a:solidFill>
                <a:latin typeface="Poppins" pitchFamily="2" charset="77"/>
                <a:cs typeface="Poppins" pitchFamily="2" charset="77"/>
              </a:rPr>
              <a:t>Lyon</a:t>
            </a:r>
          </a:p>
        </p:txBody>
      </p:sp>
      <p:cxnSp>
        <p:nvCxnSpPr>
          <p:cNvPr id="11" name="Straight Arrow Connector 10">
            <a:extLst>
              <a:ext uri="{FF2B5EF4-FFF2-40B4-BE49-F238E27FC236}">
                <a16:creationId xmlns:a16="http://schemas.microsoft.com/office/drawing/2014/main" id="{F1347D8E-06C8-CB0E-29F0-32688D1C2565}"/>
              </a:ext>
            </a:extLst>
          </p:cNvPr>
          <p:cNvCxnSpPr>
            <a:cxnSpLocks/>
            <a:stCxn id="12" idx="0"/>
          </p:cNvCxnSpPr>
          <p:nvPr/>
        </p:nvCxnSpPr>
        <p:spPr>
          <a:xfrm flipH="1" flipV="1">
            <a:off x="8054144" y="5777223"/>
            <a:ext cx="652640" cy="279452"/>
          </a:xfrm>
          <a:prstGeom prst="straightConnector1">
            <a:avLst/>
          </a:prstGeom>
          <a:ln>
            <a:solidFill>
              <a:srgbClr val="F76756"/>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1">
            <a:extLst>
              <a:ext uri="{FF2B5EF4-FFF2-40B4-BE49-F238E27FC236}">
                <a16:creationId xmlns:a16="http://schemas.microsoft.com/office/drawing/2014/main" id="{30461D77-73C4-B3CE-4AD0-FF5982830B6C}"/>
              </a:ext>
            </a:extLst>
          </p:cNvPr>
          <p:cNvSpPr/>
          <p:nvPr/>
        </p:nvSpPr>
        <p:spPr>
          <a:xfrm>
            <a:off x="8094784" y="6056675"/>
            <a:ext cx="1224000" cy="374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183B8"/>
                </a:solidFill>
                <a:latin typeface="Poppins" pitchFamily="2" charset="77"/>
                <a:cs typeface="Poppins" pitchFamily="2" charset="77"/>
              </a:rPr>
              <a:t>Nice</a:t>
            </a:r>
          </a:p>
        </p:txBody>
      </p:sp>
      <p:cxnSp>
        <p:nvCxnSpPr>
          <p:cNvPr id="13" name="Straight Arrow Connector 12">
            <a:extLst>
              <a:ext uri="{FF2B5EF4-FFF2-40B4-BE49-F238E27FC236}">
                <a16:creationId xmlns:a16="http://schemas.microsoft.com/office/drawing/2014/main" id="{3AFB324B-341A-6474-6CC5-AFECD124E4CB}"/>
              </a:ext>
            </a:extLst>
          </p:cNvPr>
          <p:cNvCxnSpPr>
            <a:cxnSpLocks/>
          </p:cNvCxnSpPr>
          <p:nvPr/>
        </p:nvCxnSpPr>
        <p:spPr>
          <a:xfrm flipV="1">
            <a:off x="4362464" y="4765256"/>
            <a:ext cx="606829" cy="324197"/>
          </a:xfrm>
          <a:prstGeom prst="straightConnector1">
            <a:avLst/>
          </a:prstGeom>
          <a:ln>
            <a:solidFill>
              <a:srgbClr val="F76756"/>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11">
            <a:extLst>
              <a:ext uri="{FF2B5EF4-FFF2-40B4-BE49-F238E27FC236}">
                <a16:creationId xmlns:a16="http://schemas.microsoft.com/office/drawing/2014/main" id="{1F273E12-8977-F50C-63F2-9235F97973E9}"/>
              </a:ext>
            </a:extLst>
          </p:cNvPr>
          <p:cNvSpPr/>
          <p:nvPr/>
        </p:nvSpPr>
        <p:spPr>
          <a:xfrm>
            <a:off x="2850464" y="4893094"/>
            <a:ext cx="1512000" cy="374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183B8"/>
                </a:solidFill>
                <a:latin typeface="Poppins" pitchFamily="2" charset="77"/>
                <a:cs typeface="Poppins" pitchFamily="2" charset="77"/>
              </a:rPr>
              <a:t>Bordeaux</a:t>
            </a:r>
          </a:p>
        </p:txBody>
      </p:sp>
      <p:sp>
        <p:nvSpPr>
          <p:cNvPr id="15" name="Rectangle: Rounded Corners 111">
            <a:extLst>
              <a:ext uri="{FF2B5EF4-FFF2-40B4-BE49-F238E27FC236}">
                <a16:creationId xmlns:a16="http://schemas.microsoft.com/office/drawing/2014/main" id="{CCE0A88C-E814-06CE-BE1B-5D7F5563EE2B}"/>
              </a:ext>
            </a:extLst>
          </p:cNvPr>
          <p:cNvSpPr/>
          <p:nvPr/>
        </p:nvSpPr>
        <p:spPr>
          <a:xfrm>
            <a:off x="2504954" y="2977243"/>
            <a:ext cx="1692000" cy="374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183B8"/>
                </a:solidFill>
                <a:latin typeface="Poppins" pitchFamily="2" charset="77"/>
                <a:cs typeface="Poppins" pitchFamily="2" charset="77"/>
              </a:rPr>
              <a:t>La Rochelle</a:t>
            </a:r>
          </a:p>
        </p:txBody>
      </p:sp>
      <p:cxnSp>
        <p:nvCxnSpPr>
          <p:cNvPr id="16" name="Straight Arrow Connector 15">
            <a:extLst>
              <a:ext uri="{FF2B5EF4-FFF2-40B4-BE49-F238E27FC236}">
                <a16:creationId xmlns:a16="http://schemas.microsoft.com/office/drawing/2014/main" id="{D935B1F6-370B-EFF8-05D7-0434EB195BDF}"/>
              </a:ext>
            </a:extLst>
          </p:cNvPr>
          <p:cNvCxnSpPr>
            <a:cxnSpLocks/>
            <a:stCxn id="15" idx="2"/>
          </p:cNvCxnSpPr>
          <p:nvPr/>
        </p:nvCxnSpPr>
        <p:spPr>
          <a:xfrm>
            <a:off x="3350954" y="3351788"/>
            <a:ext cx="1149415" cy="324197"/>
          </a:xfrm>
          <a:prstGeom prst="straightConnector1">
            <a:avLst/>
          </a:prstGeom>
          <a:ln>
            <a:solidFill>
              <a:srgbClr val="F7675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79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7" ma:contentTypeDescription="Create a new document." ma:contentTypeScope="" ma:versionID="35be775d6d2a70e1142a88c9720e83c1">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dc93e11cb116257a2a98b3af4f6d72c2"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99562D-2F99-433A-B2BC-59F12CF52E6C}">
  <ds:schemaRefs>
    <ds:schemaRef ds:uri="86144f90-c7b6-48d0-aae5-f5e9e48cc3df"/>
    <ds:schemaRef ds:uri="http://schemas.microsoft.com/office/2006/documentManagement/types"/>
    <ds:schemaRef ds:uri="http://schemas.microsoft.com/sharepoint/v3"/>
    <ds:schemaRef ds:uri="http://purl.org/dc/elements/1.1/"/>
    <ds:schemaRef ds:uri="http://schemas.openxmlformats.org/package/2006/metadata/core-properties"/>
    <ds:schemaRef ds:uri="http://www.w3.org/XML/1998/namespace"/>
    <ds:schemaRef ds:uri="http://purl.org/dc/terms/"/>
    <ds:schemaRef ds:uri="http://schemas.microsoft.com/office/2006/metadata/properties"/>
    <ds:schemaRef ds:uri="http://purl.org/dc/dcmitype/"/>
    <ds:schemaRef ds:uri="http://schemas.microsoft.com/office/infopath/2007/PartnerControls"/>
    <ds:schemaRef ds:uri="0f0ae0ff-29c4-4766-b250-c1a9bee8d430"/>
  </ds:schemaRefs>
</ds:datastoreItem>
</file>

<file path=customXml/itemProps2.xml><?xml version="1.0" encoding="utf-8"?>
<ds:datastoreItem xmlns:ds="http://schemas.openxmlformats.org/officeDocument/2006/customXml" ds:itemID="{3B73CB89-DAB9-469E-BB52-D702273F5A72}"/>
</file>

<file path=customXml/itemProps3.xml><?xml version="1.0" encoding="utf-8"?>
<ds:datastoreItem xmlns:ds="http://schemas.openxmlformats.org/officeDocument/2006/customXml" ds:itemID="{5FC68D4F-D5F6-4489-A7F8-30619B57A8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659</Words>
  <Application>Microsoft Office PowerPoint</Application>
  <PresentationFormat>Widescreen</PresentationFormat>
  <Paragraphs>120</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Paytone One</vt:lpstr>
      <vt:lpstr>Poppins Medium</vt:lpstr>
      <vt:lpstr>Calibri Light</vt:lpstr>
      <vt:lpstr>Poppins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Y3 Where is France? TPP</dc:title>
  <dc:creator>Lewis Clegg</dc:creator>
  <cp:lastModifiedBy>Josh Cooper</cp:lastModifiedBy>
  <cp:revision>31</cp:revision>
  <dcterms:created xsi:type="dcterms:W3CDTF">2023-06-07T10:51:42Z</dcterms:created>
  <dcterms:modified xsi:type="dcterms:W3CDTF">2023-09-14T13:34:34Z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ContentTypeId">
    <vt:lpwstr>0x0101002E2B28500E97074E9232E002F87A0DA8</vt:lpwstr>
  </property>
</Properties>
</file>