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65" r:id="rId8"/>
    <p:sldId id="377" r:id="rId9"/>
    <p:sldId id="360" r:id="rId10"/>
    <p:sldId id="382" r:id="rId11"/>
    <p:sldId id="368" r:id="rId12"/>
    <p:sldId id="383" r:id="rId13"/>
    <p:sldId id="367" r:id="rId14"/>
    <p:sldId id="384" r:id="rId15"/>
    <p:sldId id="366" r:id="rId16"/>
    <p:sldId id="385" r:id="rId17"/>
    <p:sldId id="369" r:id="rId18"/>
    <p:sldId id="387" r:id="rId19"/>
    <p:sldId id="386" r:id="rId20"/>
    <p:sldId id="388" r:id="rId21"/>
    <p:sldId id="412" r:id="rId22"/>
    <p:sldId id="413" r:id="rId23"/>
    <p:sldId id="41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BF191A-E393-4A7C-A901-0EA8D7B70B08}" v="2" dt="2019-12-09T10:54:44.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varScale="1">
        <p:scale>
          <a:sx n="66" d="100"/>
          <a:sy n="66" d="100"/>
        </p:scale>
        <p:origin x="12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98BF191A-E393-4A7C-A901-0EA8D7B70B08}"/>
    <pc:docChg chg="custSel modSld">
      <pc:chgData name="Jan Fitzpatrick" userId="d1b284ec-d1dd-4765-b823-b34899491c26" providerId="ADAL" clId="{98BF191A-E393-4A7C-A901-0EA8D7B70B08}" dt="2019-12-09T10:55:18.761" v="16" actId="20577"/>
      <pc:docMkLst>
        <pc:docMk/>
      </pc:docMkLst>
      <pc:sldChg chg="modSp">
        <pc:chgData name="Jan Fitzpatrick" userId="d1b284ec-d1dd-4765-b823-b34899491c26" providerId="ADAL" clId="{98BF191A-E393-4A7C-A901-0EA8D7B70B08}" dt="2019-12-09T10:47:32.678" v="3" actId="255"/>
        <pc:sldMkLst>
          <pc:docMk/>
          <pc:sldMk cId="3855900595" sldId="301"/>
        </pc:sldMkLst>
        <pc:spChg chg="mod">
          <ac:chgData name="Jan Fitzpatrick" userId="d1b284ec-d1dd-4765-b823-b34899491c26" providerId="ADAL" clId="{98BF191A-E393-4A7C-A901-0EA8D7B70B08}" dt="2019-12-09T10:47:32.678" v="3" actId="255"/>
          <ac:spMkLst>
            <pc:docMk/>
            <pc:sldMk cId="3855900595" sldId="301"/>
            <ac:spMk id="19" creationId="{5252A847-DE45-4FA3-A1F8-EEBEB845FF8E}"/>
          </ac:spMkLst>
        </pc:spChg>
      </pc:sldChg>
      <pc:sldChg chg="modSp">
        <pc:chgData name="Jan Fitzpatrick" userId="d1b284ec-d1dd-4765-b823-b34899491c26" providerId="ADAL" clId="{98BF191A-E393-4A7C-A901-0EA8D7B70B08}" dt="2019-12-09T10:54:58.354" v="12" actId="120"/>
        <pc:sldMkLst>
          <pc:docMk/>
          <pc:sldMk cId="2026193130" sldId="389"/>
        </pc:sldMkLst>
        <pc:spChg chg="mod">
          <ac:chgData name="Jan Fitzpatrick" userId="d1b284ec-d1dd-4765-b823-b34899491c26" providerId="ADAL" clId="{98BF191A-E393-4A7C-A901-0EA8D7B70B08}" dt="2019-12-09T10:54:21.849" v="5" actId="1582"/>
          <ac:spMkLst>
            <pc:docMk/>
            <pc:sldMk cId="2026193130" sldId="389"/>
            <ac:spMk id="9" creationId="{7806371E-5D56-4B22-9595-5852E0140DBA}"/>
          </ac:spMkLst>
        </pc:spChg>
        <pc:spChg chg="mod">
          <ac:chgData name="Jan Fitzpatrick" userId="d1b284ec-d1dd-4765-b823-b34899491c26" providerId="ADAL" clId="{98BF191A-E393-4A7C-A901-0EA8D7B70B08}" dt="2019-12-09T10:54:58.354" v="12" actId="120"/>
          <ac:spMkLst>
            <pc:docMk/>
            <pc:sldMk cId="2026193130" sldId="389"/>
            <ac:spMk id="19" creationId="{5252A847-DE45-4FA3-A1F8-EEBEB845FF8E}"/>
          </ac:spMkLst>
        </pc:spChg>
      </pc:sldChg>
      <pc:sldChg chg="addSp delSp modSp">
        <pc:chgData name="Jan Fitzpatrick" userId="d1b284ec-d1dd-4765-b823-b34899491c26" providerId="ADAL" clId="{98BF191A-E393-4A7C-A901-0EA8D7B70B08}" dt="2019-12-09T10:54:54.154" v="11" actId="120"/>
        <pc:sldMkLst>
          <pc:docMk/>
          <pc:sldMk cId="1650945201" sldId="390"/>
        </pc:sldMkLst>
        <pc:spChg chg="del">
          <ac:chgData name="Jan Fitzpatrick" userId="d1b284ec-d1dd-4765-b823-b34899491c26" providerId="ADAL" clId="{98BF191A-E393-4A7C-A901-0EA8D7B70B08}" dt="2019-12-09T10:54:29.345" v="6" actId="478"/>
          <ac:spMkLst>
            <pc:docMk/>
            <pc:sldMk cId="1650945201" sldId="390"/>
            <ac:spMk id="9" creationId="{7806371E-5D56-4B22-9595-5852E0140DBA}"/>
          </ac:spMkLst>
        </pc:spChg>
        <pc:spChg chg="add">
          <ac:chgData name="Jan Fitzpatrick" userId="d1b284ec-d1dd-4765-b823-b34899491c26" providerId="ADAL" clId="{98BF191A-E393-4A7C-A901-0EA8D7B70B08}" dt="2019-12-09T10:54:41.518" v="8"/>
          <ac:spMkLst>
            <pc:docMk/>
            <pc:sldMk cId="1650945201" sldId="390"/>
            <ac:spMk id="12" creationId="{62C03AF6-D374-4E4B-90E7-2669DF23BF70}"/>
          </ac:spMkLst>
        </pc:spChg>
        <pc:spChg chg="mod">
          <ac:chgData name="Jan Fitzpatrick" userId="d1b284ec-d1dd-4765-b823-b34899491c26" providerId="ADAL" clId="{98BF191A-E393-4A7C-A901-0EA8D7B70B08}" dt="2019-12-09T10:54:54.154" v="11" actId="120"/>
          <ac:spMkLst>
            <pc:docMk/>
            <pc:sldMk cId="1650945201" sldId="390"/>
            <ac:spMk id="19" creationId="{5252A847-DE45-4FA3-A1F8-EEBEB845FF8E}"/>
          </ac:spMkLst>
        </pc:spChg>
      </pc:sldChg>
      <pc:sldChg chg="addSp delSp modSp">
        <pc:chgData name="Jan Fitzpatrick" userId="d1b284ec-d1dd-4765-b823-b34899491c26" providerId="ADAL" clId="{98BF191A-E393-4A7C-A901-0EA8D7B70B08}" dt="2019-12-09T10:55:18.761" v="16" actId="20577"/>
        <pc:sldMkLst>
          <pc:docMk/>
          <pc:sldMk cId="4109360522" sldId="391"/>
        </pc:sldMkLst>
        <pc:spChg chg="del">
          <ac:chgData name="Jan Fitzpatrick" userId="d1b284ec-d1dd-4765-b823-b34899491c26" providerId="ADAL" clId="{98BF191A-E393-4A7C-A901-0EA8D7B70B08}" dt="2019-12-09T10:54:33.796" v="7" actId="478"/>
          <ac:spMkLst>
            <pc:docMk/>
            <pc:sldMk cId="4109360522" sldId="391"/>
            <ac:spMk id="9" creationId="{7806371E-5D56-4B22-9595-5852E0140DBA}"/>
          </ac:spMkLst>
        </pc:spChg>
        <pc:spChg chg="add">
          <ac:chgData name="Jan Fitzpatrick" userId="d1b284ec-d1dd-4765-b823-b34899491c26" providerId="ADAL" clId="{98BF191A-E393-4A7C-A901-0EA8D7B70B08}" dt="2019-12-09T10:54:44.309" v="9"/>
          <ac:spMkLst>
            <pc:docMk/>
            <pc:sldMk cId="4109360522" sldId="391"/>
            <ac:spMk id="12" creationId="{8C2F8BBD-086F-47FD-9AAF-9EB34B2917AA}"/>
          </ac:spMkLst>
        </pc:spChg>
        <pc:spChg chg="mod">
          <ac:chgData name="Jan Fitzpatrick" userId="d1b284ec-d1dd-4765-b823-b34899491c26" providerId="ADAL" clId="{98BF191A-E393-4A7C-A901-0EA8D7B70B08}" dt="2019-12-09T10:55:18.761" v="16" actId="20577"/>
          <ac:spMkLst>
            <pc:docMk/>
            <pc:sldMk cId="4109360522" sldId="391"/>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09/12/2019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09/12/2019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09/12/2019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09/12/2019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09/12/2019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09/12/2019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11-12-times-table-year-4-multiplication-division-free-resource-pack" TargetMode="External"/><Relationship Id="rId3" Type="http://schemas.openxmlformats.org/officeDocument/2006/relationships/image" Target="../media/image3.png"/><Relationship Id="rId7" Type="http://schemas.openxmlformats.org/officeDocument/2006/relationships/hyperlink" Target="https://classroomsecrets.co.uk/category/maths/year-4/spring-block-1-multiplication-and-division-year-4/"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4c8" TargetMode="External"/><Relationship Id="rId5" Type="http://schemas.openxmlformats.org/officeDocument/2006/relationships/hyperlink" Target="https://classroomsecrets.co.uk/content-domain-filter/?fwp_contentdomain=4c7" TargetMode="External"/><Relationship Id="rId4" Type="http://schemas.openxmlformats.org/officeDocument/2006/relationships/hyperlink" Target="https://classroomsecrets.co.uk/content-domain-filter/?fwp_contentdomain=4c6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DA03E-0374-4010-A1EE-45B5FD949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l="14204" t="23884" r="13364" b="33576"/>
          <a:stretch/>
        </p:blipFill>
        <p:spPr>
          <a:xfrm>
            <a:off x="1866899" y="763479"/>
            <a:ext cx="5473701" cy="2272683"/>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8332137B-AFC2-41EB-8280-C238D6201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E32E7735-6311-44D4-B7A0-CFC53BE0199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&gt;, &lt; or = to make each statement correct. </a:t>
            </a:r>
            <a:endParaRPr lang="en-GB" sz="20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1D1B7491-AB65-41E7-95B6-7BDD333D3B91}"/>
              </a:ext>
            </a:extLst>
          </p:cNvPr>
          <p:cNvGraphicFramePr>
            <a:graphicFrameLocks noGrp="1"/>
          </p:cNvGraphicFramePr>
          <p:nvPr>
            <p:extLst>
              <p:ext uri="{D42A27DB-BD31-4B8C-83A1-F6EECF244321}">
                <p14:modId xmlns:p14="http://schemas.microsoft.com/office/powerpoint/2010/main" val="4002346032"/>
              </p:ext>
            </p:extLst>
          </p:nvPr>
        </p:nvGraphicFramePr>
        <p:xfrm>
          <a:off x="1936930" y="1549373"/>
          <a:ext cx="5349651" cy="3448413"/>
        </p:xfrm>
        <a:graphic>
          <a:graphicData uri="http://schemas.openxmlformats.org/drawingml/2006/table">
            <a:tbl>
              <a:tblPr firstRow="1" bandRow="1">
                <a:tableStyleId>{5C22544A-7EE6-4342-B048-85BDC9FD1C3A}</a:tableStyleId>
              </a:tblPr>
              <a:tblGrid>
                <a:gridCol w="2196504">
                  <a:extLst>
                    <a:ext uri="{9D8B030D-6E8A-4147-A177-3AD203B41FA5}">
                      <a16:colId xmlns:a16="http://schemas.microsoft.com/office/drawing/2014/main" val="175358450"/>
                    </a:ext>
                  </a:extLst>
                </a:gridCol>
                <a:gridCol w="956643">
                  <a:extLst>
                    <a:ext uri="{9D8B030D-6E8A-4147-A177-3AD203B41FA5}">
                      <a16:colId xmlns:a16="http://schemas.microsoft.com/office/drawing/2014/main" val="77302968"/>
                    </a:ext>
                  </a:extLst>
                </a:gridCol>
                <a:gridCol w="2196504">
                  <a:extLst>
                    <a:ext uri="{9D8B030D-6E8A-4147-A177-3AD203B41FA5}">
                      <a16:colId xmlns:a16="http://schemas.microsoft.com/office/drawing/2014/main" val="441152169"/>
                    </a:ext>
                  </a:extLst>
                </a:gridCol>
              </a:tblGrid>
              <a:tr h="956643">
                <a:tc>
                  <a:txBody>
                    <a:bodyPr/>
                    <a:lstStyle/>
                    <a:p>
                      <a:pPr algn="ctr"/>
                      <a:r>
                        <a:rPr lang="en-GB" sz="3200" b="1" dirty="0">
                          <a:solidFill>
                            <a:schemeClr val="tx1"/>
                          </a:solidFill>
                          <a:latin typeface="Century Gothic" panose="020B0502020202020204" pitchFamily="34" charset="0"/>
                        </a:rPr>
                        <a:t>96 </a:t>
                      </a:r>
                      <a:r>
                        <a:rPr lang="en-GB" sz="3200" b="1" dirty="0">
                          <a:solidFill>
                            <a:schemeClr val="tx1"/>
                          </a:solidFill>
                          <a:latin typeface="Century Gothic" panose="020B0502020202020204" pitchFamily="34" charset="0"/>
                          <a:cs typeface="Calibri" panose="020F0502020204030204" pitchFamily="34" charset="0"/>
                        </a:rPr>
                        <a:t>÷ </a:t>
                      </a:r>
                      <a:r>
                        <a:rPr lang="en-GB" sz="3200" b="1" dirty="0">
                          <a:solidFill>
                            <a:schemeClr val="tx1"/>
                          </a:solidFill>
                          <a:latin typeface="Century Gothic" panose="020B0502020202020204" pitchFamily="34" charset="0"/>
                        </a:rPr>
                        <a:t>12</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rgbClr val="FF0000"/>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88 </a:t>
                      </a:r>
                      <a:r>
                        <a:rPr lang="en-GB" sz="3200" b="1" dirty="0">
                          <a:solidFill>
                            <a:schemeClr val="tx1"/>
                          </a:solidFill>
                          <a:latin typeface="Century Gothic" panose="020B0502020202020204" pitchFamily="34" charset="0"/>
                          <a:cs typeface="Calibri" panose="020F0502020204030204" pitchFamily="34" charset="0"/>
                        </a:rPr>
                        <a:t>÷ 11</a:t>
                      </a:r>
                      <a:endParaRPr lang="en-GB" sz="32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812265"/>
                  </a:ext>
                </a:extLst>
              </a:tr>
              <a:tr h="289242">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110992"/>
                  </a:ext>
                </a:extLst>
              </a:tr>
              <a:tr h="956643">
                <a:tc>
                  <a:txBody>
                    <a:bodyPr/>
                    <a:lstStyle/>
                    <a:p>
                      <a:pPr algn="ctr"/>
                      <a:r>
                        <a:rPr lang="en-GB" sz="3200" b="1" dirty="0">
                          <a:solidFill>
                            <a:schemeClr val="tx1"/>
                          </a:solidFill>
                          <a:latin typeface="Century Gothic" panose="020B0502020202020204" pitchFamily="34" charset="0"/>
                        </a:rPr>
                        <a:t>5 x 11</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rgbClr val="FF0000"/>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4 x 12</a:t>
                      </a: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026191"/>
                  </a:ext>
                </a:extLst>
              </a:tr>
              <a:tr h="289242">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378332"/>
                  </a:ext>
                </a:extLst>
              </a:tr>
              <a:tr h="956643">
                <a:tc>
                  <a:txBody>
                    <a:bodyPr/>
                    <a:lstStyle/>
                    <a:p>
                      <a:pPr algn="ctr"/>
                      <a:r>
                        <a:rPr lang="en-GB" sz="3200" b="1" dirty="0">
                          <a:solidFill>
                            <a:schemeClr val="tx1"/>
                          </a:solidFill>
                          <a:latin typeface="Century Gothic" panose="020B0502020202020204" pitchFamily="34" charset="0"/>
                        </a:rPr>
                        <a:t>12 x 12</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rgbClr val="FF0000"/>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132 </a:t>
                      </a:r>
                      <a:r>
                        <a:rPr lang="en-GB" sz="3200" b="1" dirty="0">
                          <a:solidFill>
                            <a:schemeClr val="tx1"/>
                          </a:solidFill>
                          <a:latin typeface="Century Gothic" panose="020B0502020202020204" pitchFamily="34" charset="0"/>
                          <a:cs typeface="Calibri" panose="020F0502020204030204" pitchFamily="34" charset="0"/>
                        </a:rPr>
                        <a:t>÷</a:t>
                      </a:r>
                      <a:r>
                        <a:rPr lang="en-GB" sz="3200" b="1" dirty="0">
                          <a:solidFill>
                            <a:schemeClr val="tx1"/>
                          </a:solidFill>
                          <a:latin typeface="Century Gothic" panose="020B0502020202020204" pitchFamily="34" charset="0"/>
                        </a:rPr>
                        <a:t> 11</a:t>
                      </a: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2304650"/>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0F39ADAC-7D33-43CC-A416-28CD18E19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F650AA84-17A0-4A8B-930D-19237E21B19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54558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&gt;, &lt; or = to make each statement correct. </a:t>
            </a:r>
            <a:endParaRPr lang="en-GB" sz="20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1D1B7491-AB65-41E7-95B6-7BDD333D3B91}"/>
              </a:ext>
            </a:extLst>
          </p:cNvPr>
          <p:cNvGraphicFramePr>
            <a:graphicFrameLocks noGrp="1"/>
          </p:cNvGraphicFramePr>
          <p:nvPr>
            <p:extLst>
              <p:ext uri="{D42A27DB-BD31-4B8C-83A1-F6EECF244321}">
                <p14:modId xmlns:p14="http://schemas.microsoft.com/office/powerpoint/2010/main" val="1102032966"/>
              </p:ext>
            </p:extLst>
          </p:nvPr>
        </p:nvGraphicFramePr>
        <p:xfrm>
          <a:off x="1936930" y="1549373"/>
          <a:ext cx="5349651" cy="3448413"/>
        </p:xfrm>
        <a:graphic>
          <a:graphicData uri="http://schemas.openxmlformats.org/drawingml/2006/table">
            <a:tbl>
              <a:tblPr firstRow="1" bandRow="1">
                <a:tableStyleId>{5C22544A-7EE6-4342-B048-85BDC9FD1C3A}</a:tableStyleId>
              </a:tblPr>
              <a:tblGrid>
                <a:gridCol w="2196504">
                  <a:extLst>
                    <a:ext uri="{9D8B030D-6E8A-4147-A177-3AD203B41FA5}">
                      <a16:colId xmlns:a16="http://schemas.microsoft.com/office/drawing/2014/main" val="175358450"/>
                    </a:ext>
                  </a:extLst>
                </a:gridCol>
                <a:gridCol w="956643">
                  <a:extLst>
                    <a:ext uri="{9D8B030D-6E8A-4147-A177-3AD203B41FA5}">
                      <a16:colId xmlns:a16="http://schemas.microsoft.com/office/drawing/2014/main" val="77302968"/>
                    </a:ext>
                  </a:extLst>
                </a:gridCol>
                <a:gridCol w="2196504">
                  <a:extLst>
                    <a:ext uri="{9D8B030D-6E8A-4147-A177-3AD203B41FA5}">
                      <a16:colId xmlns:a16="http://schemas.microsoft.com/office/drawing/2014/main" val="441152169"/>
                    </a:ext>
                  </a:extLst>
                </a:gridCol>
              </a:tblGrid>
              <a:tr h="956643">
                <a:tc>
                  <a:txBody>
                    <a:bodyPr/>
                    <a:lstStyle/>
                    <a:p>
                      <a:pPr algn="ctr"/>
                      <a:r>
                        <a:rPr lang="en-GB" sz="3200" b="1" dirty="0">
                          <a:solidFill>
                            <a:schemeClr val="tx1"/>
                          </a:solidFill>
                          <a:latin typeface="Century Gothic" panose="020B0502020202020204" pitchFamily="34" charset="0"/>
                        </a:rPr>
                        <a:t>96 </a:t>
                      </a:r>
                      <a:r>
                        <a:rPr lang="en-GB" sz="3200" b="1" dirty="0">
                          <a:solidFill>
                            <a:schemeClr val="tx1"/>
                          </a:solidFill>
                          <a:latin typeface="Century Gothic" panose="020B0502020202020204" pitchFamily="34" charset="0"/>
                          <a:cs typeface="Calibri" panose="020F0502020204030204" pitchFamily="34" charset="0"/>
                        </a:rPr>
                        <a:t>÷ </a:t>
                      </a:r>
                      <a:r>
                        <a:rPr lang="en-GB" sz="3200" b="1" dirty="0">
                          <a:solidFill>
                            <a:schemeClr val="tx1"/>
                          </a:solidFill>
                          <a:latin typeface="Century Gothic" panose="020B0502020202020204" pitchFamily="34" charset="0"/>
                        </a:rPr>
                        <a:t>12</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88 </a:t>
                      </a:r>
                      <a:r>
                        <a:rPr lang="en-GB" sz="3200" b="1" dirty="0">
                          <a:solidFill>
                            <a:schemeClr val="tx1"/>
                          </a:solidFill>
                          <a:latin typeface="Century Gothic" panose="020B0502020202020204" pitchFamily="34" charset="0"/>
                          <a:cs typeface="Calibri" panose="020F0502020204030204" pitchFamily="34" charset="0"/>
                        </a:rPr>
                        <a:t>÷ 11</a:t>
                      </a:r>
                      <a:endParaRPr lang="en-GB" sz="32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812265"/>
                  </a:ext>
                </a:extLst>
              </a:tr>
              <a:tr h="289242">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110992"/>
                  </a:ext>
                </a:extLst>
              </a:tr>
              <a:tr h="956643">
                <a:tc>
                  <a:txBody>
                    <a:bodyPr/>
                    <a:lstStyle/>
                    <a:p>
                      <a:pPr algn="ctr"/>
                      <a:r>
                        <a:rPr lang="en-GB" sz="3200" b="1" dirty="0">
                          <a:solidFill>
                            <a:schemeClr val="tx1"/>
                          </a:solidFill>
                          <a:latin typeface="Century Gothic" panose="020B0502020202020204" pitchFamily="34" charset="0"/>
                        </a:rPr>
                        <a:t>5 x 11</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rPr>
                        <a:t>&gt;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4 x 12</a:t>
                      </a: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026191"/>
                  </a:ext>
                </a:extLst>
              </a:tr>
              <a:tr h="289242">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chemeClr val="tx1"/>
                        </a:solidFill>
                        <a:latin typeface="Century Gothic" panose="020B0502020202020204" pitchFamily="34" charset="0"/>
                      </a:endParaRPr>
                    </a:p>
                  </a:txBody>
                  <a:tcPr marL="215611" marR="215611" marT="107806" marB="1078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378332"/>
                  </a:ext>
                </a:extLst>
              </a:tr>
              <a:tr h="956643">
                <a:tc>
                  <a:txBody>
                    <a:bodyPr/>
                    <a:lstStyle/>
                    <a:p>
                      <a:pPr algn="ctr"/>
                      <a:r>
                        <a:rPr lang="en-GB" sz="3200" b="1" dirty="0">
                          <a:solidFill>
                            <a:schemeClr val="tx1"/>
                          </a:solidFill>
                          <a:latin typeface="Century Gothic" panose="020B0502020202020204" pitchFamily="34" charset="0"/>
                        </a:rPr>
                        <a:t>12 x 12</a:t>
                      </a:r>
                    </a:p>
                  </a:txBody>
                  <a:tcPr marL="215611" marR="215611" marT="107806" marB="107806"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1" dirty="0">
                          <a:solidFill>
                            <a:srgbClr val="FF0000"/>
                          </a:solidFill>
                          <a:latin typeface="Century Gothic" panose="020B0502020202020204" pitchFamily="34" charset="0"/>
                        </a:rPr>
                        <a:t>&gt;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chemeClr val="tx1"/>
                          </a:solidFill>
                          <a:latin typeface="Century Gothic" panose="020B0502020202020204" pitchFamily="34" charset="0"/>
                        </a:rPr>
                        <a:t>132 </a:t>
                      </a:r>
                      <a:r>
                        <a:rPr lang="en-GB" sz="3200" b="1" dirty="0">
                          <a:solidFill>
                            <a:schemeClr val="tx1"/>
                          </a:solidFill>
                          <a:latin typeface="Century Gothic" panose="020B0502020202020204" pitchFamily="34" charset="0"/>
                          <a:cs typeface="Calibri" panose="020F0502020204030204" pitchFamily="34" charset="0"/>
                        </a:rPr>
                        <a:t>÷</a:t>
                      </a:r>
                      <a:r>
                        <a:rPr lang="en-GB" sz="3200" b="1" dirty="0">
                          <a:solidFill>
                            <a:schemeClr val="tx1"/>
                          </a:solidFill>
                          <a:latin typeface="Century Gothic" panose="020B0502020202020204" pitchFamily="34" charset="0"/>
                        </a:rPr>
                        <a:t> 11</a:t>
                      </a:r>
                    </a:p>
                  </a:txBody>
                  <a:tcPr marL="215611" marR="215611" marT="107806" marB="107806"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2304650"/>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293EBC04-4058-4BE2-B311-BD6894348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237CADC-02C7-4194-AF87-04E9063CAAF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99190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missing numbers.</a:t>
            </a: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2A3D1E29-F5A8-46E9-89D6-DC4C9EC8599C}"/>
              </a:ext>
            </a:extLst>
          </p:cNvPr>
          <p:cNvGraphicFramePr>
            <a:graphicFrameLocks noGrp="1"/>
          </p:cNvGraphicFramePr>
          <p:nvPr>
            <p:extLst>
              <p:ext uri="{D42A27DB-BD31-4B8C-83A1-F6EECF244321}">
                <p14:modId xmlns:p14="http://schemas.microsoft.com/office/powerpoint/2010/main" val="3879674579"/>
              </p:ext>
            </p:extLst>
          </p:nvPr>
        </p:nvGraphicFramePr>
        <p:xfrm>
          <a:off x="1940482" y="1563493"/>
          <a:ext cx="5451002" cy="4234598"/>
        </p:xfrm>
        <a:graphic>
          <a:graphicData uri="http://schemas.openxmlformats.org/drawingml/2006/table">
            <a:tbl>
              <a:tblPr firstRow="1" bandRow="1">
                <a:tableStyleId>{5C22544A-7EE6-4342-B048-85BDC9FD1C3A}</a:tableStyleId>
              </a:tblPr>
              <a:tblGrid>
                <a:gridCol w="540184">
                  <a:extLst>
                    <a:ext uri="{9D8B030D-6E8A-4147-A177-3AD203B41FA5}">
                      <a16:colId xmlns:a16="http://schemas.microsoft.com/office/drawing/2014/main" val="1831302090"/>
                    </a:ext>
                  </a:extLst>
                </a:gridCol>
                <a:gridCol w="454588">
                  <a:extLst>
                    <a:ext uri="{9D8B030D-6E8A-4147-A177-3AD203B41FA5}">
                      <a16:colId xmlns:a16="http://schemas.microsoft.com/office/drawing/2014/main" val="2258492213"/>
                    </a:ext>
                  </a:extLst>
                </a:gridCol>
                <a:gridCol w="891246">
                  <a:extLst>
                    <a:ext uri="{9D8B030D-6E8A-4147-A177-3AD203B41FA5}">
                      <a16:colId xmlns:a16="http://schemas.microsoft.com/office/drawing/2014/main" val="3564371125"/>
                    </a:ext>
                  </a:extLst>
                </a:gridCol>
                <a:gridCol w="891246">
                  <a:extLst>
                    <a:ext uri="{9D8B030D-6E8A-4147-A177-3AD203B41FA5}">
                      <a16:colId xmlns:a16="http://schemas.microsoft.com/office/drawing/2014/main" val="2847123202"/>
                    </a:ext>
                  </a:extLst>
                </a:gridCol>
                <a:gridCol w="891246">
                  <a:extLst>
                    <a:ext uri="{9D8B030D-6E8A-4147-A177-3AD203B41FA5}">
                      <a16:colId xmlns:a16="http://schemas.microsoft.com/office/drawing/2014/main" val="333074137"/>
                    </a:ext>
                  </a:extLst>
                </a:gridCol>
                <a:gridCol w="891246">
                  <a:extLst>
                    <a:ext uri="{9D8B030D-6E8A-4147-A177-3AD203B41FA5}">
                      <a16:colId xmlns:a16="http://schemas.microsoft.com/office/drawing/2014/main" val="2002750769"/>
                    </a:ext>
                  </a:extLst>
                </a:gridCol>
                <a:gridCol w="891246">
                  <a:extLst>
                    <a:ext uri="{9D8B030D-6E8A-4147-A177-3AD203B41FA5}">
                      <a16:colId xmlns:a16="http://schemas.microsoft.com/office/drawing/2014/main" val="3312990967"/>
                    </a:ext>
                  </a:extLst>
                </a:gridCol>
              </a:tblGrid>
              <a:tr h="895165">
                <a:tc>
                  <a:txBody>
                    <a:bodyPr/>
                    <a:lstStyle/>
                    <a:p>
                      <a:pPr algn="ctr"/>
                      <a:r>
                        <a:rPr lang="en-GB" sz="25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cs typeface="Calibri" panose="020F0502020204030204" pitchFamily="34" charset="0"/>
                        </a:rPr>
                        <a:t>x</a:t>
                      </a: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374117"/>
                  </a:ext>
                </a:extLst>
              </a:tr>
              <a:tr h="279398">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754065"/>
                  </a:ext>
                </a:extLst>
              </a:tr>
              <a:tr h="895165">
                <a:tc>
                  <a:txBody>
                    <a:bodyPr/>
                    <a:lstStyle/>
                    <a:p>
                      <a:pPr algn="ctr"/>
                      <a:r>
                        <a:rPr lang="en-GB" sz="25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44252"/>
                  </a:ext>
                </a:extLst>
              </a:tr>
              <a:tr h="18727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772395"/>
                  </a:ext>
                </a:extLst>
              </a:tr>
              <a:tr h="895165">
                <a:tc>
                  <a:txBody>
                    <a:bodyPr/>
                    <a:lstStyle/>
                    <a:p>
                      <a:pPr algn="ctr"/>
                      <a:r>
                        <a:rPr lang="en-GB" sz="25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692143"/>
                  </a:ext>
                </a:extLst>
              </a:tr>
              <a:tr h="18727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022150"/>
                  </a:ext>
                </a:extLst>
              </a:tr>
              <a:tr h="895165">
                <a:tc>
                  <a:txBody>
                    <a:bodyPr/>
                    <a:lstStyle/>
                    <a:p>
                      <a:pPr algn="ctr"/>
                      <a:r>
                        <a:rPr lang="en-GB" sz="2500" b="1" dirty="0">
                          <a:solidFill>
                            <a:schemeClr val="tx1"/>
                          </a:solidFill>
                          <a:latin typeface="Century Gothic" panose="020B0502020202020204" pitchFamily="34" charset="0"/>
                        </a:rPr>
                        <a:t>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76464"/>
                  </a:ext>
                </a:extLst>
              </a:tr>
            </a:tbl>
          </a:graphicData>
        </a:graphic>
      </p:graphicFrame>
      <p:pic>
        <p:nvPicPr>
          <p:cNvPr id="10" name="Picture 9" descr="A close up of a sign&#10;&#10;Description generated with high confidence">
            <a:extLst>
              <a:ext uri="{FF2B5EF4-FFF2-40B4-BE49-F238E27FC236}">
                <a16:creationId xmlns:a16="http://schemas.microsoft.com/office/drawing/2014/main" id="{248B180B-F0BA-485A-81FB-72D4635AA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620E5289-5A75-4946-94B3-BE74DFE1D2A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42794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missing numbers.</a:t>
            </a:r>
          </a:p>
          <a:p>
            <a:pPr lvl="0" algn="ctr"/>
            <a:endParaRPr lang="en-GB" sz="24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2A3D1E29-F5A8-46E9-89D6-DC4C9EC8599C}"/>
              </a:ext>
            </a:extLst>
          </p:cNvPr>
          <p:cNvGraphicFramePr>
            <a:graphicFrameLocks noGrp="1"/>
          </p:cNvGraphicFramePr>
          <p:nvPr>
            <p:extLst>
              <p:ext uri="{D42A27DB-BD31-4B8C-83A1-F6EECF244321}">
                <p14:modId xmlns:p14="http://schemas.microsoft.com/office/powerpoint/2010/main" val="4002196338"/>
              </p:ext>
            </p:extLst>
          </p:nvPr>
        </p:nvGraphicFramePr>
        <p:xfrm>
          <a:off x="1940482" y="1563493"/>
          <a:ext cx="5451002" cy="4234598"/>
        </p:xfrm>
        <a:graphic>
          <a:graphicData uri="http://schemas.openxmlformats.org/drawingml/2006/table">
            <a:tbl>
              <a:tblPr firstRow="1" bandRow="1">
                <a:tableStyleId>{5C22544A-7EE6-4342-B048-85BDC9FD1C3A}</a:tableStyleId>
              </a:tblPr>
              <a:tblGrid>
                <a:gridCol w="540184">
                  <a:extLst>
                    <a:ext uri="{9D8B030D-6E8A-4147-A177-3AD203B41FA5}">
                      <a16:colId xmlns:a16="http://schemas.microsoft.com/office/drawing/2014/main" val="1831302090"/>
                    </a:ext>
                  </a:extLst>
                </a:gridCol>
                <a:gridCol w="454588">
                  <a:extLst>
                    <a:ext uri="{9D8B030D-6E8A-4147-A177-3AD203B41FA5}">
                      <a16:colId xmlns:a16="http://schemas.microsoft.com/office/drawing/2014/main" val="2258492213"/>
                    </a:ext>
                  </a:extLst>
                </a:gridCol>
                <a:gridCol w="891246">
                  <a:extLst>
                    <a:ext uri="{9D8B030D-6E8A-4147-A177-3AD203B41FA5}">
                      <a16:colId xmlns:a16="http://schemas.microsoft.com/office/drawing/2014/main" val="3564371125"/>
                    </a:ext>
                  </a:extLst>
                </a:gridCol>
                <a:gridCol w="891246">
                  <a:extLst>
                    <a:ext uri="{9D8B030D-6E8A-4147-A177-3AD203B41FA5}">
                      <a16:colId xmlns:a16="http://schemas.microsoft.com/office/drawing/2014/main" val="2847123202"/>
                    </a:ext>
                  </a:extLst>
                </a:gridCol>
                <a:gridCol w="891246">
                  <a:extLst>
                    <a:ext uri="{9D8B030D-6E8A-4147-A177-3AD203B41FA5}">
                      <a16:colId xmlns:a16="http://schemas.microsoft.com/office/drawing/2014/main" val="333074137"/>
                    </a:ext>
                  </a:extLst>
                </a:gridCol>
                <a:gridCol w="891246">
                  <a:extLst>
                    <a:ext uri="{9D8B030D-6E8A-4147-A177-3AD203B41FA5}">
                      <a16:colId xmlns:a16="http://schemas.microsoft.com/office/drawing/2014/main" val="2002750769"/>
                    </a:ext>
                  </a:extLst>
                </a:gridCol>
                <a:gridCol w="891246">
                  <a:extLst>
                    <a:ext uri="{9D8B030D-6E8A-4147-A177-3AD203B41FA5}">
                      <a16:colId xmlns:a16="http://schemas.microsoft.com/office/drawing/2014/main" val="3312990967"/>
                    </a:ext>
                  </a:extLst>
                </a:gridCol>
              </a:tblGrid>
              <a:tr h="895165">
                <a:tc>
                  <a:txBody>
                    <a:bodyPr/>
                    <a:lstStyle/>
                    <a:p>
                      <a:pPr algn="ctr"/>
                      <a:r>
                        <a:rPr lang="en-GB" sz="25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2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cs typeface="Calibri" panose="020F0502020204030204" pitchFamily="34" charset="0"/>
                        </a:rPr>
                        <a:t>x</a:t>
                      </a:r>
                      <a:endParaRPr lang="en-GB" sz="25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7374117"/>
                  </a:ext>
                </a:extLst>
              </a:tr>
              <a:tr h="279398">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7754065"/>
                  </a:ext>
                </a:extLst>
              </a:tr>
              <a:tr h="895165">
                <a:tc>
                  <a:txBody>
                    <a:bodyPr/>
                    <a:lstStyle/>
                    <a:p>
                      <a:pPr algn="ctr"/>
                      <a:r>
                        <a:rPr lang="en-GB" sz="25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44252"/>
                  </a:ext>
                </a:extLst>
              </a:tr>
              <a:tr h="18727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0772395"/>
                  </a:ext>
                </a:extLst>
              </a:tr>
              <a:tr h="895165">
                <a:tc>
                  <a:txBody>
                    <a:bodyPr/>
                    <a:lstStyle/>
                    <a:p>
                      <a:pPr algn="ctr"/>
                      <a:r>
                        <a:rPr lang="en-GB" sz="25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9</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1692143"/>
                  </a:ext>
                </a:extLst>
              </a:tr>
              <a:tr h="187270">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022150"/>
                  </a:ext>
                </a:extLst>
              </a:tr>
              <a:tr h="895165">
                <a:tc>
                  <a:txBody>
                    <a:bodyPr/>
                    <a:lstStyle/>
                    <a:p>
                      <a:pPr algn="ctr"/>
                      <a:r>
                        <a:rPr lang="en-GB" sz="2500" b="1" dirty="0">
                          <a:solidFill>
                            <a:schemeClr val="tx1"/>
                          </a:solidFill>
                          <a:latin typeface="Century Gothic" panose="020B0502020202020204" pitchFamily="34" charset="0"/>
                        </a:rPr>
                        <a:t>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5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12</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76464"/>
                  </a:ext>
                </a:extLst>
              </a:tr>
            </a:tbl>
          </a:graphicData>
        </a:graphic>
      </p:graphicFrame>
      <p:pic>
        <p:nvPicPr>
          <p:cNvPr id="10" name="Picture 9" descr="A close up of a sign&#10;&#10;Description generated with high confidence">
            <a:extLst>
              <a:ext uri="{FF2B5EF4-FFF2-40B4-BE49-F238E27FC236}">
                <a16:creationId xmlns:a16="http://schemas.microsoft.com/office/drawing/2014/main" id="{1768E165-7C01-49A6-ADF9-A59735783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0438BEF1-6E7F-4694-84B1-33F49CA79F4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256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Write number sentences to describe five equal groups of the place value counters shown below.</a:t>
            </a:r>
            <a:endParaRPr lang="en-GB" sz="2000" b="1" u="sng"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55ED5858-B63D-4BDF-8EDC-49A2C0B3CD2F}"/>
              </a:ext>
            </a:extLst>
          </p:cNvPr>
          <p:cNvGraphicFramePr>
            <a:graphicFrameLocks noGrp="1"/>
          </p:cNvGraphicFramePr>
          <p:nvPr>
            <p:extLst>
              <p:ext uri="{D42A27DB-BD31-4B8C-83A1-F6EECF244321}">
                <p14:modId xmlns:p14="http://schemas.microsoft.com/office/powerpoint/2010/main" val="1114013247"/>
              </p:ext>
            </p:extLst>
          </p:nvPr>
        </p:nvGraphicFramePr>
        <p:xfrm>
          <a:off x="4314726" y="2085954"/>
          <a:ext cx="3435096" cy="3302235"/>
        </p:xfrm>
        <a:graphic>
          <a:graphicData uri="http://schemas.openxmlformats.org/drawingml/2006/table">
            <a:tbl>
              <a:tblPr firstRow="1" bandRow="1">
                <a:tableStyleId>{5C22544A-7EE6-4342-B048-85BDC9FD1C3A}</a:tableStyleId>
              </a:tblPr>
              <a:tblGrid>
                <a:gridCol w="718740">
                  <a:extLst>
                    <a:ext uri="{9D8B030D-6E8A-4147-A177-3AD203B41FA5}">
                      <a16:colId xmlns:a16="http://schemas.microsoft.com/office/drawing/2014/main" val="265367553"/>
                    </a:ext>
                  </a:extLst>
                </a:gridCol>
                <a:gridCol w="679089">
                  <a:extLst>
                    <a:ext uri="{9D8B030D-6E8A-4147-A177-3AD203B41FA5}">
                      <a16:colId xmlns:a16="http://schemas.microsoft.com/office/drawing/2014/main" val="4129661703"/>
                    </a:ext>
                  </a:extLst>
                </a:gridCol>
                <a:gridCol w="679089">
                  <a:extLst>
                    <a:ext uri="{9D8B030D-6E8A-4147-A177-3AD203B41FA5}">
                      <a16:colId xmlns:a16="http://schemas.microsoft.com/office/drawing/2014/main" val="2580742786"/>
                    </a:ext>
                  </a:extLst>
                </a:gridCol>
                <a:gridCol w="679089">
                  <a:extLst>
                    <a:ext uri="{9D8B030D-6E8A-4147-A177-3AD203B41FA5}">
                      <a16:colId xmlns:a16="http://schemas.microsoft.com/office/drawing/2014/main" val="2170502790"/>
                    </a:ext>
                  </a:extLst>
                </a:gridCol>
                <a:gridCol w="679089">
                  <a:extLst>
                    <a:ext uri="{9D8B030D-6E8A-4147-A177-3AD203B41FA5}">
                      <a16:colId xmlns:a16="http://schemas.microsoft.com/office/drawing/2014/main" val="3019757017"/>
                    </a:ext>
                  </a:extLst>
                </a:gridCol>
              </a:tblGrid>
              <a:tr h="718740">
                <a:tc>
                  <a:txBody>
                    <a:bodyPr/>
                    <a:lstStyle/>
                    <a:p>
                      <a:pPr algn="ctr"/>
                      <a:endParaRPr lang="en-GB" sz="17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7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7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7034220"/>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78004"/>
                  </a:ext>
                </a:extLst>
              </a:tr>
              <a:tr h="660349">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61329"/>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1797149"/>
                  </a:ext>
                </a:extLst>
              </a:tr>
              <a:tr h="660349">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852795"/>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8095"/>
                  </a:ext>
                </a:extLst>
              </a:tr>
              <a:tr h="660349">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2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0531"/>
                  </a:ext>
                </a:extLst>
              </a:tr>
            </a:tbl>
          </a:graphicData>
        </a:graphic>
      </p:graphicFrame>
      <p:sp>
        <p:nvSpPr>
          <p:cNvPr id="15" name="TextBox 14">
            <a:extLst>
              <a:ext uri="{FF2B5EF4-FFF2-40B4-BE49-F238E27FC236}">
                <a16:creationId xmlns:a16="http://schemas.microsoft.com/office/drawing/2014/main" id="{070EDE6B-65BE-4334-A409-F90A9F1A2430}"/>
              </a:ext>
            </a:extLst>
          </p:cNvPr>
          <p:cNvSpPr txBox="1">
            <a:spLocks noChangeAspect="1"/>
          </p:cNvSpPr>
          <p:nvPr/>
        </p:nvSpPr>
        <p:spPr>
          <a:xfrm>
            <a:off x="2455455" y="2806098"/>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16" name="TextBox 15">
            <a:extLst>
              <a:ext uri="{FF2B5EF4-FFF2-40B4-BE49-F238E27FC236}">
                <a16:creationId xmlns:a16="http://schemas.microsoft.com/office/drawing/2014/main" id="{251D0401-097A-4044-9D7A-CB8D3B52E5D1}"/>
              </a:ext>
            </a:extLst>
          </p:cNvPr>
          <p:cNvSpPr txBox="1">
            <a:spLocks noChangeAspect="1"/>
          </p:cNvSpPr>
          <p:nvPr/>
        </p:nvSpPr>
        <p:spPr>
          <a:xfrm>
            <a:off x="1527538" y="2085954"/>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17" name="TextBox 16">
            <a:extLst>
              <a:ext uri="{FF2B5EF4-FFF2-40B4-BE49-F238E27FC236}">
                <a16:creationId xmlns:a16="http://schemas.microsoft.com/office/drawing/2014/main" id="{7240F6B8-28D0-47D7-A326-C2C977FA25A3}"/>
              </a:ext>
            </a:extLst>
          </p:cNvPr>
          <p:cNvSpPr txBox="1">
            <a:spLocks noChangeAspect="1"/>
          </p:cNvSpPr>
          <p:nvPr/>
        </p:nvSpPr>
        <p:spPr>
          <a:xfrm>
            <a:off x="1527538" y="4966528"/>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0" name="TextBox 19">
            <a:extLst>
              <a:ext uri="{FF2B5EF4-FFF2-40B4-BE49-F238E27FC236}">
                <a16:creationId xmlns:a16="http://schemas.microsoft.com/office/drawing/2014/main" id="{54DCD70C-853D-48D1-9634-D4C8F667522A}"/>
              </a:ext>
            </a:extLst>
          </p:cNvPr>
          <p:cNvSpPr txBox="1">
            <a:spLocks noChangeAspect="1"/>
          </p:cNvSpPr>
          <p:nvPr/>
        </p:nvSpPr>
        <p:spPr>
          <a:xfrm>
            <a:off x="2455455" y="2085954"/>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1" name="TextBox 20">
            <a:extLst>
              <a:ext uri="{FF2B5EF4-FFF2-40B4-BE49-F238E27FC236}">
                <a16:creationId xmlns:a16="http://schemas.microsoft.com/office/drawing/2014/main" id="{41B39CA6-1A52-440C-BDE5-E0DEE2AEFCB4}"/>
              </a:ext>
            </a:extLst>
          </p:cNvPr>
          <p:cNvSpPr txBox="1">
            <a:spLocks noChangeAspect="1"/>
          </p:cNvSpPr>
          <p:nvPr/>
        </p:nvSpPr>
        <p:spPr>
          <a:xfrm>
            <a:off x="2455455" y="4246386"/>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2" name="TextBox 21">
            <a:extLst>
              <a:ext uri="{FF2B5EF4-FFF2-40B4-BE49-F238E27FC236}">
                <a16:creationId xmlns:a16="http://schemas.microsoft.com/office/drawing/2014/main" id="{C21BC617-148F-41ED-8173-992D6B4225EC}"/>
              </a:ext>
            </a:extLst>
          </p:cNvPr>
          <p:cNvSpPr txBox="1">
            <a:spLocks noChangeAspect="1"/>
          </p:cNvSpPr>
          <p:nvPr/>
        </p:nvSpPr>
        <p:spPr>
          <a:xfrm>
            <a:off x="1527538" y="3526242"/>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4" name="TextBox 23">
            <a:extLst>
              <a:ext uri="{FF2B5EF4-FFF2-40B4-BE49-F238E27FC236}">
                <a16:creationId xmlns:a16="http://schemas.microsoft.com/office/drawing/2014/main" id="{1D4EF484-B527-4278-9B60-9E6A601C8851}"/>
              </a:ext>
            </a:extLst>
          </p:cNvPr>
          <p:cNvSpPr txBox="1">
            <a:spLocks noChangeAspect="1"/>
          </p:cNvSpPr>
          <p:nvPr/>
        </p:nvSpPr>
        <p:spPr>
          <a:xfrm>
            <a:off x="2455455" y="3526242"/>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5" name="TextBox 24">
            <a:extLst>
              <a:ext uri="{FF2B5EF4-FFF2-40B4-BE49-F238E27FC236}">
                <a16:creationId xmlns:a16="http://schemas.microsoft.com/office/drawing/2014/main" id="{90CD1EF4-BB84-47AB-908A-940D26204735}"/>
              </a:ext>
            </a:extLst>
          </p:cNvPr>
          <p:cNvSpPr txBox="1">
            <a:spLocks noChangeAspect="1"/>
          </p:cNvSpPr>
          <p:nvPr/>
        </p:nvSpPr>
        <p:spPr>
          <a:xfrm>
            <a:off x="1527538" y="2806098"/>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6" name="TextBox 25">
            <a:extLst>
              <a:ext uri="{FF2B5EF4-FFF2-40B4-BE49-F238E27FC236}">
                <a16:creationId xmlns:a16="http://schemas.microsoft.com/office/drawing/2014/main" id="{C719C686-A744-4420-B08B-027342481DC9}"/>
              </a:ext>
            </a:extLst>
          </p:cNvPr>
          <p:cNvSpPr txBox="1">
            <a:spLocks noChangeAspect="1"/>
          </p:cNvSpPr>
          <p:nvPr/>
        </p:nvSpPr>
        <p:spPr>
          <a:xfrm>
            <a:off x="1527538" y="4246386"/>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AFD0D1F2-5AA8-47C4-A5A3-E4B4F8519B23}"/>
              </a:ext>
            </a:extLst>
          </p:cNvPr>
          <p:cNvSpPr txBox="1">
            <a:spLocks noChangeAspect="1"/>
          </p:cNvSpPr>
          <p:nvPr/>
        </p:nvSpPr>
        <p:spPr>
          <a:xfrm>
            <a:off x="2455455" y="4966528"/>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pic>
        <p:nvPicPr>
          <p:cNvPr id="28" name="Picture 27" descr="A close up of a sign&#10;&#10;Description generated with high confidence">
            <a:extLst>
              <a:ext uri="{FF2B5EF4-FFF2-40B4-BE49-F238E27FC236}">
                <a16:creationId xmlns:a16="http://schemas.microsoft.com/office/drawing/2014/main" id="{AC3B32AC-8FE5-402A-8BE5-961BA376B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9" name="TextBox 8">
            <a:extLst>
              <a:ext uri="{FF2B5EF4-FFF2-40B4-BE49-F238E27FC236}">
                <a16:creationId xmlns:a16="http://schemas.microsoft.com/office/drawing/2014/main" id="{3F3E3254-6651-409A-B4A1-7B17919D9E0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38515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Write number sentences to describe five equal groups of the place value counters shown below.</a:t>
            </a:r>
            <a:endParaRPr lang="en-GB" sz="2000" b="1" u="sng"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55ED5858-B63D-4BDF-8EDC-49A2C0B3CD2F}"/>
              </a:ext>
            </a:extLst>
          </p:cNvPr>
          <p:cNvGraphicFramePr>
            <a:graphicFrameLocks noGrp="1"/>
          </p:cNvGraphicFramePr>
          <p:nvPr>
            <p:extLst>
              <p:ext uri="{D42A27DB-BD31-4B8C-83A1-F6EECF244321}">
                <p14:modId xmlns:p14="http://schemas.microsoft.com/office/powerpoint/2010/main" val="2976491368"/>
              </p:ext>
            </p:extLst>
          </p:nvPr>
        </p:nvGraphicFramePr>
        <p:xfrm>
          <a:off x="4314726" y="2085954"/>
          <a:ext cx="3435096" cy="3302235"/>
        </p:xfrm>
        <a:graphic>
          <a:graphicData uri="http://schemas.openxmlformats.org/drawingml/2006/table">
            <a:tbl>
              <a:tblPr firstRow="1" bandRow="1">
                <a:tableStyleId>{5C22544A-7EE6-4342-B048-85BDC9FD1C3A}</a:tableStyleId>
              </a:tblPr>
              <a:tblGrid>
                <a:gridCol w="718740">
                  <a:extLst>
                    <a:ext uri="{9D8B030D-6E8A-4147-A177-3AD203B41FA5}">
                      <a16:colId xmlns:a16="http://schemas.microsoft.com/office/drawing/2014/main" val="265367553"/>
                    </a:ext>
                  </a:extLst>
                </a:gridCol>
                <a:gridCol w="679089">
                  <a:extLst>
                    <a:ext uri="{9D8B030D-6E8A-4147-A177-3AD203B41FA5}">
                      <a16:colId xmlns:a16="http://schemas.microsoft.com/office/drawing/2014/main" val="4129661703"/>
                    </a:ext>
                  </a:extLst>
                </a:gridCol>
                <a:gridCol w="679089">
                  <a:extLst>
                    <a:ext uri="{9D8B030D-6E8A-4147-A177-3AD203B41FA5}">
                      <a16:colId xmlns:a16="http://schemas.microsoft.com/office/drawing/2014/main" val="2580742786"/>
                    </a:ext>
                  </a:extLst>
                </a:gridCol>
                <a:gridCol w="679089">
                  <a:extLst>
                    <a:ext uri="{9D8B030D-6E8A-4147-A177-3AD203B41FA5}">
                      <a16:colId xmlns:a16="http://schemas.microsoft.com/office/drawing/2014/main" val="2170502790"/>
                    </a:ext>
                  </a:extLst>
                </a:gridCol>
                <a:gridCol w="679089">
                  <a:extLst>
                    <a:ext uri="{9D8B030D-6E8A-4147-A177-3AD203B41FA5}">
                      <a16:colId xmlns:a16="http://schemas.microsoft.com/office/drawing/2014/main" val="3019757017"/>
                    </a:ext>
                  </a:extLst>
                </a:gridCol>
              </a:tblGrid>
              <a:tr h="718740">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7034220"/>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78004"/>
                  </a:ext>
                </a:extLst>
              </a:tr>
              <a:tr h="660349">
                <a:tc>
                  <a:txBody>
                    <a:bodyPr/>
                    <a:lstStyle/>
                    <a:p>
                      <a:pPr algn="ctr"/>
                      <a:r>
                        <a:rPr lang="en-GB" sz="24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61329"/>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1797149"/>
                  </a:ext>
                </a:extLst>
              </a:tr>
              <a:tr h="660349">
                <a:tc>
                  <a:txBody>
                    <a:bodyPr/>
                    <a:lstStyle/>
                    <a:p>
                      <a:pPr algn="ctr"/>
                      <a:r>
                        <a:rPr lang="en-GB" sz="2400" b="1" dirty="0">
                          <a:solidFill>
                            <a:srgbClr val="FF0000"/>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852795"/>
                  </a:ext>
                </a:extLst>
              </a:tr>
              <a:tr h="200816">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8095"/>
                  </a:ext>
                </a:extLst>
              </a:tr>
              <a:tr h="660349">
                <a:tc>
                  <a:txBody>
                    <a:bodyPr/>
                    <a:lstStyle/>
                    <a:p>
                      <a:pPr algn="ctr"/>
                      <a:r>
                        <a:rPr lang="en-GB" sz="2400" b="1" dirty="0">
                          <a:solidFill>
                            <a:srgbClr val="FF0000"/>
                          </a:solidFill>
                          <a:latin typeface="Century Gothic" panose="020B0502020202020204" pitchFamily="34" charset="0"/>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rgbClr val="FF0000"/>
                          </a:solidFill>
                          <a:latin typeface="Century Gothic" panose="020B0502020202020204" pitchFamily="34" charset="0"/>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2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0531"/>
                  </a:ext>
                </a:extLst>
              </a:tr>
            </a:tbl>
          </a:graphicData>
        </a:graphic>
      </p:graphicFrame>
      <p:sp>
        <p:nvSpPr>
          <p:cNvPr id="15" name="TextBox 14">
            <a:extLst>
              <a:ext uri="{FF2B5EF4-FFF2-40B4-BE49-F238E27FC236}">
                <a16:creationId xmlns:a16="http://schemas.microsoft.com/office/drawing/2014/main" id="{070EDE6B-65BE-4334-A409-F90A9F1A2430}"/>
              </a:ext>
            </a:extLst>
          </p:cNvPr>
          <p:cNvSpPr txBox="1">
            <a:spLocks noChangeAspect="1"/>
          </p:cNvSpPr>
          <p:nvPr/>
        </p:nvSpPr>
        <p:spPr>
          <a:xfrm>
            <a:off x="2455455" y="2806098"/>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16" name="TextBox 15">
            <a:extLst>
              <a:ext uri="{FF2B5EF4-FFF2-40B4-BE49-F238E27FC236}">
                <a16:creationId xmlns:a16="http://schemas.microsoft.com/office/drawing/2014/main" id="{251D0401-097A-4044-9D7A-CB8D3B52E5D1}"/>
              </a:ext>
            </a:extLst>
          </p:cNvPr>
          <p:cNvSpPr txBox="1">
            <a:spLocks noChangeAspect="1"/>
          </p:cNvSpPr>
          <p:nvPr/>
        </p:nvSpPr>
        <p:spPr>
          <a:xfrm>
            <a:off x="1527538" y="2085954"/>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17" name="TextBox 16">
            <a:extLst>
              <a:ext uri="{FF2B5EF4-FFF2-40B4-BE49-F238E27FC236}">
                <a16:creationId xmlns:a16="http://schemas.microsoft.com/office/drawing/2014/main" id="{7240F6B8-28D0-47D7-A326-C2C977FA25A3}"/>
              </a:ext>
            </a:extLst>
          </p:cNvPr>
          <p:cNvSpPr txBox="1">
            <a:spLocks noChangeAspect="1"/>
          </p:cNvSpPr>
          <p:nvPr/>
        </p:nvSpPr>
        <p:spPr>
          <a:xfrm>
            <a:off x="1527538" y="4966528"/>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0" name="TextBox 19">
            <a:extLst>
              <a:ext uri="{FF2B5EF4-FFF2-40B4-BE49-F238E27FC236}">
                <a16:creationId xmlns:a16="http://schemas.microsoft.com/office/drawing/2014/main" id="{54DCD70C-853D-48D1-9634-D4C8F667522A}"/>
              </a:ext>
            </a:extLst>
          </p:cNvPr>
          <p:cNvSpPr txBox="1">
            <a:spLocks noChangeAspect="1"/>
          </p:cNvSpPr>
          <p:nvPr/>
        </p:nvSpPr>
        <p:spPr>
          <a:xfrm>
            <a:off x="2455455" y="2085954"/>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1" name="TextBox 20">
            <a:extLst>
              <a:ext uri="{FF2B5EF4-FFF2-40B4-BE49-F238E27FC236}">
                <a16:creationId xmlns:a16="http://schemas.microsoft.com/office/drawing/2014/main" id="{41B39CA6-1A52-440C-BDE5-E0DEE2AEFCB4}"/>
              </a:ext>
            </a:extLst>
          </p:cNvPr>
          <p:cNvSpPr txBox="1">
            <a:spLocks noChangeAspect="1"/>
          </p:cNvSpPr>
          <p:nvPr/>
        </p:nvSpPr>
        <p:spPr>
          <a:xfrm>
            <a:off x="2455455" y="4246386"/>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2" name="TextBox 21">
            <a:extLst>
              <a:ext uri="{FF2B5EF4-FFF2-40B4-BE49-F238E27FC236}">
                <a16:creationId xmlns:a16="http://schemas.microsoft.com/office/drawing/2014/main" id="{C21BC617-148F-41ED-8173-992D6B4225EC}"/>
              </a:ext>
            </a:extLst>
          </p:cNvPr>
          <p:cNvSpPr txBox="1">
            <a:spLocks noChangeAspect="1"/>
          </p:cNvSpPr>
          <p:nvPr/>
        </p:nvSpPr>
        <p:spPr>
          <a:xfrm>
            <a:off x="1527538" y="3526242"/>
            <a:ext cx="421661" cy="421661"/>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4" name="TextBox 23">
            <a:extLst>
              <a:ext uri="{FF2B5EF4-FFF2-40B4-BE49-F238E27FC236}">
                <a16:creationId xmlns:a16="http://schemas.microsoft.com/office/drawing/2014/main" id="{1D4EF484-B527-4278-9B60-9E6A601C8851}"/>
              </a:ext>
            </a:extLst>
          </p:cNvPr>
          <p:cNvSpPr txBox="1">
            <a:spLocks noChangeAspect="1"/>
          </p:cNvSpPr>
          <p:nvPr/>
        </p:nvSpPr>
        <p:spPr>
          <a:xfrm>
            <a:off x="2455455" y="3526242"/>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5" name="TextBox 24">
            <a:extLst>
              <a:ext uri="{FF2B5EF4-FFF2-40B4-BE49-F238E27FC236}">
                <a16:creationId xmlns:a16="http://schemas.microsoft.com/office/drawing/2014/main" id="{90CD1EF4-BB84-47AB-908A-940D26204735}"/>
              </a:ext>
            </a:extLst>
          </p:cNvPr>
          <p:cNvSpPr txBox="1">
            <a:spLocks noChangeAspect="1"/>
          </p:cNvSpPr>
          <p:nvPr/>
        </p:nvSpPr>
        <p:spPr>
          <a:xfrm>
            <a:off x="1527538" y="2806098"/>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6" name="TextBox 25">
            <a:extLst>
              <a:ext uri="{FF2B5EF4-FFF2-40B4-BE49-F238E27FC236}">
                <a16:creationId xmlns:a16="http://schemas.microsoft.com/office/drawing/2014/main" id="{C719C686-A744-4420-B08B-027342481DC9}"/>
              </a:ext>
            </a:extLst>
          </p:cNvPr>
          <p:cNvSpPr txBox="1">
            <a:spLocks noChangeAspect="1"/>
          </p:cNvSpPr>
          <p:nvPr/>
        </p:nvSpPr>
        <p:spPr>
          <a:xfrm>
            <a:off x="1527538" y="4246386"/>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7" name="TextBox 26">
            <a:extLst>
              <a:ext uri="{FF2B5EF4-FFF2-40B4-BE49-F238E27FC236}">
                <a16:creationId xmlns:a16="http://schemas.microsoft.com/office/drawing/2014/main" id="{AFD0D1F2-5AA8-47C4-A5A3-E4B4F8519B23}"/>
              </a:ext>
            </a:extLst>
          </p:cNvPr>
          <p:cNvSpPr txBox="1">
            <a:spLocks noChangeAspect="1"/>
          </p:cNvSpPr>
          <p:nvPr/>
        </p:nvSpPr>
        <p:spPr>
          <a:xfrm>
            <a:off x="2455455" y="4966528"/>
            <a:ext cx="421661" cy="421661"/>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pic>
        <p:nvPicPr>
          <p:cNvPr id="23" name="Picture 22" descr="A close up of a sign&#10;&#10;Description generated with high confidence">
            <a:extLst>
              <a:ext uri="{FF2B5EF4-FFF2-40B4-BE49-F238E27FC236}">
                <a16:creationId xmlns:a16="http://schemas.microsoft.com/office/drawing/2014/main" id="{ED6E4B72-8C68-4C25-BF77-0FFBA4311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8" name="TextBox 8">
            <a:extLst>
              <a:ext uri="{FF2B5EF4-FFF2-40B4-BE49-F238E27FC236}">
                <a16:creationId xmlns:a16="http://schemas.microsoft.com/office/drawing/2014/main" id="{4D9410C7-124F-4C35-A934-CF231282F5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95555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Rocco is hosting a dinner party. Part of his sea bass recipe is shown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artichokes and slices of ham will he need for 12 guests?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3" name="Table 4">
            <a:extLst>
              <a:ext uri="{FF2B5EF4-FFF2-40B4-BE49-F238E27FC236}">
                <a16:creationId xmlns:a16="http://schemas.microsoft.com/office/drawing/2014/main" id="{3DEC5E52-095C-4F81-ACB7-E79532B3C77E}"/>
              </a:ext>
            </a:extLst>
          </p:cNvPr>
          <p:cNvGraphicFramePr>
            <a:graphicFrameLocks noGrp="1"/>
          </p:cNvGraphicFramePr>
          <p:nvPr>
            <p:extLst>
              <p:ext uri="{D42A27DB-BD31-4B8C-83A1-F6EECF244321}">
                <p14:modId xmlns:p14="http://schemas.microsoft.com/office/powerpoint/2010/main" val="2947056731"/>
              </p:ext>
            </p:extLst>
          </p:nvPr>
        </p:nvGraphicFramePr>
        <p:xfrm>
          <a:off x="1904154" y="1686162"/>
          <a:ext cx="5852883" cy="3188808"/>
        </p:xfrm>
        <a:graphic>
          <a:graphicData uri="http://schemas.openxmlformats.org/drawingml/2006/table">
            <a:tbl>
              <a:tblPr firstRow="1" bandRow="1">
                <a:tableStyleId>{5940675A-B579-460E-94D1-54222C63F5DA}</a:tableStyleId>
              </a:tblPr>
              <a:tblGrid>
                <a:gridCol w="763976">
                  <a:extLst>
                    <a:ext uri="{9D8B030D-6E8A-4147-A177-3AD203B41FA5}">
                      <a16:colId xmlns:a16="http://schemas.microsoft.com/office/drawing/2014/main" val="1397304749"/>
                    </a:ext>
                  </a:extLst>
                </a:gridCol>
                <a:gridCol w="5088907">
                  <a:extLst>
                    <a:ext uri="{9D8B030D-6E8A-4147-A177-3AD203B41FA5}">
                      <a16:colId xmlns:a16="http://schemas.microsoft.com/office/drawing/2014/main" val="1097899855"/>
                    </a:ext>
                  </a:extLst>
                </a:gridCol>
              </a:tblGrid>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To serve </a:t>
                      </a:r>
                      <a:r>
                        <a:rPr lang="en-GB" sz="1900" b="1" u="sng" dirty="0">
                          <a:solidFill>
                            <a:schemeClr val="tx1"/>
                          </a:solidFill>
                          <a:latin typeface="Century Gothic" panose="020B0502020202020204" pitchFamily="34" charset="0"/>
                        </a:rPr>
                        <a:t>one</a:t>
                      </a:r>
                      <a:r>
                        <a:rPr lang="en-GB" sz="1900" b="1" dirty="0">
                          <a:solidFill>
                            <a:schemeClr val="tx1"/>
                          </a:solidFill>
                          <a:latin typeface="Century Gothic" panose="020B0502020202020204" pitchFamily="34" charset="0"/>
                        </a:rPr>
                        <a:t> person, I need:</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547244505"/>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10 artichokes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61004168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2 handfuls of sun-dried tomatoes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07997542"/>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2 slices of bread</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34153691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3 finely chopped leeks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44315241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6 slices of Parma ham</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152225501"/>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1 large sea bass fillet</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4905828"/>
                  </a:ext>
                </a:extLst>
              </a:tr>
            </a:tbl>
          </a:graphicData>
        </a:graphic>
      </p:graphicFrame>
      <p:pic>
        <p:nvPicPr>
          <p:cNvPr id="14" name="Picture 13" descr="A close up of a sign&#10;&#10;Description generated with high confidence">
            <a:extLst>
              <a:ext uri="{FF2B5EF4-FFF2-40B4-BE49-F238E27FC236}">
                <a16:creationId xmlns:a16="http://schemas.microsoft.com/office/drawing/2014/main" id="{92C20BD9-DFEE-4E2D-BB2A-1729C35D8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7330BEC9-E6B3-42CD-BF66-E47E885E27B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05128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Rocco is hosting a dinner party. Part of his sea bass recipe is shown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How many artichokes and slices of ham will he need for 12 guests?</a:t>
            </a:r>
          </a:p>
          <a:p>
            <a:pPr lvl="0" algn="ctr"/>
            <a:r>
              <a:rPr lang="en-GB" sz="2000" b="1" dirty="0">
                <a:solidFill>
                  <a:srgbClr val="FF0000"/>
                </a:solidFill>
                <a:latin typeface="Century Gothic" panose="020B0502020202020204" pitchFamily="34" charset="0"/>
              </a:rPr>
              <a:t>Rocco will need 120 artichokes (10 x 12) and 72 slices of ham </a:t>
            </a:r>
          </a:p>
          <a:p>
            <a:pPr lvl="0" algn="ctr"/>
            <a:r>
              <a:rPr lang="en-GB" sz="2000" b="1" dirty="0">
                <a:solidFill>
                  <a:srgbClr val="FF0000"/>
                </a:solidFill>
                <a:latin typeface="Century Gothic" panose="020B0502020202020204" pitchFamily="34" charset="0"/>
              </a:rPr>
              <a:t>(6 x 12).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3" name="Table 4">
            <a:extLst>
              <a:ext uri="{FF2B5EF4-FFF2-40B4-BE49-F238E27FC236}">
                <a16:creationId xmlns:a16="http://schemas.microsoft.com/office/drawing/2014/main" id="{3DEC5E52-095C-4F81-ACB7-E79532B3C77E}"/>
              </a:ext>
            </a:extLst>
          </p:cNvPr>
          <p:cNvGraphicFramePr>
            <a:graphicFrameLocks noGrp="1"/>
          </p:cNvGraphicFramePr>
          <p:nvPr>
            <p:extLst>
              <p:ext uri="{D42A27DB-BD31-4B8C-83A1-F6EECF244321}">
                <p14:modId xmlns:p14="http://schemas.microsoft.com/office/powerpoint/2010/main" val="1877450996"/>
              </p:ext>
            </p:extLst>
          </p:nvPr>
        </p:nvGraphicFramePr>
        <p:xfrm>
          <a:off x="1904154" y="1686162"/>
          <a:ext cx="5852883" cy="3188808"/>
        </p:xfrm>
        <a:graphic>
          <a:graphicData uri="http://schemas.openxmlformats.org/drawingml/2006/table">
            <a:tbl>
              <a:tblPr firstRow="1" bandRow="1">
                <a:tableStyleId>{5940675A-B579-460E-94D1-54222C63F5DA}</a:tableStyleId>
              </a:tblPr>
              <a:tblGrid>
                <a:gridCol w="763976">
                  <a:extLst>
                    <a:ext uri="{9D8B030D-6E8A-4147-A177-3AD203B41FA5}">
                      <a16:colId xmlns:a16="http://schemas.microsoft.com/office/drawing/2014/main" val="1397304749"/>
                    </a:ext>
                  </a:extLst>
                </a:gridCol>
                <a:gridCol w="5088907">
                  <a:extLst>
                    <a:ext uri="{9D8B030D-6E8A-4147-A177-3AD203B41FA5}">
                      <a16:colId xmlns:a16="http://schemas.microsoft.com/office/drawing/2014/main" val="1097899855"/>
                    </a:ext>
                  </a:extLst>
                </a:gridCol>
              </a:tblGrid>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To serve </a:t>
                      </a:r>
                      <a:r>
                        <a:rPr lang="en-GB" sz="1900" b="1" u="sng" dirty="0">
                          <a:solidFill>
                            <a:schemeClr val="tx1"/>
                          </a:solidFill>
                          <a:latin typeface="Century Gothic" panose="020B0502020202020204" pitchFamily="34" charset="0"/>
                        </a:rPr>
                        <a:t>one</a:t>
                      </a:r>
                      <a:r>
                        <a:rPr lang="en-GB" sz="1900" b="1" dirty="0">
                          <a:solidFill>
                            <a:schemeClr val="tx1"/>
                          </a:solidFill>
                          <a:latin typeface="Century Gothic" panose="020B0502020202020204" pitchFamily="34" charset="0"/>
                        </a:rPr>
                        <a:t> person, I need:</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547244505"/>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a:t>
                      </a:r>
                      <a:r>
                        <a:rPr lang="en-GB" sz="1900" b="1" dirty="0">
                          <a:solidFill>
                            <a:srgbClr val="FF0000"/>
                          </a:solidFill>
                          <a:latin typeface="Century Gothic" panose="020B0502020202020204" pitchFamily="34" charset="0"/>
                        </a:rPr>
                        <a:t>10 artichokes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61004168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2 handfuls of sun-dried tomatoes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07997542"/>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2 slices of bread</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34153691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3 finely chopped leeks</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443152410"/>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a:t>
                      </a:r>
                      <a:r>
                        <a:rPr lang="en-GB" sz="1900" b="1" dirty="0">
                          <a:solidFill>
                            <a:srgbClr val="FF0000"/>
                          </a:solidFill>
                          <a:latin typeface="Century Gothic" panose="020B0502020202020204" pitchFamily="34" charset="0"/>
                        </a:rPr>
                        <a:t>6 slices of Parma ham</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152225501"/>
                  </a:ext>
                </a:extLst>
              </a:tr>
              <a:tr h="455544">
                <a:tc>
                  <a:txBody>
                    <a:bodyPr/>
                    <a:lstStyle/>
                    <a:p>
                      <a:pPr algn="ctr"/>
                      <a:endParaRPr lang="en-GB" sz="19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GB" sz="1900" b="1" dirty="0">
                          <a:solidFill>
                            <a:schemeClr val="tx1"/>
                          </a:solidFill>
                          <a:latin typeface="Century Gothic" panose="020B0502020202020204" pitchFamily="34" charset="0"/>
                        </a:rPr>
                        <a:t>   1 large sea bass fillet</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4905828"/>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28A8E8D0-11EF-4EA2-AD5D-5D2AA0BB7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927F521A-55EA-45FB-9C19-E9BF0F2FCF9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025380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260B8AEC-EE31-4D04-96AF-27D355CA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3C2E1BBD-3AA6-4620-843E-73430001B1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28AF2B-0019-4822-88CF-B0B8D0F681B0}"/>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3" name="Rectangle 12">
            <a:extLst>
              <a:ext uri="{FF2B5EF4-FFF2-40B4-BE49-F238E27FC236}">
                <a16:creationId xmlns:a16="http://schemas.microsoft.com/office/drawing/2014/main" id="{D5BCADA2-EEEA-48F3-8CAA-5C8E23CCDD1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Nyla is working out the multiplication 12 x 12.</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Nyla correct? Explain your answer.</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4" name="Speech Bubble: Rectangle with Corners Rounded 42">
            <a:extLst>
              <a:ext uri="{FF2B5EF4-FFF2-40B4-BE49-F238E27FC236}">
                <a16:creationId xmlns:a16="http://schemas.microsoft.com/office/drawing/2014/main" id="{78A03378-1059-47FB-9FF9-438FE666913A}"/>
              </a:ext>
            </a:extLst>
          </p:cNvPr>
          <p:cNvSpPr/>
          <p:nvPr/>
        </p:nvSpPr>
        <p:spPr>
          <a:xfrm>
            <a:off x="3670852" y="2045537"/>
            <a:ext cx="4031296" cy="1449723"/>
          </a:xfrm>
          <a:prstGeom prst="wedgeRoundRectCallout">
            <a:avLst>
              <a:gd name="adj1" fmla="val -77104"/>
              <a:gd name="adj2" fmla="val 198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answer is 144 as</a:t>
            </a:r>
          </a:p>
          <a:p>
            <a:pPr algn="ctr"/>
            <a:r>
              <a:rPr lang="en-GB" sz="2000" b="1" dirty="0">
                <a:solidFill>
                  <a:schemeClr val="tx1"/>
                </a:solidFill>
                <a:latin typeface="Century Gothic" panose="020B0502020202020204" pitchFamily="34" charset="0"/>
              </a:rPr>
              <a:t> it’s the same as </a:t>
            </a:r>
          </a:p>
          <a:p>
            <a:pPr algn="ctr"/>
            <a:r>
              <a:rPr lang="en-GB" sz="2000" b="1" dirty="0">
                <a:solidFill>
                  <a:schemeClr val="tx1"/>
                </a:solidFill>
                <a:latin typeface="Century Gothic" panose="020B0502020202020204" pitchFamily="34" charset="0"/>
              </a:rPr>
              <a:t>12 x 10 add 12 x 2. </a:t>
            </a:r>
          </a:p>
          <a:p>
            <a:pPr algn="ctr"/>
            <a:r>
              <a:rPr lang="en-GB" sz="2000" b="1" dirty="0">
                <a:solidFill>
                  <a:schemeClr val="tx1"/>
                </a:solidFill>
                <a:latin typeface="Century Gothic" panose="020B0502020202020204" pitchFamily="34" charset="0"/>
              </a:rPr>
              <a:t>120 + 24 = 144.</a:t>
            </a:r>
          </a:p>
        </p:txBody>
      </p:sp>
    </p:spTree>
    <p:extLst>
      <p:ext uri="{BB962C8B-B14F-4D97-AF65-F5344CB8AC3E}">
        <p14:creationId xmlns:p14="http://schemas.microsoft.com/office/powerpoint/2010/main" val="86689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260B8AEC-EE31-4D04-96AF-27D355CA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3C2E1BBD-3AA6-4620-843E-73430001B1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28AF2B-0019-4822-88CF-B0B8D0F681B0}"/>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3" name="Rectangle 12">
            <a:extLst>
              <a:ext uri="{FF2B5EF4-FFF2-40B4-BE49-F238E27FC236}">
                <a16:creationId xmlns:a16="http://schemas.microsoft.com/office/drawing/2014/main" id="{D5BCADA2-EEEA-48F3-8CAA-5C8E23CCDD1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Nyla is working out the multiplication 12 x 12.</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Nyla correct? Explain your answer.</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Yes, Nyla is correct because…</a:t>
            </a:r>
          </a:p>
          <a:p>
            <a:pPr lvl="0"/>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4" name="Speech Bubble: Rectangle with Corners Rounded 42">
            <a:extLst>
              <a:ext uri="{FF2B5EF4-FFF2-40B4-BE49-F238E27FC236}">
                <a16:creationId xmlns:a16="http://schemas.microsoft.com/office/drawing/2014/main" id="{78A03378-1059-47FB-9FF9-438FE666913A}"/>
              </a:ext>
            </a:extLst>
          </p:cNvPr>
          <p:cNvSpPr/>
          <p:nvPr/>
        </p:nvSpPr>
        <p:spPr>
          <a:xfrm>
            <a:off x="3670852" y="2045537"/>
            <a:ext cx="4031296" cy="1449723"/>
          </a:xfrm>
          <a:prstGeom prst="wedgeRoundRectCallout">
            <a:avLst>
              <a:gd name="adj1" fmla="val -77104"/>
              <a:gd name="adj2" fmla="val 198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answer is 144 as</a:t>
            </a:r>
          </a:p>
          <a:p>
            <a:pPr algn="ctr"/>
            <a:r>
              <a:rPr lang="en-GB" sz="2000" b="1" dirty="0">
                <a:solidFill>
                  <a:schemeClr val="tx1"/>
                </a:solidFill>
                <a:latin typeface="Century Gothic" panose="020B0502020202020204" pitchFamily="34" charset="0"/>
              </a:rPr>
              <a:t> it’s the same as </a:t>
            </a:r>
          </a:p>
          <a:p>
            <a:pPr algn="ctr"/>
            <a:r>
              <a:rPr lang="en-GB" sz="2000" b="1" dirty="0">
                <a:solidFill>
                  <a:schemeClr val="tx1"/>
                </a:solidFill>
                <a:latin typeface="Century Gothic" panose="020B0502020202020204" pitchFamily="34" charset="0"/>
              </a:rPr>
              <a:t>12 x 10 add 12 x 2. </a:t>
            </a:r>
          </a:p>
          <a:p>
            <a:pPr algn="ctr"/>
            <a:r>
              <a:rPr lang="en-GB" sz="2000" b="1" dirty="0">
                <a:solidFill>
                  <a:schemeClr val="tx1"/>
                </a:solidFill>
                <a:latin typeface="Century Gothic" panose="020B0502020202020204" pitchFamily="34" charset="0"/>
              </a:rPr>
              <a:t>120 + 24 = 144.</a:t>
            </a:r>
          </a:p>
        </p:txBody>
      </p:sp>
    </p:spTree>
    <p:extLst>
      <p:ext uri="{BB962C8B-B14F-4D97-AF65-F5344CB8AC3E}">
        <p14:creationId xmlns:p14="http://schemas.microsoft.com/office/powerpoint/2010/main" val="346212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Year 4 – Spring Block 1 – Multiplication and Division – 11 and 12 Times Table</a:t>
            </a:r>
          </a:p>
          <a:p>
            <a:pPr algn="ctr"/>
            <a:endParaRPr lang="en-GB" sz="1600" b="1" dirty="0">
              <a:solidFill>
                <a:schemeClr val="bg2">
                  <a:lumMod val="50000"/>
                </a:scheme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(4C6a) </a:t>
            </a:r>
            <a:r>
              <a:rPr lang="en-GB" sz="1200" b="1" u="sng" dirty="0">
                <a:latin typeface="Century Gothic" panose="020B0502020202020204" pitchFamily="34" charset="0"/>
                <a:hlinkClick r:id="rId4"/>
              </a:rPr>
              <a:t>Recall multiplication and division facts for multiplication tables up to 12 × 12</a:t>
            </a:r>
            <a:endParaRPr lang="en-US" sz="1200" b="1" dirty="0">
              <a:solidFill>
                <a:schemeClr val="tx1"/>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(4C7)</a:t>
            </a:r>
            <a:r>
              <a:rPr lang="en-GB" sz="1200" b="1" dirty="0">
                <a:latin typeface="Century Gothic" panose="020B0502020202020204" pitchFamily="34" charset="0"/>
              </a:rPr>
              <a:t> </a:t>
            </a:r>
            <a:r>
              <a:rPr lang="en-GB" sz="1200" b="1" u="sng" dirty="0">
                <a:latin typeface="Century Gothic" panose="020B0502020202020204" pitchFamily="34" charset="0"/>
                <a:hlinkClick r:id="rId5"/>
              </a:rPr>
              <a:t>Multiply two-digit and three-digit numbers by a one-digit number using formal written layout</a:t>
            </a:r>
            <a:endParaRPr lang="en-US" sz="1200" b="1" dirty="0">
              <a:solidFill>
                <a:schemeClr val="tx1"/>
              </a:solidFill>
              <a:latin typeface="Century Gothic" panose="020B0502020202020204" pitchFamily="34" charset="0"/>
            </a:endParaRPr>
          </a:p>
          <a:p>
            <a:pPr fontAlgn="base">
              <a:lnSpc>
                <a:spcPct val="100000"/>
              </a:lnSpc>
              <a:spcAft>
                <a:spcPts val="0"/>
              </a:spcAft>
            </a:pPr>
            <a:r>
              <a:rPr lang="en-US" sz="1200" b="1" dirty="0">
                <a:solidFill>
                  <a:schemeClr val="tx1"/>
                </a:solidFill>
                <a:latin typeface="Century Gothic" panose="020B0502020202020204" pitchFamily="34" charset="0"/>
              </a:rPr>
              <a:t>Mathematics Year 4: </a:t>
            </a:r>
            <a:r>
              <a:rPr lang="en-GB" sz="1200" b="1" dirty="0">
                <a:solidFill>
                  <a:schemeClr val="tx1"/>
                </a:solidFill>
                <a:latin typeface="Century Gothic" panose="020B0502020202020204" pitchFamily="34" charset="0"/>
              </a:rPr>
              <a:t>(4C8) </a:t>
            </a:r>
            <a:r>
              <a:rPr lang="en-GB" sz="1200" b="1" u="sng" dirty="0">
                <a:latin typeface="Century Gothic" panose="020B0502020202020204" pitchFamily="34" charset="0"/>
                <a:hlinkClick r:id="rId6"/>
              </a:rPr>
              <a:t>Solve problems involving multiplying and adding, including using the distributive law to multiply two digit numbers by one digit, integer scaling problems and harder correspondence problems such as </a:t>
            </a:r>
            <a:r>
              <a:rPr lang="en-GB" sz="1200" b="1" i="1" u="sng" dirty="0">
                <a:latin typeface="Century Gothic" panose="020B0502020202020204" pitchFamily="34" charset="0"/>
                <a:hlinkClick r:id="rId6"/>
              </a:rPr>
              <a:t>n</a:t>
            </a:r>
            <a:r>
              <a:rPr lang="en-GB" sz="1200" b="1" u="sng" dirty="0">
                <a:latin typeface="Century Gothic" panose="020B0502020202020204" pitchFamily="34" charset="0"/>
                <a:hlinkClick r:id="rId6"/>
              </a:rPr>
              <a:t> objects are connected to </a:t>
            </a:r>
            <a:r>
              <a:rPr lang="en-GB" sz="1200" b="1" i="1" u="sng" dirty="0">
                <a:latin typeface="Century Gothic" panose="020B0502020202020204" pitchFamily="34" charset="0"/>
                <a:hlinkClick r:id="rId6"/>
              </a:rPr>
              <a:t>m</a:t>
            </a:r>
            <a:r>
              <a:rPr lang="en-GB" sz="1200" b="1" u="sng" dirty="0">
                <a:latin typeface="Century Gothic" panose="020B0502020202020204" pitchFamily="34" charset="0"/>
                <a:hlinkClick r:id="rId6"/>
              </a:rPr>
              <a:t> objects</a:t>
            </a:r>
            <a:endParaRPr lang="en-GB" sz="1200" b="1" dirty="0">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4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260B8AEC-EE31-4D04-96AF-27D355CA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3C2E1BBD-3AA6-4620-843E-73430001B1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28AF2B-0019-4822-88CF-B0B8D0F681B0}"/>
              </a:ext>
            </a:extLst>
          </p:cNvPr>
          <p:cNvPicPr>
            <a:picLocks noChangeAspect="1"/>
          </p:cNvPicPr>
          <p:nvPr/>
        </p:nvPicPr>
        <p:blipFill>
          <a:blip r:embed="rId4"/>
          <a:stretch>
            <a:fillRect/>
          </a:stretch>
        </p:blipFill>
        <p:spPr>
          <a:xfrm>
            <a:off x="115438" y="142825"/>
            <a:ext cx="8913124" cy="6322100"/>
          </a:xfrm>
          <a:prstGeom prst="rect">
            <a:avLst/>
          </a:prstGeom>
        </p:spPr>
      </p:pic>
      <p:sp>
        <p:nvSpPr>
          <p:cNvPr id="13" name="Rectangle 12">
            <a:extLst>
              <a:ext uri="{FF2B5EF4-FFF2-40B4-BE49-F238E27FC236}">
                <a16:creationId xmlns:a16="http://schemas.microsoft.com/office/drawing/2014/main" id="{D5BCADA2-EEEA-48F3-8CAA-5C8E23CCDD1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Nyla is working out the multiplication 12 x 12.</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Nyla correct? Explain your answer.</a:t>
            </a:r>
          </a:p>
          <a:p>
            <a:pPr lvl="0"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Yes, Nyla is correct because she has partitioned 12 correctly.</a:t>
            </a:r>
          </a:p>
          <a:p>
            <a:r>
              <a:rPr lang="en-GB" sz="2000" b="1" dirty="0">
                <a:solidFill>
                  <a:srgbClr val="FF0000"/>
                </a:solidFill>
                <a:latin typeface="Century Gothic" panose="020B0502020202020204" pitchFamily="34" charset="0"/>
              </a:rPr>
              <a:t>12 x 10 = 120 and 12 x 2 = 24, 120 + 24 = 144.</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4" name="Speech Bubble: Rectangle with Corners Rounded 42">
            <a:extLst>
              <a:ext uri="{FF2B5EF4-FFF2-40B4-BE49-F238E27FC236}">
                <a16:creationId xmlns:a16="http://schemas.microsoft.com/office/drawing/2014/main" id="{78A03378-1059-47FB-9FF9-438FE666913A}"/>
              </a:ext>
            </a:extLst>
          </p:cNvPr>
          <p:cNvSpPr/>
          <p:nvPr/>
        </p:nvSpPr>
        <p:spPr>
          <a:xfrm>
            <a:off x="3670852" y="2045537"/>
            <a:ext cx="4031296" cy="1449723"/>
          </a:xfrm>
          <a:prstGeom prst="wedgeRoundRectCallout">
            <a:avLst>
              <a:gd name="adj1" fmla="val -77104"/>
              <a:gd name="adj2" fmla="val 198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answer is 144 as</a:t>
            </a:r>
          </a:p>
          <a:p>
            <a:pPr algn="ctr"/>
            <a:r>
              <a:rPr lang="en-GB" sz="2000" b="1" dirty="0">
                <a:solidFill>
                  <a:schemeClr val="tx1"/>
                </a:solidFill>
                <a:latin typeface="Century Gothic" panose="020B0502020202020204" pitchFamily="34" charset="0"/>
              </a:rPr>
              <a:t> it’s the same as </a:t>
            </a:r>
          </a:p>
          <a:p>
            <a:pPr algn="ctr"/>
            <a:r>
              <a:rPr lang="en-GB" sz="2000" b="1" dirty="0">
                <a:solidFill>
                  <a:schemeClr val="tx1"/>
                </a:solidFill>
                <a:latin typeface="Century Gothic" panose="020B0502020202020204" pitchFamily="34" charset="0"/>
              </a:rPr>
              <a:t>12 x 10 add 12 x 2. </a:t>
            </a:r>
          </a:p>
          <a:p>
            <a:pPr algn="ctr"/>
            <a:r>
              <a:rPr lang="en-GB" sz="2000" b="1" dirty="0">
                <a:solidFill>
                  <a:schemeClr val="tx1"/>
                </a:solidFill>
                <a:latin typeface="Century Gothic" panose="020B0502020202020204" pitchFamily="34" charset="0"/>
              </a:rPr>
              <a:t>120 + 24 = 144.</a:t>
            </a:r>
          </a:p>
        </p:txBody>
      </p:sp>
    </p:spTree>
    <p:extLst>
      <p:ext uri="{BB962C8B-B14F-4D97-AF65-F5344CB8AC3E}">
        <p14:creationId xmlns:p14="http://schemas.microsoft.com/office/powerpoint/2010/main" val="316675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1 – Multiplication and Division</a:t>
            </a:r>
            <a:endParaRPr lang="en-GB" sz="1600" b="1" dirty="0">
              <a:solidFill>
                <a:srgbClr val="E7E6E6">
                  <a:lumMod val="25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endParaRPr lang="en-GB" sz="1600" b="1" u="sng" dirty="0">
              <a:solidFill>
                <a:srgbClr val="E7E6E6">
                  <a:lumMod val="50000"/>
                </a:srgb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 11 and 12 Times Table </a:t>
            </a: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pic>
        <p:nvPicPr>
          <p:cNvPr id="7" name="Picture 6" descr="A close up of a sign&#10;&#10;Description generated with high confidence">
            <a:extLst>
              <a:ext uri="{FF2B5EF4-FFF2-40B4-BE49-F238E27FC236}">
                <a16:creationId xmlns:a16="http://schemas.microsoft.com/office/drawing/2014/main" id="{BF56B809-7DD9-48F0-8A3C-0F6AE15A9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BE4DDB96-13F1-4013-99D8-071048A825D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Circle the incorrect multiplications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355A915F-AE6C-44C5-A0BB-BB679DE1C8BC}"/>
              </a:ext>
            </a:extLst>
          </p:cNvPr>
          <p:cNvGraphicFramePr>
            <a:graphicFrameLocks noGrp="1"/>
          </p:cNvGraphicFramePr>
          <p:nvPr>
            <p:extLst>
              <p:ext uri="{D42A27DB-BD31-4B8C-83A1-F6EECF244321}">
                <p14:modId xmlns:p14="http://schemas.microsoft.com/office/powerpoint/2010/main" val="1939604953"/>
              </p:ext>
            </p:extLst>
          </p:nvPr>
        </p:nvGraphicFramePr>
        <p:xfrm>
          <a:off x="773684"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9" name="Table 8">
            <a:extLst>
              <a:ext uri="{FF2B5EF4-FFF2-40B4-BE49-F238E27FC236}">
                <a16:creationId xmlns:a16="http://schemas.microsoft.com/office/drawing/2014/main" id="{32B6313B-EAC2-4C0D-9F25-982DE4ED0415}"/>
              </a:ext>
            </a:extLst>
          </p:cNvPr>
          <p:cNvGraphicFramePr>
            <a:graphicFrameLocks noGrp="1"/>
          </p:cNvGraphicFramePr>
          <p:nvPr>
            <p:extLst>
              <p:ext uri="{D42A27DB-BD31-4B8C-83A1-F6EECF244321}">
                <p14:modId xmlns:p14="http://schemas.microsoft.com/office/powerpoint/2010/main" val="3853465495"/>
              </p:ext>
            </p:extLst>
          </p:nvPr>
        </p:nvGraphicFramePr>
        <p:xfrm>
          <a:off x="773684"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10" name="Table 9">
            <a:extLst>
              <a:ext uri="{FF2B5EF4-FFF2-40B4-BE49-F238E27FC236}">
                <a16:creationId xmlns:a16="http://schemas.microsoft.com/office/drawing/2014/main" id="{23D27336-6FB6-4E59-B801-48725CC2575A}"/>
              </a:ext>
            </a:extLst>
          </p:cNvPr>
          <p:cNvGraphicFramePr>
            <a:graphicFrameLocks noGrp="1"/>
          </p:cNvGraphicFramePr>
          <p:nvPr>
            <p:extLst>
              <p:ext uri="{D42A27DB-BD31-4B8C-83A1-F6EECF244321}">
                <p14:modId xmlns:p14="http://schemas.microsoft.com/office/powerpoint/2010/main" val="1875161283"/>
              </p:ext>
            </p:extLst>
          </p:nvPr>
        </p:nvGraphicFramePr>
        <p:xfrm>
          <a:off x="773684"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11" name="Table 10">
            <a:extLst>
              <a:ext uri="{FF2B5EF4-FFF2-40B4-BE49-F238E27FC236}">
                <a16:creationId xmlns:a16="http://schemas.microsoft.com/office/drawing/2014/main" id="{D7F6E10E-9FB5-4B3C-AF04-69047252A9AA}"/>
              </a:ext>
            </a:extLst>
          </p:cNvPr>
          <p:cNvGraphicFramePr>
            <a:graphicFrameLocks noGrp="1"/>
          </p:cNvGraphicFramePr>
          <p:nvPr>
            <p:extLst>
              <p:ext uri="{D42A27DB-BD31-4B8C-83A1-F6EECF244321}">
                <p14:modId xmlns:p14="http://schemas.microsoft.com/office/powerpoint/2010/main" val="2242673327"/>
              </p:ext>
            </p:extLst>
          </p:nvPr>
        </p:nvGraphicFramePr>
        <p:xfrm>
          <a:off x="773684"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26" name="Table 25">
            <a:extLst>
              <a:ext uri="{FF2B5EF4-FFF2-40B4-BE49-F238E27FC236}">
                <a16:creationId xmlns:a16="http://schemas.microsoft.com/office/drawing/2014/main" id="{B86B723C-193E-44EC-BC65-57E62B3ACA6A}"/>
              </a:ext>
            </a:extLst>
          </p:cNvPr>
          <p:cNvGraphicFramePr>
            <a:graphicFrameLocks noGrp="1"/>
          </p:cNvGraphicFramePr>
          <p:nvPr>
            <p:extLst>
              <p:ext uri="{D42A27DB-BD31-4B8C-83A1-F6EECF244321}">
                <p14:modId xmlns:p14="http://schemas.microsoft.com/office/powerpoint/2010/main" val="1737106015"/>
              </p:ext>
            </p:extLst>
          </p:nvPr>
        </p:nvGraphicFramePr>
        <p:xfrm>
          <a:off x="3503875"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27" name="Table 26">
            <a:extLst>
              <a:ext uri="{FF2B5EF4-FFF2-40B4-BE49-F238E27FC236}">
                <a16:creationId xmlns:a16="http://schemas.microsoft.com/office/drawing/2014/main" id="{F1A45B07-1A96-4F4D-8A7C-1E021BB79755}"/>
              </a:ext>
            </a:extLst>
          </p:cNvPr>
          <p:cNvGraphicFramePr>
            <a:graphicFrameLocks noGrp="1"/>
          </p:cNvGraphicFramePr>
          <p:nvPr>
            <p:extLst>
              <p:ext uri="{D42A27DB-BD31-4B8C-83A1-F6EECF244321}">
                <p14:modId xmlns:p14="http://schemas.microsoft.com/office/powerpoint/2010/main" val="711135796"/>
              </p:ext>
            </p:extLst>
          </p:nvPr>
        </p:nvGraphicFramePr>
        <p:xfrm>
          <a:off x="3503875"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28" name="Table 27">
            <a:extLst>
              <a:ext uri="{FF2B5EF4-FFF2-40B4-BE49-F238E27FC236}">
                <a16:creationId xmlns:a16="http://schemas.microsoft.com/office/drawing/2014/main" id="{32912A07-4FE5-4205-9D1B-54D3B3CF65DA}"/>
              </a:ext>
            </a:extLst>
          </p:cNvPr>
          <p:cNvGraphicFramePr>
            <a:graphicFrameLocks noGrp="1"/>
          </p:cNvGraphicFramePr>
          <p:nvPr>
            <p:extLst>
              <p:ext uri="{D42A27DB-BD31-4B8C-83A1-F6EECF244321}">
                <p14:modId xmlns:p14="http://schemas.microsoft.com/office/powerpoint/2010/main" val="904789560"/>
              </p:ext>
            </p:extLst>
          </p:nvPr>
        </p:nvGraphicFramePr>
        <p:xfrm>
          <a:off x="3503875"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29" name="Table 28">
            <a:extLst>
              <a:ext uri="{FF2B5EF4-FFF2-40B4-BE49-F238E27FC236}">
                <a16:creationId xmlns:a16="http://schemas.microsoft.com/office/drawing/2014/main" id="{A2FD099D-A8D4-46B4-A0F4-7D347A24BB9B}"/>
              </a:ext>
            </a:extLst>
          </p:cNvPr>
          <p:cNvGraphicFramePr>
            <a:graphicFrameLocks noGrp="1"/>
          </p:cNvGraphicFramePr>
          <p:nvPr>
            <p:extLst>
              <p:ext uri="{D42A27DB-BD31-4B8C-83A1-F6EECF244321}">
                <p14:modId xmlns:p14="http://schemas.microsoft.com/office/powerpoint/2010/main" val="924443798"/>
              </p:ext>
            </p:extLst>
          </p:nvPr>
        </p:nvGraphicFramePr>
        <p:xfrm>
          <a:off x="3503875"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30" name="Table 29">
            <a:extLst>
              <a:ext uri="{FF2B5EF4-FFF2-40B4-BE49-F238E27FC236}">
                <a16:creationId xmlns:a16="http://schemas.microsoft.com/office/drawing/2014/main" id="{96072EBE-1472-4002-A3C4-E7D943B1DB57}"/>
              </a:ext>
            </a:extLst>
          </p:cNvPr>
          <p:cNvGraphicFramePr>
            <a:graphicFrameLocks noGrp="1"/>
          </p:cNvGraphicFramePr>
          <p:nvPr>
            <p:extLst>
              <p:ext uri="{D42A27DB-BD31-4B8C-83A1-F6EECF244321}">
                <p14:modId xmlns:p14="http://schemas.microsoft.com/office/powerpoint/2010/main" val="3338936811"/>
              </p:ext>
            </p:extLst>
          </p:nvPr>
        </p:nvGraphicFramePr>
        <p:xfrm>
          <a:off x="6234065"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2</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31" name="Table 30">
            <a:extLst>
              <a:ext uri="{FF2B5EF4-FFF2-40B4-BE49-F238E27FC236}">
                <a16:creationId xmlns:a16="http://schemas.microsoft.com/office/drawing/2014/main" id="{8BE83E1D-78E0-40BA-898F-3001548777F2}"/>
              </a:ext>
            </a:extLst>
          </p:cNvPr>
          <p:cNvGraphicFramePr>
            <a:graphicFrameLocks noGrp="1"/>
          </p:cNvGraphicFramePr>
          <p:nvPr>
            <p:extLst>
              <p:ext uri="{D42A27DB-BD31-4B8C-83A1-F6EECF244321}">
                <p14:modId xmlns:p14="http://schemas.microsoft.com/office/powerpoint/2010/main" val="1673512446"/>
              </p:ext>
            </p:extLst>
          </p:nvPr>
        </p:nvGraphicFramePr>
        <p:xfrm>
          <a:off x="6234065"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32" name="Table 31">
            <a:extLst>
              <a:ext uri="{FF2B5EF4-FFF2-40B4-BE49-F238E27FC236}">
                <a16:creationId xmlns:a16="http://schemas.microsoft.com/office/drawing/2014/main" id="{19F0B2CF-F2E3-42E1-986E-CAF574161D0B}"/>
              </a:ext>
            </a:extLst>
          </p:cNvPr>
          <p:cNvGraphicFramePr>
            <a:graphicFrameLocks noGrp="1"/>
          </p:cNvGraphicFramePr>
          <p:nvPr>
            <p:extLst>
              <p:ext uri="{D42A27DB-BD31-4B8C-83A1-F6EECF244321}">
                <p14:modId xmlns:p14="http://schemas.microsoft.com/office/powerpoint/2010/main" val="4252186306"/>
              </p:ext>
            </p:extLst>
          </p:nvPr>
        </p:nvGraphicFramePr>
        <p:xfrm>
          <a:off x="6234065"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33" name="Table 32">
            <a:extLst>
              <a:ext uri="{FF2B5EF4-FFF2-40B4-BE49-F238E27FC236}">
                <a16:creationId xmlns:a16="http://schemas.microsoft.com/office/drawing/2014/main" id="{01FA758A-3C90-49BE-8FA6-F9D6D03C79AE}"/>
              </a:ext>
            </a:extLst>
          </p:cNvPr>
          <p:cNvGraphicFramePr>
            <a:graphicFrameLocks noGrp="1"/>
          </p:cNvGraphicFramePr>
          <p:nvPr>
            <p:extLst>
              <p:ext uri="{D42A27DB-BD31-4B8C-83A1-F6EECF244321}">
                <p14:modId xmlns:p14="http://schemas.microsoft.com/office/powerpoint/2010/main" val="712133444"/>
              </p:ext>
            </p:extLst>
          </p:nvPr>
        </p:nvGraphicFramePr>
        <p:xfrm>
          <a:off x="6234065"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pic>
        <p:nvPicPr>
          <p:cNvPr id="20" name="Picture 19" descr="A close up of a sign&#10;&#10;Description generated with high confidence">
            <a:extLst>
              <a:ext uri="{FF2B5EF4-FFF2-40B4-BE49-F238E27FC236}">
                <a16:creationId xmlns:a16="http://schemas.microsoft.com/office/drawing/2014/main" id="{E6C9C3E4-5087-4026-831C-2F46F5CEC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0730C91A-C076-41C4-97FA-75FE45473E6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Circle the incorrect multiplications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3" name="Oval 2">
            <a:extLst>
              <a:ext uri="{FF2B5EF4-FFF2-40B4-BE49-F238E27FC236}">
                <a16:creationId xmlns:a16="http://schemas.microsoft.com/office/drawing/2014/main" id="{D192BB40-7A94-481B-BEB7-04A3E509D525}"/>
              </a:ext>
            </a:extLst>
          </p:cNvPr>
          <p:cNvSpPr/>
          <p:nvPr/>
        </p:nvSpPr>
        <p:spPr>
          <a:xfrm>
            <a:off x="804116" y="2425512"/>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D85AEE7-2DBD-4B21-AEBC-F90F216B6253}"/>
              </a:ext>
            </a:extLst>
          </p:cNvPr>
          <p:cNvSpPr/>
          <p:nvPr/>
        </p:nvSpPr>
        <p:spPr>
          <a:xfrm>
            <a:off x="804116" y="4323010"/>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3F3B87D-4F1D-4AF4-B23A-5C4CDF2530F2}"/>
              </a:ext>
            </a:extLst>
          </p:cNvPr>
          <p:cNvSpPr/>
          <p:nvPr/>
        </p:nvSpPr>
        <p:spPr>
          <a:xfrm>
            <a:off x="3480257" y="1488255"/>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7A06BC14-25E4-4925-85AC-F2607C20E88B}"/>
              </a:ext>
            </a:extLst>
          </p:cNvPr>
          <p:cNvSpPr/>
          <p:nvPr/>
        </p:nvSpPr>
        <p:spPr>
          <a:xfrm>
            <a:off x="3480257" y="2425512"/>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66AAD46-1B1A-4C77-99AC-D9D8F5E6A657}"/>
              </a:ext>
            </a:extLst>
          </p:cNvPr>
          <p:cNvSpPr/>
          <p:nvPr/>
        </p:nvSpPr>
        <p:spPr>
          <a:xfrm>
            <a:off x="6240983" y="3349120"/>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E26B654A-C2C1-4262-B884-396491DAF9AF}"/>
              </a:ext>
            </a:extLst>
          </p:cNvPr>
          <p:cNvSpPr/>
          <p:nvPr/>
        </p:nvSpPr>
        <p:spPr>
          <a:xfrm>
            <a:off x="6240983" y="4323010"/>
            <a:ext cx="2122414" cy="8976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Table 23">
            <a:extLst>
              <a:ext uri="{FF2B5EF4-FFF2-40B4-BE49-F238E27FC236}">
                <a16:creationId xmlns:a16="http://schemas.microsoft.com/office/drawing/2014/main" id="{21C22FEE-DC3F-4799-B849-5B364F1CA5B4}"/>
              </a:ext>
            </a:extLst>
          </p:cNvPr>
          <p:cNvGraphicFramePr>
            <a:graphicFrameLocks noGrp="1"/>
          </p:cNvGraphicFramePr>
          <p:nvPr>
            <p:extLst>
              <p:ext uri="{D42A27DB-BD31-4B8C-83A1-F6EECF244321}">
                <p14:modId xmlns:p14="http://schemas.microsoft.com/office/powerpoint/2010/main" val="4270075316"/>
              </p:ext>
            </p:extLst>
          </p:nvPr>
        </p:nvGraphicFramePr>
        <p:xfrm>
          <a:off x="773684"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25" name="Table 24">
            <a:extLst>
              <a:ext uri="{FF2B5EF4-FFF2-40B4-BE49-F238E27FC236}">
                <a16:creationId xmlns:a16="http://schemas.microsoft.com/office/drawing/2014/main" id="{412638A1-3E0C-45DA-9C46-7654C1BA4FB6}"/>
              </a:ext>
            </a:extLst>
          </p:cNvPr>
          <p:cNvGraphicFramePr>
            <a:graphicFrameLocks noGrp="1"/>
          </p:cNvGraphicFramePr>
          <p:nvPr>
            <p:extLst>
              <p:ext uri="{D42A27DB-BD31-4B8C-83A1-F6EECF244321}">
                <p14:modId xmlns:p14="http://schemas.microsoft.com/office/powerpoint/2010/main" val="3678736276"/>
              </p:ext>
            </p:extLst>
          </p:nvPr>
        </p:nvGraphicFramePr>
        <p:xfrm>
          <a:off x="773684"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39" name="Table 38">
            <a:extLst>
              <a:ext uri="{FF2B5EF4-FFF2-40B4-BE49-F238E27FC236}">
                <a16:creationId xmlns:a16="http://schemas.microsoft.com/office/drawing/2014/main" id="{A6C3E88E-3C82-4794-8891-7A391FFE92AF}"/>
              </a:ext>
            </a:extLst>
          </p:cNvPr>
          <p:cNvGraphicFramePr>
            <a:graphicFrameLocks noGrp="1"/>
          </p:cNvGraphicFramePr>
          <p:nvPr>
            <p:extLst>
              <p:ext uri="{D42A27DB-BD31-4B8C-83A1-F6EECF244321}">
                <p14:modId xmlns:p14="http://schemas.microsoft.com/office/powerpoint/2010/main" val="1937930186"/>
              </p:ext>
            </p:extLst>
          </p:nvPr>
        </p:nvGraphicFramePr>
        <p:xfrm>
          <a:off x="773684"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40" name="Table 39">
            <a:extLst>
              <a:ext uri="{FF2B5EF4-FFF2-40B4-BE49-F238E27FC236}">
                <a16:creationId xmlns:a16="http://schemas.microsoft.com/office/drawing/2014/main" id="{5CF44B75-5289-4474-A58A-80E615804350}"/>
              </a:ext>
            </a:extLst>
          </p:cNvPr>
          <p:cNvGraphicFramePr>
            <a:graphicFrameLocks noGrp="1"/>
          </p:cNvGraphicFramePr>
          <p:nvPr>
            <p:extLst>
              <p:ext uri="{D42A27DB-BD31-4B8C-83A1-F6EECF244321}">
                <p14:modId xmlns:p14="http://schemas.microsoft.com/office/powerpoint/2010/main" val="817204850"/>
              </p:ext>
            </p:extLst>
          </p:nvPr>
        </p:nvGraphicFramePr>
        <p:xfrm>
          <a:off x="773684"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1" name="Table 40">
            <a:extLst>
              <a:ext uri="{FF2B5EF4-FFF2-40B4-BE49-F238E27FC236}">
                <a16:creationId xmlns:a16="http://schemas.microsoft.com/office/drawing/2014/main" id="{5087C897-CFD6-4B72-8A50-3C0D5B93B609}"/>
              </a:ext>
            </a:extLst>
          </p:cNvPr>
          <p:cNvGraphicFramePr>
            <a:graphicFrameLocks noGrp="1"/>
          </p:cNvGraphicFramePr>
          <p:nvPr>
            <p:extLst>
              <p:ext uri="{D42A27DB-BD31-4B8C-83A1-F6EECF244321}">
                <p14:modId xmlns:p14="http://schemas.microsoft.com/office/powerpoint/2010/main" val="2537285636"/>
              </p:ext>
            </p:extLst>
          </p:nvPr>
        </p:nvGraphicFramePr>
        <p:xfrm>
          <a:off x="3503875"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2" name="Table 41">
            <a:extLst>
              <a:ext uri="{FF2B5EF4-FFF2-40B4-BE49-F238E27FC236}">
                <a16:creationId xmlns:a16="http://schemas.microsoft.com/office/drawing/2014/main" id="{9B7B31DF-C4EB-4739-B608-002115BE512E}"/>
              </a:ext>
            </a:extLst>
          </p:cNvPr>
          <p:cNvGraphicFramePr>
            <a:graphicFrameLocks noGrp="1"/>
          </p:cNvGraphicFramePr>
          <p:nvPr>
            <p:extLst>
              <p:ext uri="{D42A27DB-BD31-4B8C-83A1-F6EECF244321}">
                <p14:modId xmlns:p14="http://schemas.microsoft.com/office/powerpoint/2010/main" val="3047390563"/>
              </p:ext>
            </p:extLst>
          </p:nvPr>
        </p:nvGraphicFramePr>
        <p:xfrm>
          <a:off x="3503875"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3" name="Table 42">
            <a:extLst>
              <a:ext uri="{FF2B5EF4-FFF2-40B4-BE49-F238E27FC236}">
                <a16:creationId xmlns:a16="http://schemas.microsoft.com/office/drawing/2014/main" id="{C5A77E12-EB9E-4B0D-A0E5-2DCE4655D20E}"/>
              </a:ext>
            </a:extLst>
          </p:cNvPr>
          <p:cNvGraphicFramePr>
            <a:graphicFrameLocks noGrp="1"/>
          </p:cNvGraphicFramePr>
          <p:nvPr>
            <p:extLst>
              <p:ext uri="{D42A27DB-BD31-4B8C-83A1-F6EECF244321}">
                <p14:modId xmlns:p14="http://schemas.microsoft.com/office/powerpoint/2010/main" val="1510431376"/>
              </p:ext>
            </p:extLst>
          </p:nvPr>
        </p:nvGraphicFramePr>
        <p:xfrm>
          <a:off x="3503875"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44" name="Table 43">
            <a:extLst>
              <a:ext uri="{FF2B5EF4-FFF2-40B4-BE49-F238E27FC236}">
                <a16:creationId xmlns:a16="http://schemas.microsoft.com/office/drawing/2014/main" id="{0201B3B0-3A67-4662-BAB1-F170651D76EE}"/>
              </a:ext>
            </a:extLst>
          </p:cNvPr>
          <p:cNvGraphicFramePr>
            <a:graphicFrameLocks noGrp="1"/>
          </p:cNvGraphicFramePr>
          <p:nvPr>
            <p:extLst>
              <p:ext uri="{D42A27DB-BD31-4B8C-83A1-F6EECF244321}">
                <p14:modId xmlns:p14="http://schemas.microsoft.com/office/powerpoint/2010/main" val="3567240608"/>
              </p:ext>
            </p:extLst>
          </p:nvPr>
        </p:nvGraphicFramePr>
        <p:xfrm>
          <a:off x="3503875"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chemeClr val="tx1"/>
                          </a:solidFill>
                          <a:latin typeface="Century Gothic" panose="020B0502020202020204" pitchFamily="34" charset="0"/>
                        </a:rPr>
                        <a:t>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45" name="Table 44">
            <a:extLst>
              <a:ext uri="{FF2B5EF4-FFF2-40B4-BE49-F238E27FC236}">
                <a16:creationId xmlns:a16="http://schemas.microsoft.com/office/drawing/2014/main" id="{81440D0D-8F57-4480-B4DB-7D645D615194}"/>
              </a:ext>
            </a:extLst>
          </p:cNvPr>
          <p:cNvGraphicFramePr>
            <a:graphicFrameLocks noGrp="1"/>
          </p:cNvGraphicFramePr>
          <p:nvPr>
            <p:extLst>
              <p:ext uri="{D42A27DB-BD31-4B8C-83A1-F6EECF244321}">
                <p14:modId xmlns:p14="http://schemas.microsoft.com/office/powerpoint/2010/main" val="3636531791"/>
              </p:ext>
            </p:extLst>
          </p:nvPr>
        </p:nvGraphicFramePr>
        <p:xfrm>
          <a:off x="6234065" y="1733104"/>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latin typeface="Century Gothic" panose="020B0502020202020204" pitchFamily="34" charset="0"/>
                        </a:rPr>
                        <a:t>2</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x</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2</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4</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65181074"/>
                  </a:ext>
                </a:extLst>
              </a:tr>
            </a:tbl>
          </a:graphicData>
        </a:graphic>
      </p:graphicFrame>
      <p:graphicFrame>
        <p:nvGraphicFramePr>
          <p:cNvPr id="46" name="Table 45">
            <a:extLst>
              <a:ext uri="{FF2B5EF4-FFF2-40B4-BE49-F238E27FC236}">
                <a16:creationId xmlns:a16="http://schemas.microsoft.com/office/drawing/2014/main" id="{1A2AC86F-1E06-46F8-B6E4-F5BD5E44E475}"/>
              </a:ext>
            </a:extLst>
          </p:cNvPr>
          <p:cNvGraphicFramePr>
            <a:graphicFrameLocks noGrp="1"/>
          </p:cNvGraphicFramePr>
          <p:nvPr>
            <p:extLst>
              <p:ext uri="{D42A27DB-BD31-4B8C-83A1-F6EECF244321}">
                <p14:modId xmlns:p14="http://schemas.microsoft.com/office/powerpoint/2010/main" val="1288048858"/>
              </p:ext>
            </p:extLst>
          </p:nvPr>
        </p:nvGraphicFramePr>
        <p:xfrm>
          <a:off x="6234065" y="2682458"/>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chemeClr val="tx1"/>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7" name="Table 46">
            <a:extLst>
              <a:ext uri="{FF2B5EF4-FFF2-40B4-BE49-F238E27FC236}">
                <a16:creationId xmlns:a16="http://schemas.microsoft.com/office/drawing/2014/main" id="{169DB83E-9D0B-4639-AB73-7AA354E4E284}"/>
              </a:ext>
            </a:extLst>
          </p:cNvPr>
          <p:cNvGraphicFramePr>
            <a:graphicFrameLocks noGrp="1"/>
          </p:cNvGraphicFramePr>
          <p:nvPr>
            <p:extLst>
              <p:ext uri="{D42A27DB-BD31-4B8C-83A1-F6EECF244321}">
                <p14:modId xmlns:p14="http://schemas.microsoft.com/office/powerpoint/2010/main" val="3182332299"/>
              </p:ext>
            </p:extLst>
          </p:nvPr>
        </p:nvGraphicFramePr>
        <p:xfrm>
          <a:off x="6234065" y="3631812"/>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10333">
                  <a:extLst>
                    <a:ext uri="{9D8B030D-6E8A-4147-A177-3AD203B41FA5}">
                      <a16:colId xmlns:a16="http://schemas.microsoft.com/office/drawing/2014/main" val="2619908534"/>
                    </a:ext>
                  </a:extLst>
                </a:gridCol>
                <a:gridCol w="410333">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graphicFrame>
        <p:nvGraphicFramePr>
          <p:cNvPr id="48" name="Table 47">
            <a:extLst>
              <a:ext uri="{FF2B5EF4-FFF2-40B4-BE49-F238E27FC236}">
                <a16:creationId xmlns:a16="http://schemas.microsoft.com/office/drawing/2014/main" id="{8DE8DA51-AA88-47AE-B138-36490C634B43}"/>
              </a:ext>
            </a:extLst>
          </p:cNvPr>
          <p:cNvGraphicFramePr>
            <a:graphicFrameLocks noGrp="1"/>
          </p:cNvGraphicFramePr>
          <p:nvPr>
            <p:extLst>
              <p:ext uri="{D42A27DB-BD31-4B8C-83A1-F6EECF244321}">
                <p14:modId xmlns:p14="http://schemas.microsoft.com/office/powerpoint/2010/main" val="2660010257"/>
              </p:ext>
            </p:extLst>
          </p:nvPr>
        </p:nvGraphicFramePr>
        <p:xfrm>
          <a:off x="6234065" y="4581166"/>
          <a:ext cx="2051665" cy="407924"/>
        </p:xfrm>
        <a:graphic>
          <a:graphicData uri="http://schemas.openxmlformats.org/drawingml/2006/table">
            <a:tbl>
              <a:tblPr firstRow="1" bandRow="1">
                <a:tableStyleId>{5940675A-B579-460E-94D1-54222C63F5DA}</a:tableStyleId>
              </a:tblPr>
              <a:tblGrid>
                <a:gridCol w="410333">
                  <a:extLst>
                    <a:ext uri="{9D8B030D-6E8A-4147-A177-3AD203B41FA5}">
                      <a16:colId xmlns:a16="http://schemas.microsoft.com/office/drawing/2014/main" val="3472510156"/>
                    </a:ext>
                  </a:extLst>
                </a:gridCol>
                <a:gridCol w="410333">
                  <a:extLst>
                    <a:ext uri="{9D8B030D-6E8A-4147-A177-3AD203B41FA5}">
                      <a16:colId xmlns:a16="http://schemas.microsoft.com/office/drawing/2014/main" val="508674740"/>
                    </a:ext>
                  </a:extLst>
                </a:gridCol>
                <a:gridCol w="410333">
                  <a:extLst>
                    <a:ext uri="{9D8B030D-6E8A-4147-A177-3AD203B41FA5}">
                      <a16:colId xmlns:a16="http://schemas.microsoft.com/office/drawing/2014/main" val="1910406781"/>
                    </a:ext>
                  </a:extLst>
                </a:gridCol>
                <a:gridCol w="424719">
                  <a:extLst>
                    <a:ext uri="{9D8B030D-6E8A-4147-A177-3AD203B41FA5}">
                      <a16:colId xmlns:a16="http://schemas.microsoft.com/office/drawing/2014/main" val="2619908534"/>
                    </a:ext>
                  </a:extLst>
                </a:gridCol>
                <a:gridCol w="395947">
                  <a:extLst>
                    <a:ext uri="{9D8B030D-6E8A-4147-A177-3AD203B41FA5}">
                      <a16:colId xmlns:a16="http://schemas.microsoft.com/office/drawing/2014/main" val="3693419284"/>
                    </a:ext>
                  </a:extLst>
                </a:gridCol>
              </a:tblGrid>
              <a:tr h="407924">
                <a:tc>
                  <a:txBody>
                    <a:bodyPr/>
                    <a:lstStyle/>
                    <a:p>
                      <a:pPr algn="ctr"/>
                      <a:r>
                        <a:rPr lang="en-GB" sz="2000" b="1" dirty="0">
                          <a:solidFill>
                            <a:srgbClr val="FF0000"/>
                          </a:solidFill>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x</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181074"/>
                  </a:ext>
                </a:extLst>
              </a:tr>
            </a:tbl>
          </a:graphicData>
        </a:graphic>
      </p:graphicFrame>
      <p:pic>
        <p:nvPicPr>
          <p:cNvPr id="49" name="Picture 48" descr="A close up of a sign&#10;&#10;Description generated with high confidence">
            <a:extLst>
              <a:ext uri="{FF2B5EF4-FFF2-40B4-BE49-F238E27FC236}">
                <a16:creationId xmlns:a16="http://schemas.microsoft.com/office/drawing/2014/main" id="{20BEE7A8-B7C5-44F8-90EA-492D95764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0" name="TextBox 8">
            <a:extLst>
              <a:ext uri="{FF2B5EF4-FFF2-40B4-BE49-F238E27FC236}">
                <a16:creationId xmlns:a16="http://schemas.microsoft.com/office/drawing/2014/main" id="{7D56E8F4-AC1B-4A63-8CF4-1F410179B20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0737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5 x 12, by partitioning it into tens and ones.</a:t>
            </a:r>
          </a:p>
          <a:p>
            <a:r>
              <a:rPr lang="en-GB" sz="2000" b="1"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BDF26914-F2B3-43B5-8466-1BFA5FD81BBA}"/>
              </a:ext>
            </a:extLst>
          </p:cNvPr>
          <p:cNvSpPr/>
          <p:nvPr/>
        </p:nvSpPr>
        <p:spPr>
          <a:xfrm>
            <a:off x="1241230" y="1514380"/>
            <a:ext cx="6790891" cy="1213348"/>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1724A65-BD2C-43C1-B6F5-8106B6534AB2}"/>
              </a:ext>
            </a:extLst>
          </p:cNvPr>
          <p:cNvGrpSpPr/>
          <p:nvPr/>
        </p:nvGrpSpPr>
        <p:grpSpPr>
          <a:xfrm>
            <a:off x="1387016" y="1634613"/>
            <a:ext cx="6499319" cy="972882"/>
            <a:chOff x="1413782" y="1484485"/>
            <a:chExt cx="6499319" cy="972882"/>
          </a:xfrm>
        </p:grpSpPr>
        <p:sp>
          <p:nvSpPr>
            <p:cNvPr id="26" name="TextBox 25">
              <a:extLst>
                <a:ext uri="{FF2B5EF4-FFF2-40B4-BE49-F238E27FC236}">
                  <a16:creationId xmlns:a16="http://schemas.microsoft.com/office/drawing/2014/main" id="{A28DEA4D-E9C8-4DF5-9559-175AFBE23C8F}"/>
                </a:ext>
              </a:extLst>
            </p:cNvPr>
            <p:cNvSpPr txBox="1">
              <a:spLocks noChangeAspect="1"/>
            </p:cNvSpPr>
            <p:nvPr/>
          </p:nvSpPr>
          <p:spPr>
            <a:xfrm>
              <a:off x="3138208"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8" name="TextBox 27">
              <a:extLst>
                <a:ext uri="{FF2B5EF4-FFF2-40B4-BE49-F238E27FC236}">
                  <a16:creationId xmlns:a16="http://schemas.microsoft.com/office/drawing/2014/main" id="{9A5AF37F-4809-45A8-90D3-0A8F72A3BC6A}"/>
                </a:ext>
              </a:extLst>
            </p:cNvPr>
            <p:cNvSpPr txBox="1">
              <a:spLocks noChangeAspect="1"/>
            </p:cNvSpPr>
            <p:nvPr/>
          </p:nvSpPr>
          <p:spPr>
            <a:xfrm>
              <a:off x="7449273"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9" name="TextBox 28">
              <a:extLst>
                <a:ext uri="{FF2B5EF4-FFF2-40B4-BE49-F238E27FC236}">
                  <a16:creationId xmlns:a16="http://schemas.microsoft.com/office/drawing/2014/main" id="{B0A274BF-C25C-41C2-A798-C2D17F464863}"/>
                </a:ext>
              </a:extLst>
            </p:cNvPr>
            <p:cNvSpPr txBox="1">
              <a:spLocks noChangeAspect="1"/>
            </p:cNvSpPr>
            <p:nvPr/>
          </p:nvSpPr>
          <p:spPr>
            <a:xfrm>
              <a:off x="2275995"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31" name="TextBox 30">
              <a:extLst>
                <a:ext uri="{FF2B5EF4-FFF2-40B4-BE49-F238E27FC236}">
                  <a16:creationId xmlns:a16="http://schemas.microsoft.com/office/drawing/2014/main" id="{4548FF31-C1B9-49E7-B5A7-DEC37D49B9E0}"/>
                </a:ext>
              </a:extLst>
            </p:cNvPr>
            <p:cNvSpPr txBox="1">
              <a:spLocks noChangeAspect="1"/>
            </p:cNvSpPr>
            <p:nvPr/>
          </p:nvSpPr>
          <p:spPr>
            <a:xfrm>
              <a:off x="6587060"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2" name="TextBox 31">
              <a:extLst>
                <a:ext uri="{FF2B5EF4-FFF2-40B4-BE49-F238E27FC236}">
                  <a16:creationId xmlns:a16="http://schemas.microsoft.com/office/drawing/2014/main" id="{8FB8A079-37DA-4F05-943D-44D6AFF3B649}"/>
                </a:ext>
              </a:extLst>
            </p:cNvPr>
            <p:cNvSpPr txBox="1">
              <a:spLocks noChangeAspect="1"/>
            </p:cNvSpPr>
            <p:nvPr/>
          </p:nvSpPr>
          <p:spPr>
            <a:xfrm>
              <a:off x="1413782"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34" name="TextBox 33">
              <a:extLst>
                <a:ext uri="{FF2B5EF4-FFF2-40B4-BE49-F238E27FC236}">
                  <a16:creationId xmlns:a16="http://schemas.microsoft.com/office/drawing/2014/main" id="{679441E4-6394-4692-B597-7DBF731397BB}"/>
                </a:ext>
              </a:extLst>
            </p:cNvPr>
            <p:cNvSpPr txBox="1">
              <a:spLocks noChangeAspect="1"/>
            </p:cNvSpPr>
            <p:nvPr/>
          </p:nvSpPr>
          <p:spPr>
            <a:xfrm>
              <a:off x="5724847"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6" name="TextBox 35">
              <a:extLst>
                <a:ext uri="{FF2B5EF4-FFF2-40B4-BE49-F238E27FC236}">
                  <a16:creationId xmlns:a16="http://schemas.microsoft.com/office/drawing/2014/main" id="{BAEDD6C0-585F-4DB4-AA20-8D7AC7B73E94}"/>
                </a:ext>
              </a:extLst>
            </p:cNvPr>
            <p:cNvSpPr txBox="1">
              <a:spLocks noChangeAspect="1"/>
            </p:cNvSpPr>
            <p:nvPr/>
          </p:nvSpPr>
          <p:spPr>
            <a:xfrm>
              <a:off x="6587060"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7" name="TextBox 36">
              <a:extLst>
                <a:ext uri="{FF2B5EF4-FFF2-40B4-BE49-F238E27FC236}">
                  <a16:creationId xmlns:a16="http://schemas.microsoft.com/office/drawing/2014/main" id="{B13B9771-30C6-4E3F-A541-F9CEF7263196}"/>
                </a:ext>
              </a:extLst>
            </p:cNvPr>
            <p:cNvSpPr txBox="1">
              <a:spLocks noChangeAspect="1"/>
            </p:cNvSpPr>
            <p:nvPr/>
          </p:nvSpPr>
          <p:spPr>
            <a:xfrm>
              <a:off x="4862634"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9" name="TextBox 38">
              <a:extLst>
                <a:ext uri="{FF2B5EF4-FFF2-40B4-BE49-F238E27FC236}">
                  <a16:creationId xmlns:a16="http://schemas.microsoft.com/office/drawing/2014/main" id="{30166CAE-39D1-4C89-960D-40F9EBB43358}"/>
                </a:ext>
              </a:extLst>
            </p:cNvPr>
            <p:cNvSpPr txBox="1">
              <a:spLocks noChangeAspect="1"/>
            </p:cNvSpPr>
            <p:nvPr/>
          </p:nvSpPr>
          <p:spPr>
            <a:xfrm>
              <a:off x="5724847"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0" name="TextBox 39">
              <a:extLst>
                <a:ext uri="{FF2B5EF4-FFF2-40B4-BE49-F238E27FC236}">
                  <a16:creationId xmlns:a16="http://schemas.microsoft.com/office/drawing/2014/main" id="{EEBEF6FB-6F53-452D-8BF3-8F504A6F3FEC}"/>
                </a:ext>
              </a:extLst>
            </p:cNvPr>
            <p:cNvSpPr txBox="1">
              <a:spLocks noChangeAspect="1"/>
            </p:cNvSpPr>
            <p:nvPr/>
          </p:nvSpPr>
          <p:spPr>
            <a:xfrm>
              <a:off x="4862634"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1" name="TextBox 40">
              <a:extLst>
                <a:ext uri="{FF2B5EF4-FFF2-40B4-BE49-F238E27FC236}">
                  <a16:creationId xmlns:a16="http://schemas.microsoft.com/office/drawing/2014/main" id="{2DD038BB-0B8E-4ABD-9210-24215841C5DF}"/>
                </a:ext>
              </a:extLst>
            </p:cNvPr>
            <p:cNvSpPr txBox="1">
              <a:spLocks noChangeAspect="1"/>
            </p:cNvSpPr>
            <p:nvPr/>
          </p:nvSpPr>
          <p:spPr>
            <a:xfrm>
              <a:off x="2275995" y="1484485"/>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42" name="TextBox 41">
              <a:extLst>
                <a:ext uri="{FF2B5EF4-FFF2-40B4-BE49-F238E27FC236}">
                  <a16:creationId xmlns:a16="http://schemas.microsoft.com/office/drawing/2014/main" id="{712B1C2A-0F9F-4630-A422-7560224DA784}"/>
                </a:ext>
              </a:extLst>
            </p:cNvPr>
            <p:cNvSpPr txBox="1">
              <a:spLocks noChangeAspect="1"/>
            </p:cNvSpPr>
            <p:nvPr/>
          </p:nvSpPr>
          <p:spPr>
            <a:xfrm>
              <a:off x="4000421"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3" name="TextBox 42">
              <a:extLst>
                <a:ext uri="{FF2B5EF4-FFF2-40B4-BE49-F238E27FC236}">
                  <a16:creationId xmlns:a16="http://schemas.microsoft.com/office/drawing/2014/main" id="{25B90C93-5212-4991-AB10-492FFCC3F568}"/>
                </a:ext>
              </a:extLst>
            </p:cNvPr>
            <p:cNvSpPr txBox="1">
              <a:spLocks noChangeAspect="1"/>
            </p:cNvSpPr>
            <p:nvPr/>
          </p:nvSpPr>
          <p:spPr>
            <a:xfrm>
              <a:off x="4000421"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4" name="TextBox 43">
              <a:extLst>
                <a:ext uri="{FF2B5EF4-FFF2-40B4-BE49-F238E27FC236}">
                  <a16:creationId xmlns:a16="http://schemas.microsoft.com/office/drawing/2014/main" id="{DE5D1699-A870-4749-A55E-0EA5C8BD5BB5}"/>
                </a:ext>
              </a:extLst>
            </p:cNvPr>
            <p:cNvSpPr txBox="1">
              <a:spLocks noChangeAspect="1"/>
            </p:cNvSpPr>
            <p:nvPr/>
          </p:nvSpPr>
          <p:spPr>
            <a:xfrm>
              <a:off x="1413782" y="1484485"/>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45" name="TextBox 44">
              <a:extLst>
                <a:ext uri="{FF2B5EF4-FFF2-40B4-BE49-F238E27FC236}">
                  <a16:creationId xmlns:a16="http://schemas.microsoft.com/office/drawing/2014/main" id="{677BC088-954A-4472-B144-DFF720761A56}"/>
                </a:ext>
              </a:extLst>
            </p:cNvPr>
            <p:cNvSpPr txBox="1">
              <a:spLocks noChangeAspect="1"/>
            </p:cNvSpPr>
            <p:nvPr/>
          </p:nvSpPr>
          <p:spPr>
            <a:xfrm>
              <a:off x="3138208"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grpSp>
      <p:graphicFrame>
        <p:nvGraphicFramePr>
          <p:cNvPr id="48" name="Table 47">
            <a:extLst>
              <a:ext uri="{FF2B5EF4-FFF2-40B4-BE49-F238E27FC236}">
                <a16:creationId xmlns:a16="http://schemas.microsoft.com/office/drawing/2014/main" id="{1E5851C2-0395-43DA-B1DD-55A6A4AB7D87}"/>
              </a:ext>
            </a:extLst>
          </p:cNvPr>
          <p:cNvGraphicFramePr>
            <a:graphicFrameLocks noGrp="1"/>
          </p:cNvGraphicFramePr>
          <p:nvPr>
            <p:extLst>
              <p:ext uri="{D42A27DB-BD31-4B8C-83A1-F6EECF244321}">
                <p14:modId xmlns:p14="http://schemas.microsoft.com/office/powerpoint/2010/main" val="4293725598"/>
              </p:ext>
            </p:extLst>
          </p:nvPr>
        </p:nvGraphicFramePr>
        <p:xfrm>
          <a:off x="1637047" y="4613433"/>
          <a:ext cx="5262939" cy="1018633"/>
        </p:xfrm>
        <a:graphic>
          <a:graphicData uri="http://schemas.openxmlformats.org/drawingml/2006/table">
            <a:tbl>
              <a:tblPr firstRow="1" bandRow="1">
                <a:tableStyleId>{5C22544A-7EE6-4342-B048-85BDC9FD1C3A}</a:tableStyleId>
              </a:tblPr>
              <a:tblGrid>
                <a:gridCol w="1018633">
                  <a:extLst>
                    <a:ext uri="{9D8B030D-6E8A-4147-A177-3AD203B41FA5}">
                      <a16:colId xmlns:a16="http://schemas.microsoft.com/office/drawing/2014/main" val="2331199113"/>
                    </a:ext>
                  </a:extLst>
                </a:gridCol>
                <a:gridCol w="1103520">
                  <a:extLst>
                    <a:ext uri="{9D8B030D-6E8A-4147-A177-3AD203B41FA5}">
                      <a16:colId xmlns:a16="http://schemas.microsoft.com/office/drawing/2014/main" val="1472258446"/>
                    </a:ext>
                  </a:extLst>
                </a:gridCol>
                <a:gridCol w="1018633">
                  <a:extLst>
                    <a:ext uri="{9D8B030D-6E8A-4147-A177-3AD203B41FA5}">
                      <a16:colId xmlns:a16="http://schemas.microsoft.com/office/drawing/2014/main" val="966888684"/>
                    </a:ext>
                  </a:extLst>
                </a:gridCol>
                <a:gridCol w="1103520">
                  <a:extLst>
                    <a:ext uri="{9D8B030D-6E8A-4147-A177-3AD203B41FA5}">
                      <a16:colId xmlns:a16="http://schemas.microsoft.com/office/drawing/2014/main" val="2629195577"/>
                    </a:ext>
                  </a:extLst>
                </a:gridCol>
                <a:gridCol w="1018633">
                  <a:extLst>
                    <a:ext uri="{9D8B030D-6E8A-4147-A177-3AD203B41FA5}">
                      <a16:colId xmlns:a16="http://schemas.microsoft.com/office/drawing/2014/main" val="3716250678"/>
                    </a:ext>
                  </a:extLst>
                </a:gridCol>
              </a:tblGrid>
              <a:tr h="1018633">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solidFill>
                            <a:schemeClr val="tx1"/>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solidFill>
                            <a:schemeClr val="tx1"/>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3400" b="1" dirty="0">
                        <a:solidFill>
                          <a:schemeClr val="tx1"/>
                        </a:solidFill>
                        <a:latin typeface="Century Gothic" panose="020B0502020202020204" pitchFamily="34" charset="0"/>
                      </a:endParaRP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6124941"/>
                  </a:ext>
                </a:extLst>
              </a:tr>
            </a:tbl>
          </a:graphicData>
        </a:graphic>
      </p:graphicFrame>
      <p:sp>
        <p:nvSpPr>
          <p:cNvPr id="6" name="TextBox 5">
            <a:extLst>
              <a:ext uri="{FF2B5EF4-FFF2-40B4-BE49-F238E27FC236}">
                <a16:creationId xmlns:a16="http://schemas.microsoft.com/office/drawing/2014/main" id="{ED139D92-FFFB-40F9-BD68-B14E789BD669}"/>
              </a:ext>
            </a:extLst>
          </p:cNvPr>
          <p:cNvSpPr txBox="1"/>
          <p:nvPr/>
        </p:nvSpPr>
        <p:spPr>
          <a:xfrm>
            <a:off x="3603109" y="4032894"/>
            <a:ext cx="1330814" cy="461665"/>
          </a:xfrm>
          <a:prstGeom prst="rect">
            <a:avLst/>
          </a:prstGeom>
          <a:noFill/>
        </p:spPr>
        <p:txBody>
          <a:bodyPr wrap="none" rtlCol="0">
            <a:spAutoFit/>
          </a:bodyPr>
          <a:lstStyle/>
          <a:p>
            <a:r>
              <a:rPr lang="en-GB" sz="2400" b="1" dirty="0">
                <a:latin typeface="Century Gothic" panose="020B0502020202020204" pitchFamily="34" charset="0"/>
              </a:rPr>
              <a:t>10 ones</a:t>
            </a:r>
          </a:p>
        </p:txBody>
      </p:sp>
      <p:grpSp>
        <p:nvGrpSpPr>
          <p:cNvPr id="10" name="Group 9">
            <a:extLst>
              <a:ext uri="{FF2B5EF4-FFF2-40B4-BE49-F238E27FC236}">
                <a16:creationId xmlns:a16="http://schemas.microsoft.com/office/drawing/2014/main" id="{9BA29EBC-AD77-4E5F-AA82-600F4A4D5B9F}"/>
              </a:ext>
            </a:extLst>
          </p:cNvPr>
          <p:cNvGrpSpPr/>
          <p:nvPr/>
        </p:nvGrpSpPr>
        <p:grpSpPr>
          <a:xfrm>
            <a:off x="1272799" y="3540897"/>
            <a:ext cx="1758185" cy="948993"/>
            <a:chOff x="1259151" y="3418066"/>
            <a:chExt cx="1758185" cy="948993"/>
          </a:xfrm>
        </p:grpSpPr>
        <p:sp>
          <p:nvSpPr>
            <p:cNvPr id="49" name="TextBox 48">
              <a:extLst>
                <a:ext uri="{FF2B5EF4-FFF2-40B4-BE49-F238E27FC236}">
                  <a16:creationId xmlns:a16="http://schemas.microsoft.com/office/drawing/2014/main" id="{CEA4E278-5C0F-443F-8182-08A3E71E6898}"/>
                </a:ext>
              </a:extLst>
            </p:cNvPr>
            <p:cNvSpPr txBox="1">
              <a:spLocks noChangeAspect="1"/>
            </p:cNvSpPr>
            <p:nvPr/>
          </p:nvSpPr>
          <p:spPr>
            <a:xfrm>
              <a:off x="1259151"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0" name="TextBox 49">
              <a:extLst>
                <a:ext uri="{FF2B5EF4-FFF2-40B4-BE49-F238E27FC236}">
                  <a16:creationId xmlns:a16="http://schemas.microsoft.com/office/drawing/2014/main" id="{B1BFD1A9-FF57-43DA-80F8-F7D9E5BDD92D}"/>
                </a:ext>
              </a:extLst>
            </p:cNvPr>
            <p:cNvSpPr txBox="1">
              <a:spLocks noChangeAspect="1"/>
            </p:cNvSpPr>
            <p:nvPr/>
          </p:nvSpPr>
          <p:spPr>
            <a:xfrm>
              <a:off x="1475379" y="3903231"/>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1" name="TextBox 50">
              <a:extLst>
                <a:ext uri="{FF2B5EF4-FFF2-40B4-BE49-F238E27FC236}">
                  <a16:creationId xmlns:a16="http://schemas.microsoft.com/office/drawing/2014/main" id="{40C1D922-E02C-4C7C-9CDD-E87DD296FA43}"/>
                </a:ext>
              </a:extLst>
            </p:cNvPr>
            <p:cNvSpPr txBox="1">
              <a:spLocks noChangeAspect="1"/>
            </p:cNvSpPr>
            <p:nvPr/>
          </p:nvSpPr>
          <p:spPr>
            <a:xfrm>
              <a:off x="1906330"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2" name="TextBox 51">
              <a:extLst>
                <a:ext uri="{FF2B5EF4-FFF2-40B4-BE49-F238E27FC236}">
                  <a16:creationId xmlns:a16="http://schemas.microsoft.com/office/drawing/2014/main" id="{876B9004-8A3E-4453-B6DC-2ADA5A4C86A2}"/>
                </a:ext>
              </a:extLst>
            </p:cNvPr>
            <p:cNvSpPr txBox="1">
              <a:spLocks noChangeAspect="1"/>
            </p:cNvSpPr>
            <p:nvPr/>
          </p:nvSpPr>
          <p:spPr>
            <a:xfrm>
              <a:off x="2553508"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4" name="TextBox 53">
              <a:extLst>
                <a:ext uri="{FF2B5EF4-FFF2-40B4-BE49-F238E27FC236}">
                  <a16:creationId xmlns:a16="http://schemas.microsoft.com/office/drawing/2014/main" id="{5757BD4F-2702-411A-9612-14E077B41242}"/>
                </a:ext>
              </a:extLst>
            </p:cNvPr>
            <p:cNvSpPr txBox="1">
              <a:spLocks noChangeAspect="1"/>
            </p:cNvSpPr>
            <p:nvPr/>
          </p:nvSpPr>
          <p:spPr>
            <a:xfrm>
              <a:off x="2191469" y="3903231"/>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grpSp>
      <p:pic>
        <p:nvPicPr>
          <p:cNvPr id="55" name="Picture 54" descr="A close up of a sign&#10;&#10;Description generated with high confidence">
            <a:extLst>
              <a:ext uri="{FF2B5EF4-FFF2-40B4-BE49-F238E27FC236}">
                <a16:creationId xmlns:a16="http://schemas.microsoft.com/office/drawing/2014/main" id="{2B5627A6-5800-4C54-8F6E-4FF7C8AC2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6" name="TextBox 8">
            <a:extLst>
              <a:ext uri="{FF2B5EF4-FFF2-40B4-BE49-F238E27FC236}">
                <a16:creationId xmlns:a16="http://schemas.microsoft.com/office/drawing/2014/main" id="{7F47C873-3D29-40FB-8C75-97D8B2A17CC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5 x 12, by partitioning it into tens and ones.</a:t>
            </a:r>
          </a:p>
          <a:p>
            <a:r>
              <a:rPr lang="en-GB" sz="2000" b="1" dirty="0">
                <a:solidFill>
                  <a:schemeClr val="tx1"/>
                </a:solidFill>
                <a:latin typeface="Century Gothic" panose="020B0502020202020204" pitchFamily="34" charset="0"/>
              </a:rPr>
              <a:t>					</a:t>
            </a:r>
            <a:endParaRPr lang="en-GB" sz="2400" b="1" u="sng"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BDF26914-F2B3-43B5-8466-1BFA5FD81BBA}"/>
              </a:ext>
            </a:extLst>
          </p:cNvPr>
          <p:cNvSpPr/>
          <p:nvPr/>
        </p:nvSpPr>
        <p:spPr>
          <a:xfrm>
            <a:off x="1241230" y="1514380"/>
            <a:ext cx="6790891" cy="1213348"/>
          </a:xfrm>
          <a:prstGeom prst="round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1724A65-BD2C-43C1-B6F5-8106B6534AB2}"/>
              </a:ext>
            </a:extLst>
          </p:cNvPr>
          <p:cNvGrpSpPr/>
          <p:nvPr/>
        </p:nvGrpSpPr>
        <p:grpSpPr>
          <a:xfrm>
            <a:off x="1387016" y="1634613"/>
            <a:ext cx="6499319" cy="972882"/>
            <a:chOff x="1413782" y="1484485"/>
            <a:chExt cx="6499319" cy="972882"/>
          </a:xfrm>
        </p:grpSpPr>
        <p:sp>
          <p:nvSpPr>
            <p:cNvPr id="26" name="TextBox 25">
              <a:extLst>
                <a:ext uri="{FF2B5EF4-FFF2-40B4-BE49-F238E27FC236}">
                  <a16:creationId xmlns:a16="http://schemas.microsoft.com/office/drawing/2014/main" id="{A28DEA4D-E9C8-4DF5-9559-175AFBE23C8F}"/>
                </a:ext>
              </a:extLst>
            </p:cNvPr>
            <p:cNvSpPr txBox="1">
              <a:spLocks noChangeAspect="1"/>
            </p:cNvSpPr>
            <p:nvPr/>
          </p:nvSpPr>
          <p:spPr>
            <a:xfrm>
              <a:off x="3138208"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28" name="TextBox 27">
              <a:extLst>
                <a:ext uri="{FF2B5EF4-FFF2-40B4-BE49-F238E27FC236}">
                  <a16:creationId xmlns:a16="http://schemas.microsoft.com/office/drawing/2014/main" id="{9A5AF37F-4809-45A8-90D3-0A8F72A3BC6A}"/>
                </a:ext>
              </a:extLst>
            </p:cNvPr>
            <p:cNvSpPr txBox="1">
              <a:spLocks noChangeAspect="1"/>
            </p:cNvSpPr>
            <p:nvPr/>
          </p:nvSpPr>
          <p:spPr>
            <a:xfrm>
              <a:off x="7449273"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29" name="TextBox 28">
              <a:extLst>
                <a:ext uri="{FF2B5EF4-FFF2-40B4-BE49-F238E27FC236}">
                  <a16:creationId xmlns:a16="http://schemas.microsoft.com/office/drawing/2014/main" id="{B0A274BF-C25C-41C2-A798-C2D17F464863}"/>
                </a:ext>
              </a:extLst>
            </p:cNvPr>
            <p:cNvSpPr txBox="1">
              <a:spLocks noChangeAspect="1"/>
            </p:cNvSpPr>
            <p:nvPr/>
          </p:nvSpPr>
          <p:spPr>
            <a:xfrm>
              <a:off x="2275995"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31" name="TextBox 30">
              <a:extLst>
                <a:ext uri="{FF2B5EF4-FFF2-40B4-BE49-F238E27FC236}">
                  <a16:creationId xmlns:a16="http://schemas.microsoft.com/office/drawing/2014/main" id="{4548FF31-C1B9-49E7-B5A7-DEC37D49B9E0}"/>
                </a:ext>
              </a:extLst>
            </p:cNvPr>
            <p:cNvSpPr txBox="1">
              <a:spLocks noChangeAspect="1"/>
            </p:cNvSpPr>
            <p:nvPr/>
          </p:nvSpPr>
          <p:spPr>
            <a:xfrm>
              <a:off x="6587060"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2" name="TextBox 31">
              <a:extLst>
                <a:ext uri="{FF2B5EF4-FFF2-40B4-BE49-F238E27FC236}">
                  <a16:creationId xmlns:a16="http://schemas.microsoft.com/office/drawing/2014/main" id="{8FB8A079-37DA-4F05-943D-44D6AFF3B649}"/>
                </a:ext>
              </a:extLst>
            </p:cNvPr>
            <p:cNvSpPr txBox="1">
              <a:spLocks noChangeAspect="1"/>
            </p:cNvSpPr>
            <p:nvPr/>
          </p:nvSpPr>
          <p:spPr>
            <a:xfrm>
              <a:off x="1413782" y="1993539"/>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34" name="TextBox 33">
              <a:extLst>
                <a:ext uri="{FF2B5EF4-FFF2-40B4-BE49-F238E27FC236}">
                  <a16:creationId xmlns:a16="http://schemas.microsoft.com/office/drawing/2014/main" id="{679441E4-6394-4692-B597-7DBF731397BB}"/>
                </a:ext>
              </a:extLst>
            </p:cNvPr>
            <p:cNvSpPr txBox="1">
              <a:spLocks noChangeAspect="1"/>
            </p:cNvSpPr>
            <p:nvPr/>
          </p:nvSpPr>
          <p:spPr>
            <a:xfrm>
              <a:off x="5724847"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6" name="TextBox 35">
              <a:extLst>
                <a:ext uri="{FF2B5EF4-FFF2-40B4-BE49-F238E27FC236}">
                  <a16:creationId xmlns:a16="http://schemas.microsoft.com/office/drawing/2014/main" id="{BAEDD6C0-585F-4DB4-AA20-8D7AC7B73E94}"/>
                </a:ext>
              </a:extLst>
            </p:cNvPr>
            <p:cNvSpPr txBox="1">
              <a:spLocks noChangeAspect="1"/>
            </p:cNvSpPr>
            <p:nvPr/>
          </p:nvSpPr>
          <p:spPr>
            <a:xfrm>
              <a:off x="6587060"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7" name="TextBox 36">
              <a:extLst>
                <a:ext uri="{FF2B5EF4-FFF2-40B4-BE49-F238E27FC236}">
                  <a16:creationId xmlns:a16="http://schemas.microsoft.com/office/drawing/2014/main" id="{B13B9771-30C6-4E3F-A541-F9CEF7263196}"/>
                </a:ext>
              </a:extLst>
            </p:cNvPr>
            <p:cNvSpPr txBox="1">
              <a:spLocks noChangeAspect="1"/>
            </p:cNvSpPr>
            <p:nvPr/>
          </p:nvSpPr>
          <p:spPr>
            <a:xfrm>
              <a:off x="4862634"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39" name="TextBox 38">
              <a:extLst>
                <a:ext uri="{FF2B5EF4-FFF2-40B4-BE49-F238E27FC236}">
                  <a16:creationId xmlns:a16="http://schemas.microsoft.com/office/drawing/2014/main" id="{30166CAE-39D1-4C89-960D-40F9EBB43358}"/>
                </a:ext>
              </a:extLst>
            </p:cNvPr>
            <p:cNvSpPr txBox="1">
              <a:spLocks noChangeAspect="1"/>
            </p:cNvSpPr>
            <p:nvPr/>
          </p:nvSpPr>
          <p:spPr>
            <a:xfrm>
              <a:off x="5724847"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0" name="TextBox 39">
              <a:extLst>
                <a:ext uri="{FF2B5EF4-FFF2-40B4-BE49-F238E27FC236}">
                  <a16:creationId xmlns:a16="http://schemas.microsoft.com/office/drawing/2014/main" id="{EEBEF6FB-6F53-452D-8BF3-8F504A6F3FEC}"/>
                </a:ext>
              </a:extLst>
            </p:cNvPr>
            <p:cNvSpPr txBox="1">
              <a:spLocks noChangeAspect="1"/>
            </p:cNvSpPr>
            <p:nvPr/>
          </p:nvSpPr>
          <p:spPr>
            <a:xfrm>
              <a:off x="4862634"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1" name="TextBox 40">
              <a:extLst>
                <a:ext uri="{FF2B5EF4-FFF2-40B4-BE49-F238E27FC236}">
                  <a16:creationId xmlns:a16="http://schemas.microsoft.com/office/drawing/2014/main" id="{2DD038BB-0B8E-4ABD-9210-24215841C5DF}"/>
                </a:ext>
              </a:extLst>
            </p:cNvPr>
            <p:cNvSpPr txBox="1">
              <a:spLocks noChangeAspect="1"/>
            </p:cNvSpPr>
            <p:nvPr/>
          </p:nvSpPr>
          <p:spPr>
            <a:xfrm>
              <a:off x="2275995" y="1484485"/>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42" name="TextBox 41">
              <a:extLst>
                <a:ext uri="{FF2B5EF4-FFF2-40B4-BE49-F238E27FC236}">
                  <a16:creationId xmlns:a16="http://schemas.microsoft.com/office/drawing/2014/main" id="{712B1C2A-0F9F-4630-A422-7560224DA784}"/>
                </a:ext>
              </a:extLst>
            </p:cNvPr>
            <p:cNvSpPr txBox="1">
              <a:spLocks noChangeAspect="1"/>
            </p:cNvSpPr>
            <p:nvPr/>
          </p:nvSpPr>
          <p:spPr>
            <a:xfrm>
              <a:off x="4000421" y="1993539"/>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3" name="TextBox 42">
              <a:extLst>
                <a:ext uri="{FF2B5EF4-FFF2-40B4-BE49-F238E27FC236}">
                  <a16:creationId xmlns:a16="http://schemas.microsoft.com/office/drawing/2014/main" id="{25B90C93-5212-4991-AB10-492FFCC3F568}"/>
                </a:ext>
              </a:extLst>
            </p:cNvPr>
            <p:cNvSpPr txBox="1">
              <a:spLocks noChangeAspect="1"/>
            </p:cNvSpPr>
            <p:nvPr/>
          </p:nvSpPr>
          <p:spPr>
            <a:xfrm>
              <a:off x="4000421"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sp>
          <p:nvSpPr>
            <p:cNvPr id="44" name="TextBox 43">
              <a:extLst>
                <a:ext uri="{FF2B5EF4-FFF2-40B4-BE49-F238E27FC236}">
                  <a16:creationId xmlns:a16="http://schemas.microsoft.com/office/drawing/2014/main" id="{DE5D1699-A870-4749-A55E-0EA5C8BD5BB5}"/>
                </a:ext>
              </a:extLst>
            </p:cNvPr>
            <p:cNvSpPr txBox="1">
              <a:spLocks noChangeAspect="1"/>
            </p:cNvSpPr>
            <p:nvPr/>
          </p:nvSpPr>
          <p:spPr>
            <a:xfrm>
              <a:off x="1413782" y="1484485"/>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45" name="TextBox 44">
              <a:extLst>
                <a:ext uri="{FF2B5EF4-FFF2-40B4-BE49-F238E27FC236}">
                  <a16:creationId xmlns:a16="http://schemas.microsoft.com/office/drawing/2014/main" id="{677BC088-954A-4472-B144-DFF720761A56}"/>
                </a:ext>
              </a:extLst>
            </p:cNvPr>
            <p:cNvSpPr txBox="1">
              <a:spLocks noChangeAspect="1"/>
            </p:cNvSpPr>
            <p:nvPr/>
          </p:nvSpPr>
          <p:spPr>
            <a:xfrm>
              <a:off x="3138208" y="1484485"/>
              <a:ext cx="463828" cy="463828"/>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a:t>
              </a:r>
              <a:endParaRPr lang="en-GB" sz="2400" b="1" dirty="0">
                <a:latin typeface="Century Gothic" panose="020B0502020202020204" pitchFamily="34" charset="0"/>
              </a:endParaRPr>
            </a:p>
          </p:txBody>
        </p:sp>
      </p:grpSp>
      <p:graphicFrame>
        <p:nvGraphicFramePr>
          <p:cNvPr id="48" name="Table 47">
            <a:extLst>
              <a:ext uri="{FF2B5EF4-FFF2-40B4-BE49-F238E27FC236}">
                <a16:creationId xmlns:a16="http://schemas.microsoft.com/office/drawing/2014/main" id="{1E5851C2-0395-43DA-B1DD-55A6A4AB7D87}"/>
              </a:ext>
            </a:extLst>
          </p:cNvPr>
          <p:cNvGraphicFramePr>
            <a:graphicFrameLocks noGrp="1"/>
          </p:cNvGraphicFramePr>
          <p:nvPr>
            <p:extLst>
              <p:ext uri="{D42A27DB-BD31-4B8C-83A1-F6EECF244321}">
                <p14:modId xmlns:p14="http://schemas.microsoft.com/office/powerpoint/2010/main" val="3976120733"/>
              </p:ext>
            </p:extLst>
          </p:nvPr>
        </p:nvGraphicFramePr>
        <p:xfrm>
          <a:off x="1637047" y="4613433"/>
          <a:ext cx="5262939" cy="1018633"/>
        </p:xfrm>
        <a:graphic>
          <a:graphicData uri="http://schemas.openxmlformats.org/drawingml/2006/table">
            <a:tbl>
              <a:tblPr firstRow="1" bandRow="1">
                <a:tableStyleId>{5C22544A-7EE6-4342-B048-85BDC9FD1C3A}</a:tableStyleId>
              </a:tblPr>
              <a:tblGrid>
                <a:gridCol w="1018633">
                  <a:extLst>
                    <a:ext uri="{9D8B030D-6E8A-4147-A177-3AD203B41FA5}">
                      <a16:colId xmlns:a16="http://schemas.microsoft.com/office/drawing/2014/main" val="2331199113"/>
                    </a:ext>
                  </a:extLst>
                </a:gridCol>
                <a:gridCol w="1103520">
                  <a:extLst>
                    <a:ext uri="{9D8B030D-6E8A-4147-A177-3AD203B41FA5}">
                      <a16:colId xmlns:a16="http://schemas.microsoft.com/office/drawing/2014/main" val="1472258446"/>
                    </a:ext>
                  </a:extLst>
                </a:gridCol>
                <a:gridCol w="1018633">
                  <a:extLst>
                    <a:ext uri="{9D8B030D-6E8A-4147-A177-3AD203B41FA5}">
                      <a16:colId xmlns:a16="http://schemas.microsoft.com/office/drawing/2014/main" val="966888684"/>
                    </a:ext>
                  </a:extLst>
                </a:gridCol>
                <a:gridCol w="1103520">
                  <a:extLst>
                    <a:ext uri="{9D8B030D-6E8A-4147-A177-3AD203B41FA5}">
                      <a16:colId xmlns:a16="http://schemas.microsoft.com/office/drawing/2014/main" val="2629195577"/>
                    </a:ext>
                  </a:extLst>
                </a:gridCol>
                <a:gridCol w="1018633">
                  <a:extLst>
                    <a:ext uri="{9D8B030D-6E8A-4147-A177-3AD203B41FA5}">
                      <a16:colId xmlns:a16="http://schemas.microsoft.com/office/drawing/2014/main" val="3716250678"/>
                    </a:ext>
                  </a:extLst>
                </a:gridCol>
              </a:tblGrid>
              <a:tr h="1018633">
                <a:tc>
                  <a:txBody>
                    <a:bodyPr/>
                    <a:lstStyle/>
                    <a:p>
                      <a:pPr algn="ctr"/>
                      <a:r>
                        <a:rPr lang="en-GB" sz="3400" b="1" dirty="0">
                          <a:solidFill>
                            <a:srgbClr val="FF0000"/>
                          </a:solidFill>
                          <a:latin typeface="Century Gothic" panose="020B0502020202020204" pitchFamily="34" charset="0"/>
                        </a:rPr>
                        <a:t>50</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solidFill>
                            <a:schemeClr val="tx1"/>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rgbClr val="FF0000"/>
                          </a:solidFill>
                          <a:latin typeface="Century Gothic" panose="020B0502020202020204" pitchFamily="34" charset="0"/>
                        </a:rPr>
                        <a:t>10</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400" b="1" dirty="0">
                          <a:solidFill>
                            <a:schemeClr val="tx1"/>
                          </a:solidFill>
                          <a:latin typeface="Century Gothic" panose="020B0502020202020204" pitchFamily="34" charset="0"/>
                        </a:rPr>
                        <a:t>=</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3400" b="1" dirty="0">
                          <a:solidFill>
                            <a:srgbClr val="FF0000"/>
                          </a:solidFill>
                          <a:latin typeface="Century Gothic" panose="020B0502020202020204" pitchFamily="34" charset="0"/>
                        </a:rPr>
                        <a:t>60</a:t>
                      </a:r>
                    </a:p>
                  </a:txBody>
                  <a:tcPr marL="215611" marR="215611" marT="107806" marB="107806"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6124941"/>
                  </a:ext>
                </a:extLst>
              </a:tr>
            </a:tbl>
          </a:graphicData>
        </a:graphic>
      </p:graphicFrame>
      <p:sp>
        <p:nvSpPr>
          <p:cNvPr id="6" name="TextBox 5">
            <a:extLst>
              <a:ext uri="{FF2B5EF4-FFF2-40B4-BE49-F238E27FC236}">
                <a16:creationId xmlns:a16="http://schemas.microsoft.com/office/drawing/2014/main" id="{ED139D92-FFFB-40F9-BD68-B14E789BD669}"/>
              </a:ext>
            </a:extLst>
          </p:cNvPr>
          <p:cNvSpPr txBox="1"/>
          <p:nvPr/>
        </p:nvSpPr>
        <p:spPr>
          <a:xfrm>
            <a:off x="3603109" y="4032894"/>
            <a:ext cx="1330814" cy="461665"/>
          </a:xfrm>
          <a:prstGeom prst="rect">
            <a:avLst/>
          </a:prstGeom>
          <a:noFill/>
        </p:spPr>
        <p:txBody>
          <a:bodyPr wrap="none" rtlCol="0">
            <a:spAutoFit/>
          </a:bodyPr>
          <a:lstStyle/>
          <a:p>
            <a:r>
              <a:rPr lang="en-GB" sz="2400" b="1" dirty="0">
                <a:latin typeface="Century Gothic" panose="020B0502020202020204" pitchFamily="34" charset="0"/>
              </a:rPr>
              <a:t>10 ones</a:t>
            </a:r>
          </a:p>
        </p:txBody>
      </p:sp>
      <p:grpSp>
        <p:nvGrpSpPr>
          <p:cNvPr id="10" name="Group 9">
            <a:extLst>
              <a:ext uri="{FF2B5EF4-FFF2-40B4-BE49-F238E27FC236}">
                <a16:creationId xmlns:a16="http://schemas.microsoft.com/office/drawing/2014/main" id="{9BA29EBC-AD77-4E5F-AA82-600F4A4D5B9F}"/>
              </a:ext>
            </a:extLst>
          </p:cNvPr>
          <p:cNvGrpSpPr/>
          <p:nvPr/>
        </p:nvGrpSpPr>
        <p:grpSpPr>
          <a:xfrm>
            <a:off x="1272799" y="3540897"/>
            <a:ext cx="1758185" cy="948993"/>
            <a:chOff x="1259151" y="3418066"/>
            <a:chExt cx="1758185" cy="948993"/>
          </a:xfrm>
        </p:grpSpPr>
        <p:sp>
          <p:nvSpPr>
            <p:cNvPr id="49" name="TextBox 48">
              <a:extLst>
                <a:ext uri="{FF2B5EF4-FFF2-40B4-BE49-F238E27FC236}">
                  <a16:creationId xmlns:a16="http://schemas.microsoft.com/office/drawing/2014/main" id="{CEA4E278-5C0F-443F-8182-08A3E71E6898}"/>
                </a:ext>
              </a:extLst>
            </p:cNvPr>
            <p:cNvSpPr txBox="1">
              <a:spLocks noChangeAspect="1"/>
            </p:cNvSpPr>
            <p:nvPr/>
          </p:nvSpPr>
          <p:spPr>
            <a:xfrm>
              <a:off x="1259151"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0" name="TextBox 49">
              <a:extLst>
                <a:ext uri="{FF2B5EF4-FFF2-40B4-BE49-F238E27FC236}">
                  <a16:creationId xmlns:a16="http://schemas.microsoft.com/office/drawing/2014/main" id="{B1BFD1A9-FF57-43DA-80F8-F7D9E5BDD92D}"/>
                </a:ext>
              </a:extLst>
            </p:cNvPr>
            <p:cNvSpPr txBox="1">
              <a:spLocks noChangeAspect="1"/>
            </p:cNvSpPr>
            <p:nvPr/>
          </p:nvSpPr>
          <p:spPr>
            <a:xfrm>
              <a:off x="1475379" y="3903231"/>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1" name="TextBox 50">
              <a:extLst>
                <a:ext uri="{FF2B5EF4-FFF2-40B4-BE49-F238E27FC236}">
                  <a16:creationId xmlns:a16="http://schemas.microsoft.com/office/drawing/2014/main" id="{40C1D922-E02C-4C7C-9CDD-E87DD296FA43}"/>
                </a:ext>
              </a:extLst>
            </p:cNvPr>
            <p:cNvSpPr txBox="1">
              <a:spLocks noChangeAspect="1"/>
            </p:cNvSpPr>
            <p:nvPr/>
          </p:nvSpPr>
          <p:spPr>
            <a:xfrm>
              <a:off x="1906330"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2" name="TextBox 51">
              <a:extLst>
                <a:ext uri="{FF2B5EF4-FFF2-40B4-BE49-F238E27FC236}">
                  <a16:creationId xmlns:a16="http://schemas.microsoft.com/office/drawing/2014/main" id="{876B9004-8A3E-4453-B6DC-2ADA5A4C86A2}"/>
                </a:ext>
              </a:extLst>
            </p:cNvPr>
            <p:cNvSpPr txBox="1">
              <a:spLocks noChangeAspect="1"/>
            </p:cNvSpPr>
            <p:nvPr/>
          </p:nvSpPr>
          <p:spPr>
            <a:xfrm>
              <a:off x="2553508" y="3418066"/>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sp>
          <p:nvSpPr>
            <p:cNvPr id="54" name="TextBox 53">
              <a:extLst>
                <a:ext uri="{FF2B5EF4-FFF2-40B4-BE49-F238E27FC236}">
                  <a16:creationId xmlns:a16="http://schemas.microsoft.com/office/drawing/2014/main" id="{5757BD4F-2702-411A-9612-14E077B41242}"/>
                </a:ext>
              </a:extLst>
            </p:cNvPr>
            <p:cNvSpPr txBox="1">
              <a:spLocks noChangeAspect="1"/>
            </p:cNvSpPr>
            <p:nvPr/>
          </p:nvSpPr>
          <p:spPr>
            <a:xfrm>
              <a:off x="2191469" y="3903231"/>
              <a:ext cx="463828" cy="463828"/>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sz="2000" b="1" dirty="0">
                  <a:latin typeface="Century Gothic" panose="020B0502020202020204" pitchFamily="34" charset="0"/>
                </a:rPr>
                <a:t>10</a:t>
              </a:r>
              <a:endParaRPr lang="en-GB" sz="2400" b="1" dirty="0">
                <a:latin typeface="Century Gothic" panose="020B0502020202020204" pitchFamily="34" charset="0"/>
              </a:endParaRPr>
            </a:p>
          </p:txBody>
        </p:sp>
      </p:grpSp>
      <p:pic>
        <p:nvPicPr>
          <p:cNvPr id="33" name="Picture 32" descr="A close up of a sign&#10;&#10;Description generated with high confidence">
            <a:extLst>
              <a:ext uri="{FF2B5EF4-FFF2-40B4-BE49-F238E27FC236}">
                <a16:creationId xmlns:a16="http://schemas.microsoft.com/office/drawing/2014/main" id="{04EDCB12-5E0D-4EE2-8D10-4025A8C6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5" name="TextBox 8">
            <a:extLst>
              <a:ext uri="{FF2B5EF4-FFF2-40B4-BE49-F238E27FC236}">
                <a16:creationId xmlns:a16="http://schemas.microsoft.com/office/drawing/2014/main" id="{7D959A24-F5F1-44C4-8663-792BF0B0B18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5084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grid to find the answer.</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a:t>
            </a:r>
          </a:p>
          <a:p>
            <a:r>
              <a:rPr lang="en-GB" sz="2000" b="1" dirty="0">
                <a:solidFill>
                  <a:schemeClr val="tx1"/>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dirty="0">
              <a:solidFill>
                <a:schemeClr val="tx1"/>
              </a:solidFill>
              <a:latin typeface="Century Gothic" panose="020B0502020202020204" pitchFamily="34" charset="0"/>
              <a:sym typeface="Wingdings" panose="05000000000000000000" pitchFamily="2" charset="2"/>
            </a:endParaRPr>
          </a:p>
          <a:p>
            <a:pPr algn="ctr"/>
            <a:r>
              <a:rPr lang="en-GB" sz="2800" b="1" dirty="0">
                <a:solidFill>
                  <a:schemeClr val="tx1"/>
                </a:solidFill>
                <a:latin typeface="Century Gothic" panose="020B0502020202020204" pitchFamily="34" charset="0"/>
                <a:sym typeface="Wingdings" panose="05000000000000000000" pitchFamily="2" charset="2"/>
              </a:rPr>
              <a:t>11 x 8 =   </a:t>
            </a: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6F0DFC08-6C8F-49EA-A3EE-63766E0D1CD4}"/>
              </a:ext>
            </a:extLst>
          </p:cNvPr>
          <p:cNvGraphicFramePr>
            <a:graphicFrameLocks noGrp="1"/>
          </p:cNvGraphicFramePr>
          <p:nvPr>
            <p:extLst>
              <p:ext uri="{D42A27DB-BD31-4B8C-83A1-F6EECF244321}">
                <p14:modId xmlns:p14="http://schemas.microsoft.com/office/powerpoint/2010/main" val="2825592136"/>
              </p:ext>
            </p:extLst>
          </p:nvPr>
        </p:nvGraphicFramePr>
        <p:xfrm>
          <a:off x="2631062" y="1694629"/>
          <a:ext cx="4067403" cy="2711602"/>
        </p:xfrm>
        <a:graphic>
          <a:graphicData uri="http://schemas.openxmlformats.org/drawingml/2006/table">
            <a:tbl>
              <a:tblPr firstRow="1" bandRow="1">
                <a:tableStyleId>{5C22544A-7EE6-4342-B048-85BDC9FD1C3A}</a:tableStyleId>
              </a:tblPr>
              <a:tblGrid>
                <a:gridCol w="1355801">
                  <a:extLst>
                    <a:ext uri="{9D8B030D-6E8A-4147-A177-3AD203B41FA5}">
                      <a16:colId xmlns:a16="http://schemas.microsoft.com/office/drawing/2014/main" val="3905420937"/>
                    </a:ext>
                  </a:extLst>
                </a:gridCol>
                <a:gridCol w="1355801">
                  <a:extLst>
                    <a:ext uri="{9D8B030D-6E8A-4147-A177-3AD203B41FA5}">
                      <a16:colId xmlns:a16="http://schemas.microsoft.com/office/drawing/2014/main" val="2776766791"/>
                    </a:ext>
                  </a:extLst>
                </a:gridCol>
                <a:gridCol w="1355801">
                  <a:extLst>
                    <a:ext uri="{9D8B030D-6E8A-4147-A177-3AD203B41FA5}">
                      <a16:colId xmlns:a16="http://schemas.microsoft.com/office/drawing/2014/main" val="3169994327"/>
                    </a:ext>
                  </a:extLst>
                </a:gridCol>
              </a:tblGrid>
              <a:tr h="1355801">
                <a:tc>
                  <a:txBody>
                    <a:bodyPr/>
                    <a:lstStyle/>
                    <a:p>
                      <a:pPr algn="ctr"/>
                      <a:r>
                        <a:rPr lang="en-GB" sz="3900" b="1" dirty="0">
                          <a:solidFill>
                            <a:schemeClr val="tx1"/>
                          </a:solidFill>
                          <a:latin typeface="Century Gothic" panose="020B0502020202020204" pitchFamily="34" charset="0"/>
                        </a:rPr>
                        <a:t>x</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chemeClr val="tx1"/>
                          </a:solidFill>
                          <a:latin typeface="Century Gothic" panose="020B0502020202020204" pitchFamily="34" charset="0"/>
                        </a:rPr>
                        <a:t>10</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chemeClr val="tx1"/>
                          </a:solidFill>
                          <a:latin typeface="Century Gothic" panose="020B0502020202020204" pitchFamily="34" charset="0"/>
                        </a:rPr>
                        <a:t>1</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266719"/>
                  </a:ext>
                </a:extLst>
              </a:tr>
              <a:tr h="1355801">
                <a:tc>
                  <a:txBody>
                    <a:bodyPr/>
                    <a:lstStyle/>
                    <a:p>
                      <a:pPr algn="ctr"/>
                      <a:r>
                        <a:rPr lang="en-GB" sz="3900" b="1" dirty="0">
                          <a:solidFill>
                            <a:schemeClr val="tx1"/>
                          </a:solidFill>
                          <a:latin typeface="Century Gothic" panose="020B0502020202020204" pitchFamily="34" charset="0"/>
                        </a:rPr>
                        <a:t>8</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900" b="1" dirty="0">
                        <a:solidFill>
                          <a:srgbClr val="FF0000"/>
                        </a:solidFill>
                        <a:latin typeface="Century Gothic" panose="020B0502020202020204" pitchFamily="34" charset="0"/>
                      </a:endParaRP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900" b="1" dirty="0">
                        <a:solidFill>
                          <a:srgbClr val="FF0000"/>
                        </a:solidFill>
                        <a:latin typeface="Century Gothic" panose="020B0502020202020204" pitchFamily="34" charset="0"/>
                      </a:endParaRP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177321"/>
                  </a:ext>
                </a:extLst>
              </a:tr>
            </a:tbl>
          </a:graphicData>
        </a:graphic>
      </p:graphicFrame>
      <p:sp>
        <p:nvSpPr>
          <p:cNvPr id="9" name="Rectangle: Rounded Corners 8">
            <a:extLst>
              <a:ext uri="{FF2B5EF4-FFF2-40B4-BE49-F238E27FC236}">
                <a16:creationId xmlns:a16="http://schemas.microsoft.com/office/drawing/2014/main" id="{B67DA974-004F-4167-ADDB-03B0314E215D}"/>
              </a:ext>
            </a:extLst>
          </p:cNvPr>
          <p:cNvSpPr/>
          <p:nvPr/>
        </p:nvSpPr>
        <p:spPr>
          <a:xfrm>
            <a:off x="5373348" y="4931750"/>
            <a:ext cx="764767" cy="740765"/>
          </a:xfrm>
          <a:prstGeom prst="roundRect">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0000"/>
              </a:solidFill>
              <a:latin typeface="Century Gothic" panose="020B0502020202020204" pitchFamily="34" charset="0"/>
            </a:endParaRPr>
          </a:p>
        </p:txBody>
      </p:sp>
      <p:pic>
        <p:nvPicPr>
          <p:cNvPr id="10" name="Picture 9" descr="A close up of a sign&#10;&#10;Description generated with high confidence">
            <a:extLst>
              <a:ext uri="{FF2B5EF4-FFF2-40B4-BE49-F238E27FC236}">
                <a16:creationId xmlns:a16="http://schemas.microsoft.com/office/drawing/2014/main" id="{843EA0DC-D1C6-4F0B-B92E-20D68ED6E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39D6766-A980-40E0-8BF1-81D94B733DB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09476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grid to find the answer.</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a:t>
            </a:r>
          </a:p>
          <a:p>
            <a:r>
              <a:rPr lang="en-GB" sz="2000" b="1" dirty="0">
                <a:solidFill>
                  <a:schemeClr val="tx1"/>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dirty="0">
              <a:solidFill>
                <a:schemeClr val="tx1"/>
              </a:solidFill>
              <a:latin typeface="Century Gothic" panose="020B0502020202020204" pitchFamily="34" charset="0"/>
              <a:sym typeface="Wingdings" panose="05000000000000000000" pitchFamily="2" charset="2"/>
            </a:endParaRPr>
          </a:p>
          <a:p>
            <a:pPr algn="ctr"/>
            <a:r>
              <a:rPr lang="en-GB" sz="2800" b="1" dirty="0">
                <a:solidFill>
                  <a:schemeClr val="tx1"/>
                </a:solidFill>
                <a:latin typeface="Century Gothic" panose="020B0502020202020204" pitchFamily="34" charset="0"/>
                <a:sym typeface="Wingdings" panose="05000000000000000000" pitchFamily="2" charset="2"/>
              </a:rPr>
              <a:t>11 x 8 =   </a:t>
            </a: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6F0DFC08-6C8F-49EA-A3EE-63766E0D1CD4}"/>
              </a:ext>
            </a:extLst>
          </p:cNvPr>
          <p:cNvGraphicFramePr>
            <a:graphicFrameLocks noGrp="1"/>
          </p:cNvGraphicFramePr>
          <p:nvPr>
            <p:extLst>
              <p:ext uri="{D42A27DB-BD31-4B8C-83A1-F6EECF244321}">
                <p14:modId xmlns:p14="http://schemas.microsoft.com/office/powerpoint/2010/main" val="3318004234"/>
              </p:ext>
            </p:extLst>
          </p:nvPr>
        </p:nvGraphicFramePr>
        <p:xfrm>
          <a:off x="2631062" y="1694629"/>
          <a:ext cx="4067403" cy="2711602"/>
        </p:xfrm>
        <a:graphic>
          <a:graphicData uri="http://schemas.openxmlformats.org/drawingml/2006/table">
            <a:tbl>
              <a:tblPr firstRow="1" bandRow="1">
                <a:tableStyleId>{5C22544A-7EE6-4342-B048-85BDC9FD1C3A}</a:tableStyleId>
              </a:tblPr>
              <a:tblGrid>
                <a:gridCol w="1355801">
                  <a:extLst>
                    <a:ext uri="{9D8B030D-6E8A-4147-A177-3AD203B41FA5}">
                      <a16:colId xmlns:a16="http://schemas.microsoft.com/office/drawing/2014/main" val="3905420937"/>
                    </a:ext>
                  </a:extLst>
                </a:gridCol>
                <a:gridCol w="1355801">
                  <a:extLst>
                    <a:ext uri="{9D8B030D-6E8A-4147-A177-3AD203B41FA5}">
                      <a16:colId xmlns:a16="http://schemas.microsoft.com/office/drawing/2014/main" val="2776766791"/>
                    </a:ext>
                  </a:extLst>
                </a:gridCol>
                <a:gridCol w="1355801">
                  <a:extLst>
                    <a:ext uri="{9D8B030D-6E8A-4147-A177-3AD203B41FA5}">
                      <a16:colId xmlns:a16="http://schemas.microsoft.com/office/drawing/2014/main" val="3169994327"/>
                    </a:ext>
                  </a:extLst>
                </a:gridCol>
              </a:tblGrid>
              <a:tr h="1355801">
                <a:tc>
                  <a:txBody>
                    <a:bodyPr/>
                    <a:lstStyle/>
                    <a:p>
                      <a:pPr algn="ctr"/>
                      <a:r>
                        <a:rPr lang="en-GB" sz="3900" b="1" dirty="0">
                          <a:solidFill>
                            <a:schemeClr val="tx1"/>
                          </a:solidFill>
                          <a:latin typeface="Century Gothic" panose="020B0502020202020204" pitchFamily="34" charset="0"/>
                        </a:rPr>
                        <a:t>x</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chemeClr val="tx1"/>
                          </a:solidFill>
                          <a:latin typeface="Century Gothic" panose="020B0502020202020204" pitchFamily="34" charset="0"/>
                        </a:rPr>
                        <a:t>10</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chemeClr val="tx1"/>
                          </a:solidFill>
                          <a:latin typeface="Century Gothic" panose="020B0502020202020204" pitchFamily="34" charset="0"/>
                        </a:rPr>
                        <a:t>1</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2266719"/>
                  </a:ext>
                </a:extLst>
              </a:tr>
              <a:tr h="1355801">
                <a:tc>
                  <a:txBody>
                    <a:bodyPr/>
                    <a:lstStyle/>
                    <a:p>
                      <a:pPr algn="ctr"/>
                      <a:r>
                        <a:rPr lang="en-GB" sz="3900" b="1" dirty="0">
                          <a:solidFill>
                            <a:schemeClr val="tx1"/>
                          </a:solidFill>
                          <a:latin typeface="Century Gothic" panose="020B0502020202020204" pitchFamily="34" charset="0"/>
                        </a:rPr>
                        <a:t>8</a:t>
                      </a:r>
                    </a:p>
                  </a:txBody>
                  <a:tcPr marL="286978" marR="286978" marT="143491" marB="14349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rgbClr val="FF0000"/>
                          </a:solidFill>
                          <a:latin typeface="Century Gothic" panose="020B0502020202020204" pitchFamily="34" charset="0"/>
                        </a:rPr>
                        <a:t>80</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900" b="1" dirty="0">
                          <a:solidFill>
                            <a:srgbClr val="FF0000"/>
                          </a:solidFill>
                          <a:latin typeface="Century Gothic" panose="020B0502020202020204" pitchFamily="34" charset="0"/>
                        </a:rPr>
                        <a:t>8</a:t>
                      </a:r>
                    </a:p>
                  </a:txBody>
                  <a:tcPr marL="178191" marR="178191" marT="89095" marB="890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8177321"/>
                  </a:ext>
                </a:extLst>
              </a:tr>
            </a:tbl>
          </a:graphicData>
        </a:graphic>
      </p:graphicFrame>
      <p:sp>
        <p:nvSpPr>
          <p:cNvPr id="9" name="Rectangle: Rounded Corners 8">
            <a:extLst>
              <a:ext uri="{FF2B5EF4-FFF2-40B4-BE49-F238E27FC236}">
                <a16:creationId xmlns:a16="http://schemas.microsoft.com/office/drawing/2014/main" id="{B67DA974-004F-4167-ADDB-03B0314E215D}"/>
              </a:ext>
            </a:extLst>
          </p:cNvPr>
          <p:cNvSpPr/>
          <p:nvPr/>
        </p:nvSpPr>
        <p:spPr>
          <a:xfrm>
            <a:off x="5373348" y="4931750"/>
            <a:ext cx="764767" cy="740765"/>
          </a:xfrm>
          <a:prstGeom prst="roundRect">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88</a:t>
            </a:r>
          </a:p>
        </p:txBody>
      </p:sp>
      <p:pic>
        <p:nvPicPr>
          <p:cNvPr id="10" name="Picture 9" descr="A close up of a sign&#10;&#10;Description generated with high confidence">
            <a:extLst>
              <a:ext uri="{FF2B5EF4-FFF2-40B4-BE49-F238E27FC236}">
                <a16:creationId xmlns:a16="http://schemas.microsoft.com/office/drawing/2014/main" id="{D6F21CD1-B37C-46D3-B71C-17F10B6F2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8F638196-A828-4B20-83C0-6D4FDB79CB3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644975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purl.org/dc/dcmitype/"/>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schemas.openxmlformats.org/package/2006/metadata/core-properties"/>
    <ds:schemaRef ds:uri="0f0ae0ff-29c4-4766-b250-c1a9bee8d430"/>
    <ds:schemaRef ds:uri="http://www.w3.org/XML/1998/namespace"/>
  </ds:schemaRefs>
</ds:datastoreItem>
</file>

<file path=customXml/itemProps3.xml><?xml version="1.0" encoding="utf-8"?>
<ds:datastoreItem xmlns:ds="http://schemas.openxmlformats.org/officeDocument/2006/customXml" ds:itemID="{21C373C4-FB85-4156-B63E-4E69D6C363B0}"/>
</file>

<file path=docProps/app.xml><?xml version="1.0" encoding="utf-8"?>
<Properties xmlns="http://schemas.openxmlformats.org/officeDocument/2006/extended-properties" xmlns:vt="http://schemas.openxmlformats.org/officeDocument/2006/docPropsVTypes">
  <Template>Office Theme</Template>
  <TotalTime>1625</TotalTime>
  <Words>1250</Words>
  <Application>Microsoft Office PowerPoint</Application>
  <PresentationFormat>On-screen Show (4:3)</PresentationFormat>
  <Paragraphs>602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51</cp:revision>
  <dcterms:created xsi:type="dcterms:W3CDTF">2018-03-17T10:08:43Z</dcterms:created>
  <dcterms:modified xsi:type="dcterms:W3CDTF">2019-12-09T11:07:39Z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