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02" r:id="rId7"/>
    <p:sldId id="323" r:id="rId8"/>
    <p:sldId id="304" r:id="rId9"/>
    <p:sldId id="324" r:id="rId10"/>
    <p:sldId id="306" r:id="rId11"/>
    <p:sldId id="325" r:id="rId12"/>
    <p:sldId id="308" r:id="rId13"/>
    <p:sldId id="326" r:id="rId14"/>
    <p:sldId id="310" r:id="rId15"/>
    <p:sldId id="327" r:id="rId16"/>
    <p:sldId id="312" r:id="rId17"/>
    <p:sldId id="328" r:id="rId18"/>
    <p:sldId id="314" r:id="rId19"/>
    <p:sldId id="329" r:id="rId20"/>
    <p:sldId id="330" r:id="rId21"/>
    <p:sldId id="331" r:id="rId22"/>
    <p:sldId id="332" r:id="rId23"/>
    <p:sldId id="333" r:id="rId24"/>
    <p:sldId id="3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F80E4-96EA-49CE-A995-DE54F6D28E93}" v="23" dt="2019-03-14T11:02:26.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126" d="100"/>
          <a:sy n="126" d="100"/>
        </p:scale>
        <p:origin x="144"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14/03/2019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ake-whole-year-4-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summer-block-1-decimals/" TargetMode="External"/><Relationship Id="rId5" Type="http://schemas.openxmlformats.org/officeDocument/2006/relationships/hyperlink" Target="https://classroomsecrets.co.uk/content-domain-filter/?fwp_contentdomain=4f10b" TargetMode="External"/><Relationship Id="rId4" Type="http://schemas.openxmlformats.org/officeDocument/2006/relationships/hyperlink" Target="https://classroomsecrets.co.uk/content-domain-filter/?fwp_contentdomain=4f6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 Make a Whole</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defRPr/>
            </a:pPr>
            <a:r>
              <a:rPr lang="en-GB" sz="1200" b="1" dirty="0">
                <a:solidFill>
                  <a:prstClr val="black"/>
                </a:solidFill>
                <a:latin typeface="Century Gothic" panose="020B0502020202020204" pitchFamily="34" charset="0"/>
              </a:rPr>
              <a:t>Mathematics Year 4: (4F6b) </a:t>
            </a:r>
            <a:r>
              <a:rPr lang="en-GB" sz="1200" b="1" u="sng" dirty="0">
                <a:solidFill>
                  <a:prstClr val="black"/>
                </a:solidFill>
                <a:latin typeface="Century Gothic" panose="020B0502020202020204" pitchFamily="34" charset="0"/>
                <a:hlinkClick r:id="rId4"/>
              </a:rPr>
              <a:t>Recognise and write decimal equivalents of any number of tenths or hundredths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(4F10b) </a:t>
            </a:r>
            <a:r>
              <a:rPr lang="en-GB" sz="1200" b="1" u="sng" dirty="0">
                <a:solidFill>
                  <a:prstClr val="black"/>
                </a:solidFill>
                <a:latin typeface="Century Gothic" panose="020B0502020202020204" pitchFamily="34" charset="0"/>
                <a:hlinkClick r:id="rId5"/>
              </a:rPr>
              <a:t>Solve simple measure and money problems involving fractions and decimals to two decimal places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Decimals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You have 2 tenths and 3 hundredths. </a:t>
            </a:r>
          </a:p>
          <a:p>
            <a:pPr marL="88900"/>
            <a:endParaRPr lang="en-GB" sz="2000" b="1" dirty="0">
              <a:solidFill>
                <a:schemeClr val="tx1"/>
              </a:solidFill>
              <a:latin typeface="Century Gothic" panose="020B0502020202020204" pitchFamily="34" charset="0"/>
            </a:endParaRPr>
          </a:p>
          <a:p>
            <a:pPr marL="88900"/>
            <a:r>
              <a:rPr lang="en-GB" sz="2000" b="1" dirty="0">
                <a:solidFill>
                  <a:schemeClr val="tx1"/>
                </a:solidFill>
                <a:latin typeface="Century Gothic" panose="020B0502020202020204" pitchFamily="34" charset="0"/>
              </a:rPr>
              <a:t>Draw a bar model to find how many more hundredths you need to make one whole.</a:t>
            </a: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You need 77 more hundredths to make one whole.</a:t>
            </a: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44ADE633-533C-4722-906E-C96394FE0065}"/>
              </a:ext>
            </a:extLst>
          </p:cNvPr>
          <p:cNvGraphicFramePr>
            <a:graphicFrameLocks noGrp="1"/>
          </p:cNvGraphicFramePr>
          <p:nvPr>
            <p:extLst>
              <p:ext uri="{D42A27DB-BD31-4B8C-83A1-F6EECF244321}">
                <p14:modId xmlns:p14="http://schemas.microsoft.com/office/powerpoint/2010/main" val="3120622287"/>
              </p:ext>
            </p:extLst>
          </p:nvPr>
        </p:nvGraphicFramePr>
        <p:xfrm>
          <a:off x="2176201" y="2732202"/>
          <a:ext cx="4791600" cy="1849920"/>
        </p:xfrm>
        <a:graphic>
          <a:graphicData uri="http://schemas.openxmlformats.org/drawingml/2006/table">
            <a:tbl>
              <a:tblPr firstRow="1" bandRow="1">
                <a:tableStyleId>{5940675A-B579-460E-94D1-54222C63F5DA}</a:tableStyleId>
              </a:tblPr>
              <a:tblGrid>
                <a:gridCol w="2668607">
                  <a:extLst>
                    <a:ext uri="{9D8B030D-6E8A-4147-A177-3AD203B41FA5}">
                      <a16:colId xmlns:a16="http://schemas.microsoft.com/office/drawing/2014/main" val="2376548326"/>
                    </a:ext>
                  </a:extLst>
                </a:gridCol>
                <a:gridCol w="2122993">
                  <a:extLst>
                    <a:ext uri="{9D8B030D-6E8A-4147-A177-3AD203B41FA5}">
                      <a16:colId xmlns:a16="http://schemas.microsoft.com/office/drawing/2014/main" val="1755833653"/>
                    </a:ext>
                  </a:extLst>
                </a:gridCol>
              </a:tblGrid>
              <a:tr h="924960">
                <a:tc>
                  <a:txBody>
                    <a:bodyPr/>
                    <a:lstStyle/>
                    <a:p>
                      <a:pPr algn="ctr"/>
                      <a:r>
                        <a:rPr lang="en-GB" sz="3900" b="1" dirty="0">
                          <a:solidFill>
                            <a:schemeClr val="tx1"/>
                          </a:solidFill>
                          <a:latin typeface="Century Gothic" panose="020B0502020202020204" pitchFamily="34" charset="0"/>
                        </a:rPr>
                        <a:t>0.23</a:t>
                      </a:r>
                    </a:p>
                  </a:txBody>
                  <a:tcPr marL="215234" marR="215234" marT="73503" marB="7350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3900" b="1" dirty="0">
                          <a:solidFill>
                            <a:srgbClr val="FF0000"/>
                          </a:solidFill>
                          <a:latin typeface="Century Gothic" panose="020B0502020202020204" pitchFamily="34" charset="0"/>
                        </a:rPr>
                        <a:t>0.77</a:t>
                      </a:r>
                    </a:p>
                  </a:txBody>
                  <a:tcPr marL="215234" marR="215234" marT="73503" marB="7350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1337088"/>
                  </a:ext>
                </a:extLst>
              </a:tr>
              <a:tr h="924960">
                <a:tc gridSpan="2">
                  <a:txBody>
                    <a:bodyPr/>
                    <a:lstStyle/>
                    <a:p>
                      <a:pPr algn="ctr"/>
                      <a:r>
                        <a:rPr lang="en-GB" sz="3900" b="1" dirty="0">
                          <a:solidFill>
                            <a:srgbClr val="FF0000"/>
                          </a:solidFill>
                          <a:latin typeface="Century Gothic" panose="020B0502020202020204" pitchFamily="34" charset="0"/>
                        </a:rPr>
                        <a:t>1</a:t>
                      </a:r>
                    </a:p>
                  </a:txBody>
                  <a:tcPr marL="100584" marR="100584" marT="50292" marB="5029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spTree>
    <p:extLst>
      <p:ext uri="{BB962C8B-B14F-4D97-AF65-F5344CB8AC3E}">
        <p14:creationId xmlns:p14="http://schemas.microsoft.com/office/powerpoint/2010/main" val="186712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marL="452438"/>
            <a:endParaRPr lang="en-GB" sz="1600" b="1" dirty="0">
              <a:solidFill>
                <a:schemeClr val="bg2">
                  <a:lumMod val="25000"/>
                </a:schemeClr>
              </a:solidFill>
              <a:latin typeface="Century Gothic" panose="020B0502020202020204" pitchFamily="34" charset="0"/>
            </a:endParaRPr>
          </a:p>
          <a:p>
            <a:pPr marL="452438" algn="ctr"/>
            <a:r>
              <a:rPr lang="en-GB" sz="2000" b="1" dirty="0">
                <a:solidFill>
                  <a:schemeClr val="tx1"/>
                </a:solidFill>
                <a:latin typeface="Century Gothic" panose="020B0502020202020204" pitchFamily="34" charset="0"/>
              </a:rPr>
              <a:t>Each cube is worth one hundredth. </a:t>
            </a:r>
          </a:p>
          <a:p>
            <a:pPr marL="452438" algn="ctr"/>
            <a:endParaRPr lang="en-GB" sz="2000" b="1" dirty="0">
              <a:solidFill>
                <a:schemeClr val="tx1"/>
              </a:solidFill>
              <a:latin typeface="Century Gothic" panose="020B0502020202020204" pitchFamily="34" charset="0"/>
            </a:endParaRPr>
          </a:p>
          <a:p>
            <a:pPr marL="452438" algn="ctr"/>
            <a:r>
              <a:rPr lang="en-GB" sz="2000" b="1" dirty="0">
                <a:solidFill>
                  <a:schemeClr val="tx1"/>
                </a:solidFill>
                <a:latin typeface="Century Gothic" panose="020B0502020202020204" pitchFamily="34" charset="0"/>
              </a:rPr>
              <a:t>How many more cubes do you need to make one whole?</a:t>
            </a:r>
            <a:endParaRPr lang="en-GB" sz="4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56356DC0-7D98-447C-BE71-B02433F1CBCA}"/>
              </a:ext>
            </a:extLst>
          </p:cNvPr>
          <p:cNvGraphicFramePr>
            <a:graphicFrameLocks noGrp="1"/>
          </p:cNvGraphicFramePr>
          <p:nvPr>
            <p:extLst>
              <p:ext uri="{D42A27DB-BD31-4B8C-83A1-F6EECF244321}">
                <p14:modId xmlns:p14="http://schemas.microsoft.com/office/powerpoint/2010/main" val="2119519997"/>
              </p:ext>
            </p:extLst>
          </p:nvPr>
        </p:nvGraphicFramePr>
        <p:xfrm>
          <a:off x="3780000" y="2127977"/>
          <a:ext cx="1584000" cy="396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547114265"/>
                    </a:ext>
                  </a:extLst>
                </a:gridCol>
                <a:gridCol w="396000">
                  <a:extLst>
                    <a:ext uri="{9D8B030D-6E8A-4147-A177-3AD203B41FA5}">
                      <a16:colId xmlns:a16="http://schemas.microsoft.com/office/drawing/2014/main" val="4256829210"/>
                    </a:ext>
                  </a:extLst>
                </a:gridCol>
                <a:gridCol w="396000">
                  <a:extLst>
                    <a:ext uri="{9D8B030D-6E8A-4147-A177-3AD203B41FA5}">
                      <a16:colId xmlns:a16="http://schemas.microsoft.com/office/drawing/2014/main" val="1589237487"/>
                    </a:ext>
                  </a:extLst>
                </a:gridCol>
                <a:gridCol w="396000">
                  <a:extLst>
                    <a:ext uri="{9D8B030D-6E8A-4147-A177-3AD203B41FA5}">
                      <a16:colId xmlns:a16="http://schemas.microsoft.com/office/drawing/2014/main" val="495170849"/>
                    </a:ext>
                  </a:extLst>
                </a:gridCol>
              </a:tblGrid>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07850787"/>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29905402"/>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79906125"/>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22690884"/>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14601519"/>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8646840"/>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85662862"/>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36345339"/>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08439798"/>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90695337"/>
                  </a:ext>
                </a:extLst>
              </a:tr>
            </a:tbl>
          </a:graphicData>
        </a:graphic>
      </p:graphicFrame>
    </p:spTree>
    <p:extLst>
      <p:ext uri="{BB962C8B-B14F-4D97-AF65-F5344CB8AC3E}">
        <p14:creationId xmlns:p14="http://schemas.microsoft.com/office/powerpoint/2010/main" val="71327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marL="452438"/>
            <a:endParaRPr lang="en-GB" sz="1600" b="1" dirty="0">
              <a:solidFill>
                <a:schemeClr val="bg2">
                  <a:lumMod val="25000"/>
                </a:schemeClr>
              </a:solidFill>
              <a:latin typeface="Century Gothic" panose="020B0502020202020204" pitchFamily="34" charset="0"/>
            </a:endParaRPr>
          </a:p>
          <a:p>
            <a:pPr marL="452438" algn="ctr"/>
            <a:r>
              <a:rPr lang="en-GB" sz="2000" b="1" dirty="0">
                <a:solidFill>
                  <a:schemeClr val="tx1"/>
                </a:solidFill>
                <a:latin typeface="Century Gothic" panose="020B0502020202020204" pitchFamily="34" charset="0"/>
              </a:rPr>
              <a:t>Each cube is worth one hundredth. </a:t>
            </a:r>
          </a:p>
          <a:p>
            <a:pPr marL="452438" algn="ctr"/>
            <a:endParaRPr lang="en-GB" sz="2000" b="1" dirty="0">
              <a:solidFill>
                <a:schemeClr val="tx1"/>
              </a:solidFill>
              <a:latin typeface="Century Gothic" panose="020B0502020202020204" pitchFamily="34" charset="0"/>
            </a:endParaRPr>
          </a:p>
          <a:p>
            <a:pPr marL="452438" algn="ctr"/>
            <a:r>
              <a:rPr lang="en-GB" sz="2000" b="1" dirty="0">
                <a:solidFill>
                  <a:schemeClr val="tx1"/>
                </a:solidFill>
                <a:latin typeface="Century Gothic" panose="020B0502020202020204" pitchFamily="34" charset="0"/>
              </a:rPr>
              <a:t>How many more cubes do you need to make one whole?</a:t>
            </a:r>
          </a:p>
          <a:p>
            <a:pPr marL="452438" algn="ctr"/>
            <a:r>
              <a:rPr lang="en-GB" sz="2000" b="1" dirty="0">
                <a:solidFill>
                  <a:srgbClr val="FF0000"/>
                </a:solidFill>
                <a:latin typeface="Century Gothic" panose="020B0502020202020204" pitchFamily="34" charset="0"/>
              </a:rPr>
              <a:t>You need 67 more cubes.</a:t>
            </a:r>
            <a:endParaRPr lang="en-GB" sz="4000" b="1" dirty="0">
              <a:solidFill>
                <a:srgbClr val="FF0000"/>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11383DDC-EAD4-43F1-B01D-E0E74C0938CC}"/>
              </a:ext>
            </a:extLst>
          </p:cNvPr>
          <p:cNvGraphicFramePr>
            <a:graphicFrameLocks noGrp="1"/>
          </p:cNvGraphicFramePr>
          <p:nvPr>
            <p:extLst>
              <p:ext uri="{D42A27DB-BD31-4B8C-83A1-F6EECF244321}">
                <p14:modId xmlns:p14="http://schemas.microsoft.com/office/powerpoint/2010/main" val="2040894354"/>
              </p:ext>
            </p:extLst>
          </p:nvPr>
        </p:nvGraphicFramePr>
        <p:xfrm>
          <a:off x="3780000" y="2127977"/>
          <a:ext cx="1584000" cy="396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547114265"/>
                    </a:ext>
                  </a:extLst>
                </a:gridCol>
                <a:gridCol w="396000">
                  <a:extLst>
                    <a:ext uri="{9D8B030D-6E8A-4147-A177-3AD203B41FA5}">
                      <a16:colId xmlns:a16="http://schemas.microsoft.com/office/drawing/2014/main" val="4256829210"/>
                    </a:ext>
                  </a:extLst>
                </a:gridCol>
                <a:gridCol w="396000">
                  <a:extLst>
                    <a:ext uri="{9D8B030D-6E8A-4147-A177-3AD203B41FA5}">
                      <a16:colId xmlns:a16="http://schemas.microsoft.com/office/drawing/2014/main" val="1589237487"/>
                    </a:ext>
                  </a:extLst>
                </a:gridCol>
                <a:gridCol w="396000">
                  <a:extLst>
                    <a:ext uri="{9D8B030D-6E8A-4147-A177-3AD203B41FA5}">
                      <a16:colId xmlns:a16="http://schemas.microsoft.com/office/drawing/2014/main" val="495170849"/>
                    </a:ext>
                  </a:extLst>
                </a:gridCol>
              </a:tblGrid>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07850787"/>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29905402"/>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79906125"/>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22690884"/>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14601519"/>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8646840"/>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85662862"/>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36345339"/>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08439798"/>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90695337"/>
                  </a:ext>
                </a:extLst>
              </a:tr>
            </a:tbl>
          </a:graphicData>
        </a:graphic>
      </p:graphicFrame>
    </p:spTree>
    <p:extLst>
      <p:ext uri="{BB962C8B-B14F-4D97-AF65-F5344CB8AC3E}">
        <p14:creationId xmlns:p14="http://schemas.microsoft.com/office/powerpoint/2010/main" val="211951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2 tenths and 5 hundredths and 8 tenths and 5 hundredths make one whole.</a:t>
            </a:r>
          </a:p>
          <a:p>
            <a:pPr lvl="0"/>
            <a:endParaRPr lang="en-GB" sz="20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226341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2 tenths and 5 hundredths and 8 tenths and 5 hundredths make one whole.</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it makes one whole and one tenth.</a:t>
            </a:r>
          </a:p>
          <a:p>
            <a:pPr lvl="0"/>
            <a:endParaRPr lang="en-GB" sz="20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243874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below.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different solutions can you find?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5400" b="1" dirty="0">
                <a:solidFill>
                  <a:schemeClr val="tx1"/>
                </a:solidFill>
                <a:latin typeface="Century Gothic" panose="020B0502020202020204" pitchFamily="34" charset="0"/>
              </a:rPr>
              <a:t>0.3</a:t>
            </a:r>
            <a:r>
              <a:rPr lang="en-GB" sz="5400" b="1" dirty="0">
                <a:solidFill>
                  <a:schemeClr val="tx1"/>
                </a:solidFill>
                <a:latin typeface="Century Gothic" panose="020B0502020202020204" pitchFamily="34" charset="0"/>
                <a:sym typeface="Wingdings" panose="05000000000000000000" pitchFamily="2" charset="2"/>
              </a:rPr>
              <a:t> + 0.6 = 1</a:t>
            </a: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below.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different solutions can you find?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5400" b="1" dirty="0">
                <a:solidFill>
                  <a:schemeClr val="tx1"/>
                </a:solidFill>
                <a:latin typeface="Century Gothic" panose="020B0502020202020204" pitchFamily="34" charset="0"/>
              </a:rPr>
              <a:t>0.3</a:t>
            </a:r>
            <a:r>
              <a:rPr lang="en-GB" sz="5400" b="1" dirty="0">
                <a:solidFill>
                  <a:schemeClr val="tx1"/>
                </a:solidFill>
                <a:latin typeface="Century Gothic" panose="020B0502020202020204" pitchFamily="34" charset="0"/>
                <a:sym typeface="Wingdings" panose="05000000000000000000" pitchFamily="2" charset="2"/>
              </a:rPr>
              <a:t> + 0.6 = 1</a:t>
            </a: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0.31 + 0.69 = 1, 0.32 + 0.68 = 1, 0.33 + 0.67 = 1</a:t>
            </a:r>
          </a:p>
          <a:p>
            <a:pPr lvl="0" algn="ctr"/>
            <a:r>
              <a:rPr lang="en-GB" sz="2000" b="1" dirty="0">
                <a:solidFill>
                  <a:srgbClr val="FF0000"/>
                </a:solidFill>
                <a:latin typeface="Century Gothic" panose="020B0502020202020204" pitchFamily="34" charset="0"/>
              </a:rPr>
              <a:t>0.34 + 0.66 = 1, 0.35 + 0.65 = 1, 0.36 + 0.64 = 1</a:t>
            </a:r>
          </a:p>
          <a:p>
            <a:pPr lvl="0" algn="ctr"/>
            <a:r>
              <a:rPr lang="en-GB" sz="2000" b="1" dirty="0">
                <a:solidFill>
                  <a:srgbClr val="FF0000"/>
                </a:solidFill>
                <a:latin typeface="Century Gothic" panose="020B0502020202020204" pitchFamily="34" charset="0"/>
              </a:rPr>
              <a:t>0.37 + 0.63 = 1, 0.38 + 0.62 = 1, 0.39 + 0.61 = 1</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393057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Toby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why or why not.</a:t>
            </a: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8AA88A3C-77A8-4F29-BA5A-11662AF16730}"/>
              </a:ext>
            </a:extLst>
          </p:cNvPr>
          <p:cNvSpPr/>
          <p:nvPr/>
        </p:nvSpPr>
        <p:spPr>
          <a:xfrm>
            <a:off x="4332157" y="1735205"/>
            <a:ext cx="2514300" cy="1511043"/>
          </a:xfrm>
          <a:prstGeom prst="wedgeRoundRectCallout">
            <a:avLst>
              <a:gd name="adj1" fmla="val -63797"/>
              <a:gd name="adj2" fmla="val 686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If I have 0.24, I need to add on 0.86 to make a whole.</a:t>
            </a:r>
          </a:p>
        </p:txBody>
      </p:sp>
      <p:pic>
        <p:nvPicPr>
          <p:cNvPr id="2" name="Picture 1">
            <a:extLst>
              <a:ext uri="{FF2B5EF4-FFF2-40B4-BE49-F238E27FC236}">
                <a16:creationId xmlns:a16="http://schemas.microsoft.com/office/drawing/2014/main" id="{56180D8A-658A-49BD-9643-9FB8268748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7208" y="1168698"/>
            <a:ext cx="1364201" cy="2644055"/>
          </a:xfrm>
          <a:prstGeom prst="rect">
            <a:avLst/>
          </a:prstGeom>
        </p:spPr>
      </p:pic>
    </p:spTree>
    <p:extLst>
      <p:ext uri="{BB962C8B-B14F-4D97-AF65-F5344CB8AC3E}">
        <p14:creationId xmlns:p14="http://schemas.microsoft.com/office/powerpoint/2010/main" val="232747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Toby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why or why not.</a:t>
            </a:r>
          </a:p>
          <a:p>
            <a:pPr lvl="0" algn="ctr"/>
            <a:endParaRPr lang="en-GB" sz="2000" b="1" dirty="0">
              <a:solidFill>
                <a:srgbClr val="FF0000"/>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Toby is not correct because…</a:t>
            </a:r>
          </a:p>
          <a:p>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8AA88A3C-77A8-4F29-BA5A-11662AF16730}"/>
              </a:ext>
            </a:extLst>
          </p:cNvPr>
          <p:cNvSpPr/>
          <p:nvPr/>
        </p:nvSpPr>
        <p:spPr>
          <a:xfrm>
            <a:off x="4332157" y="1735205"/>
            <a:ext cx="2514300" cy="1511043"/>
          </a:xfrm>
          <a:prstGeom prst="wedgeRoundRectCallout">
            <a:avLst>
              <a:gd name="adj1" fmla="val -63797"/>
              <a:gd name="adj2" fmla="val 686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If I have 0.24, I need to add on 0.86 to make a whole.</a:t>
            </a:r>
          </a:p>
        </p:txBody>
      </p:sp>
      <p:pic>
        <p:nvPicPr>
          <p:cNvPr id="2" name="Picture 1">
            <a:extLst>
              <a:ext uri="{FF2B5EF4-FFF2-40B4-BE49-F238E27FC236}">
                <a16:creationId xmlns:a16="http://schemas.microsoft.com/office/drawing/2014/main" id="{56180D8A-658A-49BD-9643-9FB8268748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7208" y="1168698"/>
            <a:ext cx="1364201" cy="2644055"/>
          </a:xfrm>
          <a:prstGeom prst="rect">
            <a:avLst/>
          </a:prstGeom>
        </p:spPr>
      </p:pic>
    </p:spTree>
    <p:extLst>
      <p:ext uri="{BB962C8B-B14F-4D97-AF65-F5344CB8AC3E}">
        <p14:creationId xmlns:p14="http://schemas.microsoft.com/office/powerpoint/2010/main" val="198180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Toby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why or why not.</a:t>
            </a:r>
          </a:p>
          <a:p>
            <a:pPr lvl="0" algn="ctr"/>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Toby is not correct because 0.24 + 0.86 = 1 whole and 1 tenth. He needs to add 0.76 instead.</a:t>
            </a:r>
          </a:p>
          <a:p>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8AA88A3C-77A8-4F29-BA5A-11662AF16730}"/>
              </a:ext>
            </a:extLst>
          </p:cNvPr>
          <p:cNvSpPr/>
          <p:nvPr/>
        </p:nvSpPr>
        <p:spPr>
          <a:xfrm>
            <a:off x="4332157" y="1735205"/>
            <a:ext cx="2514300" cy="1511043"/>
          </a:xfrm>
          <a:prstGeom prst="wedgeRoundRectCallout">
            <a:avLst>
              <a:gd name="adj1" fmla="val -63797"/>
              <a:gd name="adj2" fmla="val 686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If I have 0.24, I need to add on 0.86 to make a whole.</a:t>
            </a:r>
          </a:p>
        </p:txBody>
      </p:sp>
      <p:pic>
        <p:nvPicPr>
          <p:cNvPr id="2" name="Picture 1">
            <a:extLst>
              <a:ext uri="{FF2B5EF4-FFF2-40B4-BE49-F238E27FC236}">
                <a16:creationId xmlns:a16="http://schemas.microsoft.com/office/drawing/2014/main" id="{56180D8A-658A-49BD-9643-9FB8268748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7208" y="1168698"/>
            <a:ext cx="1364201" cy="2644055"/>
          </a:xfrm>
          <a:prstGeom prst="rect">
            <a:avLst/>
          </a:prstGeom>
        </p:spPr>
      </p:pic>
    </p:spTree>
    <p:extLst>
      <p:ext uri="{BB962C8B-B14F-4D97-AF65-F5344CB8AC3E}">
        <p14:creationId xmlns:p14="http://schemas.microsoft.com/office/powerpoint/2010/main" val="132788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a:t>
            </a: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br>
              <a:rPr lang="en-GB" sz="2000" dirty="0">
                <a:solidFill>
                  <a:schemeClr val="bg2">
                    <a:lumMod val="50000"/>
                  </a:schemeClr>
                </a:solidFill>
                <a:latin typeface="Century Gothic" panose="020B0502020202020204" pitchFamily="34" charset="0"/>
              </a:rPr>
            </a:br>
            <a:r>
              <a:rPr lang="en-GB" sz="4800" b="1" dirty="0">
                <a:solidFill>
                  <a:schemeClr val="bg2">
                    <a:lumMod val="25000"/>
                  </a:schemeClr>
                </a:solidFill>
                <a:latin typeface="Century Gothic" panose="020B0502020202020204" pitchFamily="34" charset="0"/>
              </a:rPr>
              <a:t>Step 1: Make a Whole</a:t>
            </a:r>
          </a:p>
          <a:p>
            <a:pPr lvl="0" fontAlgn="base">
              <a:defRPr/>
            </a:pPr>
            <a:endParaRPr lang="en-GB" sz="1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Each flag on the bunting is 0.36m wide at the top.</a:t>
            </a:r>
          </a:p>
          <a:p>
            <a:pPr algn="ct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Will two flags fit on a strip that is 1m long?</a:t>
            </a: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much space will be left over?</a:t>
            </a: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 name="Picture 1">
            <a:extLst>
              <a:ext uri="{FF2B5EF4-FFF2-40B4-BE49-F238E27FC236}">
                <a16:creationId xmlns:a16="http://schemas.microsoft.com/office/drawing/2014/main" id="{EEC32BE9-3006-4885-8C9A-0D93854B32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2648" y="2668303"/>
            <a:ext cx="8458703" cy="1521393"/>
          </a:xfrm>
          <a:prstGeom prst="rect">
            <a:avLst/>
          </a:prstGeom>
        </p:spPr>
      </p:pic>
    </p:spTree>
    <p:extLst>
      <p:ext uri="{BB962C8B-B14F-4D97-AF65-F5344CB8AC3E}">
        <p14:creationId xmlns:p14="http://schemas.microsoft.com/office/powerpoint/2010/main" val="38083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Each flag on the bunting is 0.36m wide at the top.</a:t>
            </a:r>
          </a:p>
          <a:p>
            <a:pPr algn="ctr"/>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Will two flags fit on a strip that is 1m long?</a:t>
            </a: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much space will be left over?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Two flags are 0.72m wide so they will fit </a:t>
            </a:r>
          </a:p>
          <a:p>
            <a:pPr algn="ctr"/>
            <a:r>
              <a:rPr lang="en-GB" sz="2000" b="1" dirty="0">
                <a:solidFill>
                  <a:srgbClr val="FF0000"/>
                </a:solidFill>
                <a:latin typeface="Century Gothic" panose="020B0502020202020204" pitchFamily="34" charset="0"/>
              </a:rPr>
              <a:t>on the strip with 0.28m of space left over.</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 name="Picture 1">
            <a:extLst>
              <a:ext uri="{FF2B5EF4-FFF2-40B4-BE49-F238E27FC236}">
                <a16:creationId xmlns:a16="http://schemas.microsoft.com/office/drawing/2014/main" id="{EEC32BE9-3006-4885-8C9A-0D93854B32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2648" y="2668303"/>
            <a:ext cx="8458703" cy="1521393"/>
          </a:xfrm>
          <a:prstGeom prst="rect">
            <a:avLst/>
          </a:prstGeom>
        </p:spPr>
      </p:pic>
    </p:spTree>
    <p:extLst>
      <p:ext uri="{BB962C8B-B14F-4D97-AF65-F5344CB8AC3E}">
        <p14:creationId xmlns:p14="http://schemas.microsoft.com/office/powerpoint/2010/main" val="195797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br>
              <a:rPr lang="en-GB" sz="1600" b="1" u="sng" dirty="0">
                <a:solidFill>
                  <a:srgbClr val="E7E6E6">
                    <a:lumMod val="50000"/>
                  </a:srgbClr>
                </a:solidFill>
                <a:latin typeface="Century Gothic" panose="020B0502020202020204" pitchFamily="34" charset="0"/>
              </a:rPr>
            </a:br>
            <a:endParaRPr lang="en-GB" sz="1600" b="1" u="sng" dirty="0">
              <a:solidFill>
                <a:srgbClr val="E7E6E6">
                  <a:lumMod val="50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Using any combination of these numbers: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Add, subtract, multiply or divide to make this number: </a:t>
            </a:r>
          </a:p>
          <a:p>
            <a:pPr lvl="0" fontAlgn="base">
              <a:defRPr/>
            </a:pPr>
            <a:endParaRPr lang="en-GB" sz="1100" b="1" dirty="0">
              <a:solidFill>
                <a:prstClr val="black"/>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7000DB17-2AB8-4C67-AFBF-525CE89EB0F1}"/>
              </a:ext>
            </a:extLst>
          </p:cNvPr>
          <p:cNvSpPr/>
          <p:nvPr/>
        </p:nvSpPr>
        <p:spPr>
          <a:xfrm>
            <a:off x="614130"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1</a:t>
            </a:r>
          </a:p>
        </p:txBody>
      </p:sp>
      <p:sp>
        <p:nvSpPr>
          <p:cNvPr id="20" name="Rectangle: Rounded Corners 19">
            <a:extLst>
              <a:ext uri="{FF2B5EF4-FFF2-40B4-BE49-F238E27FC236}">
                <a16:creationId xmlns:a16="http://schemas.microsoft.com/office/drawing/2014/main" id="{4F54CEEE-D0AB-45BD-88D6-DA9C37FDC0C0}"/>
              </a:ext>
            </a:extLst>
          </p:cNvPr>
          <p:cNvSpPr/>
          <p:nvPr/>
        </p:nvSpPr>
        <p:spPr>
          <a:xfrm>
            <a:off x="2003482"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2</a:t>
            </a:r>
          </a:p>
        </p:txBody>
      </p:sp>
      <p:sp>
        <p:nvSpPr>
          <p:cNvPr id="21" name="Rectangle: Rounded Corners 20">
            <a:extLst>
              <a:ext uri="{FF2B5EF4-FFF2-40B4-BE49-F238E27FC236}">
                <a16:creationId xmlns:a16="http://schemas.microsoft.com/office/drawing/2014/main" id="{9519D5D4-0A45-42D3-A113-E13FEC0D5028}"/>
              </a:ext>
            </a:extLst>
          </p:cNvPr>
          <p:cNvSpPr/>
          <p:nvPr/>
        </p:nvSpPr>
        <p:spPr>
          <a:xfrm>
            <a:off x="3392834"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4</a:t>
            </a:r>
          </a:p>
        </p:txBody>
      </p:sp>
      <p:sp>
        <p:nvSpPr>
          <p:cNvPr id="22" name="Rectangle: Rounded Corners 21">
            <a:extLst>
              <a:ext uri="{FF2B5EF4-FFF2-40B4-BE49-F238E27FC236}">
                <a16:creationId xmlns:a16="http://schemas.microsoft.com/office/drawing/2014/main" id="{137D1D61-6B8E-46E8-87BE-7ADEB0E5BA59}"/>
              </a:ext>
            </a:extLst>
          </p:cNvPr>
          <p:cNvSpPr/>
          <p:nvPr/>
        </p:nvSpPr>
        <p:spPr>
          <a:xfrm>
            <a:off x="4782186"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7</a:t>
            </a:r>
          </a:p>
        </p:txBody>
      </p:sp>
      <p:sp>
        <p:nvSpPr>
          <p:cNvPr id="23" name="Rectangle: Rounded Corners 22">
            <a:extLst>
              <a:ext uri="{FF2B5EF4-FFF2-40B4-BE49-F238E27FC236}">
                <a16:creationId xmlns:a16="http://schemas.microsoft.com/office/drawing/2014/main" id="{8F8F1045-8739-43B3-AAE2-05ACE8E8D5AD}"/>
              </a:ext>
            </a:extLst>
          </p:cNvPr>
          <p:cNvSpPr/>
          <p:nvPr/>
        </p:nvSpPr>
        <p:spPr>
          <a:xfrm>
            <a:off x="6171538"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20</a:t>
            </a:r>
          </a:p>
        </p:txBody>
      </p:sp>
      <p:sp>
        <p:nvSpPr>
          <p:cNvPr id="24" name="Rectangle: Rounded Corners 23">
            <a:extLst>
              <a:ext uri="{FF2B5EF4-FFF2-40B4-BE49-F238E27FC236}">
                <a16:creationId xmlns:a16="http://schemas.microsoft.com/office/drawing/2014/main" id="{DB0E199A-2CC2-4233-9D75-70C64D91CC74}"/>
              </a:ext>
            </a:extLst>
          </p:cNvPr>
          <p:cNvSpPr/>
          <p:nvPr/>
        </p:nvSpPr>
        <p:spPr>
          <a:xfrm>
            <a:off x="7560888"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75</a:t>
            </a:r>
          </a:p>
        </p:txBody>
      </p:sp>
      <p:sp>
        <p:nvSpPr>
          <p:cNvPr id="14" name="Rectangle: Rounded Corners 13">
            <a:extLst>
              <a:ext uri="{FF2B5EF4-FFF2-40B4-BE49-F238E27FC236}">
                <a16:creationId xmlns:a16="http://schemas.microsoft.com/office/drawing/2014/main" id="{C3AE0369-F66F-4695-9C71-DF8FE36C5D6E}"/>
              </a:ext>
            </a:extLst>
          </p:cNvPr>
          <p:cNvSpPr/>
          <p:nvPr/>
        </p:nvSpPr>
        <p:spPr>
          <a:xfrm>
            <a:off x="3401488" y="3471176"/>
            <a:ext cx="2341023" cy="1129777"/>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6000" b="1" dirty="0">
                <a:solidFill>
                  <a:schemeClr val="tx1"/>
                </a:solidFill>
                <a:latin typeface="Century Gothic" panose="020B0502020202020204" pitchFamily="34" charset="0"/>
              </a:rPr>
              <a:t>100</a:t>
            </a:r>
          </a:p>
        </p:txBody>
      </p:sp>
    </p:spTree>
    <p:extLst>
      <p:ext uri="{BB962C8B-B14F-4D97-AF65-F5344CB8AC3E}">
        <p14:creationId xmlns:p14="http://schemas.microsoft.com/office/powerpoint/2010/main" val="104938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br>
              <a:rPr lang="en-GB" sz="1600" b="1" u="sng" dirty="0">
                <a:solidFill>
                  <a:srgbClr val="E7E6E6">
                    <a:lumMod val="50000"/>
                  </a:srgbClr>
                </a:solidFill>
                <a:latin typeface="Century Gothic" panose="020B0502020202020204" pitchFamily="34" charset="0"/>
              </a:rPr>
            </a:br>
            <a:endParaRPr lang="en-GB" sz="1600" b="1" u="sng" dirty="0">
              <a:solidFill>
                <a:srgbClr val="E7E6E6">
                  <a:lumMod val="50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Using any combination of these numbers: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Add, subtract, multiply or divide to make this number: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possible answers, for example:</a:t>
            </a:r>
          </a:p>
          <a:p>
            <a:pPr lvl="0"/>
            <a:r>
              <a:rPr lang="en-GB" sz="2000" b="1" dirty="0">
                <a:solidFill>
                  <a:srgbClr val="FF0000"/>
                </a:solidFill>
                <a:latin typeface="Century Gothic" panose="020B0502020202020204" pitchFamily="34" charset="0"/>
              </a:rPr>
              <a:t>1 + 4 = 5, 5 x 20 = 100</a:t>
            </a:r>
          </a:p>
          <a:p>
            <a:pPr lvl="0"/>
            <a:r>
              <a:rPr lang="en-GB" sz="2000" b="1" dirty="0">
                <a:solidFill>
                  <a:srgbClr val="FF0000"/>
                </a:solidFill>
                <a:latin typeface="Century Gothic" panose="020B0502020202020204" pitchFamily="34" charset="0"/>
              </a:rPr>
              <a:t>1 + 2 + 4 + 20 + 75 = 100</a:t>
            </a:r>
          </a:p>
          <a:p>
            <a:pPr lvl="0"/>
            <a:r>
              <a:rPr lang="en-GB" sz="2000" b="1" dirty="0">
                <a:solidFill>
                  <a:srgbClr val="FF0000"/>
                </a:solidFill>
                <a:latin typeface="Century Gothic" panose="020B0502020202020204" pitchFamily="34" charset="0"/>
              </a:rPr>
              <a:t>7 – 2 = 5, 5 + 20 = 25, 25 + 75 = 100</a:t>
            </a:r>
          </a:p>
          <a:p>
            <a:pPr lvl="0"/>
            <a:r>
              <a:rPr lang="en-GB" sz="2000" b="1" dirty="0">
                <a:solidFill>
                  <a:srgbClr val="FF0000"/>
                </a:solidFill>
                <a:latin typeface="Century Gothic" panose="020B0502020202020204" pitchFamily="34" charset="0"/>
              </a:rPr>
              <a:t>75 + 1 + 4 + 20 = 100</a:t>
            </a:r>
          </a:p>
          <a:p>
            <a:pPr lvl="0"/>
            <a:r>
              <a:rPr lang="en-GB" sz="2000" b="1" dirty="0">
                <a:solidFill>
                  <a:schemeClr val="tx1"/>
                </a:solidFill>
                <a:latin typeface="Century Gothic" panose="020B0502020202020204" pitchFamily="34" charset="0"/>
              </a:rPr>
              <a:t> </a:t>
            </a:r>
          </a:p>
          <a:p>
            <a:pPr lvl="0" fontAlgn="base">
              <a:defRPr/>
            </a:pPr>
            <a:endParaRPr lang="en-GB" sz="1100" b="1" dirty="0">
              <a:solidFill>
                <a:prstClr val="black"/>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2220BF55-CD09-4BF6-A703-05300E53E648}"/>
              </a:ext>
            </a:extLst>
          </p:cNvPr>
          <p:cNvSpPr/>
          <p:nvPr/>
        </p:nvSpPr>
        <p:spPr>
          <a:xfrm>
            <a:off x="3401488" y="3471176"/>
            <a:ext cx="2341023" cy="1129777"/>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6000" b="1" dirty="0">
                <a:solidFill>
                  <a:schemeClr val="tx1"/>
                </a:solidFill>
                <a:latin typeface="Century Gothic" panose="020B0502020202020204" pitchFamily="34" charset="0"/>
              </a:rPr>
              <a:t>100</a:t>
            </a:r>
          </a:p>
        </p:txBody>
      </p:sp>
      <p:sp>
        <p:nvSpPr>
          <p:cNvPr id="15" name="Rectangle: Rounded Corners 14">
            <a:extLst>
              <a:ext uri="{FF2B5EF4-FFF2-40B4-BE49-F238E27FC236}">
                <a16:creationId xmlns:a16="http://schemas.microsoft.com/office/drawing/2014/main" id="{7000DB17-2AB8-4C67-AFBF-525CE89EB0F1}"/>
              </a:ext>
            </a:extLst>
          </p:cNvPr>
          <p:cNvSpPr/>
          <p:nvPr/>
        </p:nvSpPr>
        <p:spPr>
          <a:xfrm>
            <a:off x="614130"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1</a:t>
            </a:r>
          </a:p>
        </p:txBody>
      </p:sp>
      <p:sp>
        <p:nvSpPr>
          <p:cNvPr id="20" name="Rectangle: Rounded Corners 19">
            <a:extLst>
              <a:ext uri="{FF2B5EF4-FFF2-40B4-BE49-F238E27FC236}">
                <a16:creationId xmlns:a16="http://schemas.microsoft.com/office/drawing/2014/main" id="{4F54CEEE-D0AB-45BD-88D6-DA9C37FDC0C0}"/>
              </a:ext>
            </a:extLst>
          </p:cNvPr>
          <p:cNvSpPr/>
          <p:nvPr/>
        </p:nvSpPr>
        <p:spPr>
          <a:xfrm>
            <a:off x="2003482"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2</a:t>
            </a:r>
          </a:p>
        </p:txBody>
      </p:sp>
      <p:sp>
        <p:nvSpPr>
          <p:cNvPr id="21" name="Rectangle: Rounded Corners 20">
            <a:extLst>
              <a:ext uri="{FF2B5EF4-FFF2-40B4-BE49-F238E27FC236}">
                <a16:creationId xmlns:a16="http://schemas.microsoft.com/office/drawing/2014/main" id="{9519D5D4-0A45-42D3-A113-E13FEC0D5028}"/>
              </a:ext>
            </a:extLst>
          </p:cNvPr>
          <p:cNvSpPr/>
          <p:nvPr/>
        </p:nvSpPr>
        <p:spPr>
          <a:xfrm>
            <a:off x="3392834"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4</a:t>
            </a:r>
          </a:p>
        </p:txBody>
      </p:sp>
      <p:sp>
        <p:nvSpPr>
          <p:cNvPr id="22" name="Rectangle: Rounded Corners 21">
            <a:extLst>
              <a:ext uri="{FF2B5EF4-FFF2-40B4-BE49-F238E27FC236}">
                <a16:creationId xmlns:a16="http://schemas.microsoft.com/office/drawing/2014/main" id="{137D1D61-6B8E-46E8-87BE-7ADEB0E5BA59}"/>
              </a:ext>
            </a:extLst>
          </p:cNvPr>
          <p:cNvSpPr/>
          <p:nvPr/>
        </p:nvSpPr>
        <p:spPr>
          <a:xfrm>
            <a:off x="4782186"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7</a:t>
            </a:r>
          </a:p>
        </p:txBody>
      </p:sp>
      <p:sp>
        <p:nvSpPr>
          <p:cNvPr id="23" name="Rectangle: Rounded Corners 22">
            <a:extLst>
              <a:ext uri="{FF2B5EF4-FFF2-40B4-BE49-F238E27FC236}">
                <a16:creationId xmlns:a16="http://schemas.microsoft.com/office/drawing/2014/main" id="{8F8F1045-8739-43B3-AAE2-05ACE8E8D5AD}"/>
              </a:ext>
            </a:extLst>
          </p:cNvPr>
          <p:cNvSpPr/>
          <p:nvPr/>
        </p:nvSpPr>
        <p:spPr>
          <a:xfrm>
            <a:off x="6171538"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20</a:t>
            </a:r>
          </a:p>
        </p:txBody>
      </p:sp>
      <p:sp>
        <p:nvSpPr>
          <p:cNvPr id="24" name="Rectangle: Rounded Corners 23">
            <a:extLst>
              <a:ext uri="{FF2B5EF4-FFF2-40B4-BE49-F238E27FC236}">
                <a16:creationId xmlns:a16="http://schemas.microsoft.com/office/drawing/2014/main" id="{DB0E199A-2CC2-4233-9D75-70C64D91CC74}"/>
              </a:ext>
            </a:extLst>
          </p:cNvPr>
          <p:cNvSpPr/>
          <p:nvPr/>
        </p:nvSpPr>
        <p:spPr>
          <a:xfrm>
            <a:off x="7560888" y="1470810"/>
            <a:ext cx="972000" cy="1129776"/>
          </a:xfrm>
          <a:prstGeom prst="round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75</a:t>
            </a:r>
          </a:p>
        </p:txBody>
      </p:sp>
    </p:spTree>
    <p:extLst>
      <p:ext uri="{BB962C8B-B14F-4D97-AF65-F5344CB8AC3E}">
        <p14:creationId xmlns:p14="http://schemas.microsoft.com/office/powerpoint/2010/main" val="203944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missing number in each bar model.</a:t>
            </a:r>
            <a:endParaRPr lang="en-GB" sz="4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A2A13E55-2B89-4414-9F2E-9292B6C0ED51}"/>
              </a:ext>
            </a:extLst>
          </p:cNvPr>
          <p:cNvGraphicFramePr>
            <a:graphicFrameLocks noGrp="1"/>
          </p:cNvGraphicFramePr>
          <p:nvPr>
            <p:extLst>
              <p:ext uri="{D42A27DB-BD31-4B8C-83A1-F6EECF244321}">
                <p14:modId xmlns:p14="http://schemas.microsoft.com/office/powerpoint/2010/main" val="2782188635"/>
              </p:ext>
            </p:extLst>
          </p:nvPr>
        </p:nvGraphicFramePr>
        <p:xfrm>
          <a:off x="460288" y="1833678"/>
          <a:ext cx="3960000" cy="1528860"/>
        </p:xfrm>
        <a:graphic>
          <a:graphicData uri="http://schemas.openxmlformats.org/drawingml/2006/table">
            <a:tbl>
              <a:tblPr firstRow="1" bandRow="1">
                <a:tableStyleId>{5940675A-B579-460E-94D1-54222C63F5DA}</a:tableStyleId>
              </a:tblPr>
              <a:tblGrid>
                <a:gridCol w="1558411">
                  <a:extLst>
                    <a:ext uri="{9D8B030D-6E8A-4147-A177-3AD203B41FA5}">
                      <a16:colId xmlns:a16="http://schemas.microsoft.com/office/drawing/2014/main" val="2376548326"/>
                    </a:ext>
                  </a:extLst>
                </a:gridCol>
                <a:gridCol w="2401589">
                  <a:extLst>
                    <a:ext uri="{9D8B030D-6E8A-4147-A177-3AD203B41FA5}">
                      <a16:colId xmlns:a16="http://schemas.microsoft.com/office/drawing/2014/main" val="1755833653"/>
                    </a:ext>
                  </a:extLst>
                </a:gridCol>
              </a:tblGrid>
              <a:tr h="764430">
                <a:tc>
                  <a:txBody>
                    <a:bodyPr/>
                    <a:lstStyle/>
                    <a:p>
                      <a:pPr algn="ctr"/>
                      <a:r>
                        <a:rPr lang="en-GB" sz="3600" b="1" dirty="0">
                          <a:latin typeface="Century Gothic" panose="020B0502020202020204" pitchFamily="34" charset="0"/>
                        </a:rPr>
                        <a:t>0.4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41337088"/>
                  </a:ext>
                </a:extLst>
              </a:tr>
              <a:tr h="764430">
                <a:tc gridSpan="2">
                  <a:txBody>
                    <a:bodyPr/>
                    <a:lstStyle/>
                    <a:p>
                      <a:pPr algn="ctr"/>
                      <a:r>
                        <a:rPr lang="en-GB" sz="3600" b="1" dirty="0">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graphicFrame>
        <p:nvGraphicFramePr>
          <p:cNvPr id="25" name="Table 24">
            <a:extLst>
              <a:ext uri="{FF2B5EF4-FFF2-40B4-BE49-F238E27FC236}">
                <a16:creationId xmlns:a16="http://schemas.microsoft.com/office/drawing/2014/main" id="{332557D5-2AA6-45F2-90B7-4B3B246BF752}"/>
              </a:ext>
            </a:extLst>
          </p:cNvPr>
          <p:cNvGraphicFramePr>
            <a:graphicFrameLocks noGrp="1"/>
          </p:cNvGraphicFramePr>
          <p:nvPr>
            <p:extLst>
              <p:ext uri="{D42A27DB-BD31-4B8C-83A1-F6EECF244321}">
                <p14:modId xmlns:p14="http://schemas.microsoft.com/office/powerpoint/2010/main" val="2550427061"/>
              </p:ext>
            </p:extLst>
          </p:nvPr>
        </p:nvGraphicFramePr>
        <p:xfrm>
          <a:off x="4723714" y="1833678"/>
          <a:ext cx="3960000" cy="1528860"/>
        </p:xfrm>
        <a:graphic>
          <a:graphicData uri="http://schemas.openxmlformats.org/drawingml/2006/table">
            <a:tbl>
              <a:tblPr firstRow="1" bandRow="1">
                <a:tableStyleId>{5940675A-B579-460E-94D1-54222C63F5DA}</a:tableStyleId>
              </a:tblPr>
              <a:tblGrid>
                <a:gridCol w="2579360">
                  <a:extLst>
                    <a:ext uri="{9D8B030D-6E8A-4147-A177-3AD203B41FA5}">
                      <a16:colId xmlns:a16="http://schemas.microsoft.com/office/drawing/2014/main" val="2376548326"/>
                    </a:ext>
                  </a:extLst>
                </a:gridCol>
                <a:gridCol w="1380640">
                  <a:extLst>
                    <a:ext uri="{9D8B030D-6E8A-4147-A177-3AD203B41FA5}">
                      <a16:colId xmlns:a16="http://schemas.microsoft.com/office/drawing/2014/main" val="1755833653"/>
                    </a:ext>
                  </a:extLst>
                </a:gridCol>
              </a:tblGrid>
              <a:tr h="764430">
                <a:tc>
                  <a:txBody>
                    <a:bodyPr/>
                    <a:lstStyle/>
                    <a:p>
                      <a:pPr algn="ctr"/>
                      <a:r>
                        <a:rPr lang="en-GB" sz="3600" b="1" dirty="0">
                          <a:latin typeface="Century Gothic" panose="020B0502020202020204" pitchFamily="34"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41337088"/>
                  </a:ext>
                </a:extLst>
              </a:tr>
              <a:tr h="764430">
                <a:tc gridSpan="2">
                  <a:txBody>
                    <a:bodyPr/>
                    <a:lstStyle/>
                    <a:p>
                      <a:pPr algn="ctr"/>
                      <a:r>
                        <a:rPr lang="en-GB" sz="3600" b="1" dirty="0">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graphicFrame>
        <p:nvGraphicFramePr>
          <p:cNvPr id="26" name="Table 25">
            <a:extLst>
              <a:ext uri="{FF2B5EF4-FFF2-40B4-BE49-F238E27FC236}">
                <a16:creationId xmlns:a16="http://schemas.microsoft.com/office/drawing/2014/main" id="{1A62DC58-C529-4042-8B2B-31597B743107}"/>
              </a:ext>
            </a:extLst>
          </p:cNvPr>
          <p:cNvGraphicFramePr>
            <a:graphicFrameLocks noGrp="1"/>
          </p:cNvGraphicFramePr>
          <p:nvPr>
            <p:extLst>
              <p:ext uri="{D42A27DB-BD31-4B8C-83A1-F6EECF244321}">
                <p14:modId xmlns:p14="http://schemas.microsoft.com/office/powerpoint/2010/main" val="4221333054"/>
              </p:ext>
            </p:extLst>
          </p:nvPr>
        </p:nvGraphicFramePr>
        <p:xfrm>
          <a:off x="2592001" y="3875957"/>
          <a:ext cx="3960000" cy="1528860"/>
        </p:xfrm>
        <a:graphic>
          <a:graphicData uri="http://schemas.openxmlformats.org/drawingml/2006/table">
            <a:tbl>
              <a:tblPr firstRow="1" bandRow="1">
                <a:tableStyleId>{5940675A-B579-460E-94D1-54222C63F5DA}</a:tableStyleId>
              </a:tblPr>
              <a:tblGrid>
                <a:gridCol w="2205460">
                  <a:extLst>
                    <a:ext uri="{9D8B030D-6E8A-4147-A177-3AD203B41FA5}">
                      <a16:colId xmlns:a16="http://schemas.microsoft.com/office/drawing/2014/main" val="2376548326"/>
                    </a:ext>
                  </a:extLst>
                </a:gridCol>
                <a:gridCol w="1754540">
                  <a:extLst>
                    <a:ext uri="{9D8B030D-6E8A-4147-A177-3AD203B41FA5}">
                      <a16:colId xmlns:a16="http://schemas.microsoft.com/office/drawing/2014/main" val="1755833653"/>
                    </a:ext>
                  </a:extLst>
                </a:gridCol>
              </a:tblGrid>
              <a:tr h="764430">
                <a:tc>
                  <a:txBody>
                    <a:bodyPr/>
                    <a:lstStyle/>
                    <a:p>
                      <a:pPr algn="ctr"/>
                      <a:r>
                        <a:rPr lang="en-GB" sz="3600" b="1" dirty="0">
                          <a:latin typeface="Century Gothic" panose="020B0502020202020204" pitchFamily="34" charset="0"/>
                        </a:rPr>
                        <a:t>0.59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41337088"/>
                  </a:ext>
                </a:extLst>
              </a:tr>
              <a:tr h="764430">
                <a:tc gridSpan="2">
                  <a:txBody>
                    <a:bodyPr/>
                    <a:lstStyle/>
                    <a:p>
                      <a:pPr algn="ctr"/>
                      <a:r>
                        <a:rPr lang="en-GB" sz="3600" b="1" dirty="0">
                          <a:latin typeface="Century Gothic" panose="020B0502020202020204" pitchFamily="34"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spTree>
    <p:extLst>
      <p:ext uri="{BB962C8B-B14F-4D97-AF65-F5344CB8AC3E}">
        <p14:creationId xmlns:p14="http://schemas.microsoft.com/office/powerpoint/2010/main" val="8997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missing number in each bar model.</a:t>
            </a:r>
            <a:endParaRPr lang="en-GB" sz="4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A2A13E55-2B89-4414-9F2E-9292B6C0ED51}"/>
              </a:ext>
            </a:extLst>
          </p:cNvPr>
          <p:cNvGraphicFramePr>
            <a:graphicFrameLocks noGrp="1"/>
          </p:cNvGraphicFramePr>
          <p:nvPr>
            <p:extLst>
              <p:ext uri="{D42A27DB-BD31-4B8C-83A1-F6EECF244321}">
                <p14:modId xmlns:p14="http://schemas.microsoft.com/office/powerpoint/2010/main" val="1182397689"/>
              </p:ext>
            </p:extLst>
          </p:nvPr>
        </p:nvGraphicFramePr>
        <p:xfrm>
          <a:off x="460288" y="1833678"/>
          <a:ext cx="3960000" cy="1528860"/>
        </p:xfrm>
        <a:graphic>
          <a:graphicData uri="http://schemas.openxmlformats.org/drawingml/2006/table">
            <a:tbl>
              <a:tblPr firstRow="1" bandRow="1">
                <a:tableStyleId>{5940675A-B579-460E-94D1-54222C63F5DA}</a:tableStyleId>
              </a:tblPr>
              <a:tblGrid>
                <a:gridCol w="1558411">
                  <a:extLst>
                    <a:ext uri="{9D8B030D-6E8A-4147-A177-3AD203B41FA5}">
                      <a16:colId xmlns:a16="http://schemas.microsoft.com/office/drawing/2014/main" val="2376548326"/>
                    </a:ext>
                  </a:extLst>
                </a:gridCol>
                <a:gridCol w="2401589">
                  <a:extLst>
                    <a:ext uri="{9D8B030D-6E8A-4147-A177-3AD203B41FA5}">
                      <a16:colId xmlns:a16="http://schemas.microsoft.com/office/drawing/2014/main" val="1755833653"/>
                    </a:ext>
                  </a:extLst>
                </a:gridCol>
              </a:tblGrid>
              <a:tr h="764430">
                <a:tc>
                  <a:txBody>
                    <a:bodyPr/>
                    <a:lstStyle/>
                    <a:p>
                      <a:pPr algn="ctr"/>
                      <a:r>
                        <a:rPr lang="en-GB" sz="3600" b="1" dirty="0">
                          <a:latin typeface="Century Gothic" panose="020B0502020202020204" pitchFamily="34" charset="0"/>
                        </a:rPr>
                        <a:t>0.4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3600" b="1" dirty="0">
                          <a:solidFill>
                            <a:srgbClr val="FF0000"/>
                          </a:solidFill>
                          <a:latin typeface="Century Gothic" panose="020B0502020202020204" pitchFamily="34" charset="0"/>
                        </a:rPr>
                        <a:t>0.6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41337088"/>
                  </a:ext>
                </a:extLst>
              </a:tr>
              <a:tr h="764430">
                <a:tc gridSpan="2">
                  <a:txBody>
                    <a:bodyPr/>
                    <a:lstStyle/>
                    <a:p>
                      <a:pPr algn="ctr"/>
                      <a:r>
                        <a:rPr lang="en-GB" sz="3600" b="1" dirty="0">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graphicFrame>
        <p:nvGraphicFramePr>
          <p:cNvPr id="25" name="Table 24">
            <a:extLst>
              <a:ext uri="{FF2B5EF4-FFF2-40B4-BE49-F238E27FC236}">
                <a16:creationId xmlns:a16="http://schemas.microsoft.com/office/drawing/2014/main" id="{332557D5-2AA6-45F2-90B7-4B3B246BF752}"/>
              </a:ext>
            </a:extLst>
          </p:cNvPr>
          <p:cNvGraphicFramePr>
            <a:graphicFrameLocks noGrp="1"/>
          </p:cNvGraphicFramePr>
          <p:nvPr>
            <p:extLst>
              <p:ext uri="{D42A27DB-BD31-4B8C-83A1-F6EECF244321}">
                <p14:modId xmlns:p14="http://schemas.microsoft.com/office/powerpoint/2010/main" val="3933886867"/>
              </p:ext>
            </p:extLst>
          </p:nvPr>
        </p:nvGraphicFramePr>
        <p:xfrm>
          <a:off x="4723714" y="1833678"/>
          <a:ext cx="3960000" cy="1528860"/>
        </p:xfrm>
        <a:graphic>
          <a:graphicData uri="http://schemas.openxmlformats.org/drawingml/2006/table">
            <a:tbl>
              <a:tblPr firstRow="1" bandRow="1">
                <a:tableStyleId>{5940675A-B579-460E-94D1-54222C63F5DA}</a:tableStyleId>
              </a:tblPr>
              <a:tblGrid>
                <a:gridCol w="2579360">
                  <a:extLst>
                    <a:ext uri="{9D8B030D-6E8A-4147-A177-3AD203B41FA5}">
                      <a16:colId xmlns:a16="http://schemas.microsoft.com/office/drawing/2014/main" val="2376548326"/>
                    </a:ext>
                  </a:extLst>
                </a:gridCol>
                <a:gridCol w="1380640">
                  <a:extLst>
                    <a:ext uri="{9D8B030D-6E8A-4147-A177-3AD203B41FA5}">
                      <a16:colId xmlns:a16="http://schemas.microsoft.com/office/drawing/2014/main" val="1755833653"/>
                    </a:ext>
                  </a:extLst>
                </a:gridCol>
              </a:tblGrid>
              <a:tr h="764430">
                <a:tc>
                  <a:txBody>
                    <a:bodyPr/>
                    <a:lstStyle/>
                    <a:p>
                      <a:pPr algn="ctr"/>
                      <a:r>
                        <a:rPr lang="en-GB" sz="3600" b="1" dirty="0">
                          <a:latin typeface="Century Gothic" panose="020B0502020202020204" pitchFamily="34"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3600" b="1" dirty="0">
                          <a:solidFill>
                            <a:srgbClr val="FF0000"/>
                          </a:solidFill>
                          <a:latin typeface="Century Gothic" panose="020B0502020202020204" pitchFamily="34" charset="0"/>
                        </a:rPr>
                        <a:t>0.25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41337088"/>
                  </a:ext>
                </a:extLst>
              </a:tr>
              <a:tr h="764430">
                <a:tc gridSpan="2">
                  <a:txBody>
                    <a:bodyPr/>
                    <a:lstStyle/>
                    <a:p>
                      <a:pPr algn="ctr"/>
                      <a:r>
                        <a:rPr lang="en-GB" sz="3600" b="1" dirty="0">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graphicFrame>
        <p:nvGraphicFramePr>
          <p:cNvPr id="26" name="Table 25">
            <a:extLst>
              <a:ext uri="{FF2B5EF4-FFF2-40B4-BE49-F238E27FC236}">
                <a16:creationId xmlns:a16="http://schemas.microsoft.com/office/drawing/2014/main" id="{1A62DC58-C529-4042-8B2B-31597B743107}"/>
              </a:ext>
            </a:extLst>
          </p:cNvPr>
          <p:cNvGraphicFramePr>
            <a:graphicFrameLocks noGrp="1"/>
          </p:cNvGraphicFramePr>
          <p:nvPr>
            <p:extLst>
              <p:ext uri="{D42A27DB-BD31-4B8C-83A1-F6EECF244321}">
                <p14:modId xmlns:p14="http://schemas.microsoft.com/office/powerpoint/2010/main" val="2521136815"/>
              </p:ext>
            </p:extLst>
          </p:nvPr>
        </p:nvGraphicFramePr>
        <p:xfrm>
          <a:off x="2592001" y="3875957"/>
          <a:ext cx="3960000" cy="1528860"/>
        </p:xfrm>
        <a:graphic>
          <a:graphicData uri="http://schemas.openxmlformats.org/drawingml/2006/table">
            <a:tbl>
              <a:tblPr firstRow="1" bandRow="1">
                <a:tableStyleId>{5940675A-B579-460E-94D1-54222C63F5DA}</a:tableStyleId>
              </a:tblPr>
              <a:tblGrid>
                <a:gridCol w="2205460">
                  <a:extLst>
                    <a:ext uri="{9D8B030D-6E8A-4147-A177-3AD203B41FA5}">
                      <a16:colId xmlns:a16="http://schemas.microsoft.com/office/drawing/2014/main" val="2376548326"/>
                    </a:ext>
                  </a:extLst>
                </a:gridCol>
                <a:gridCol w="1754540">
                  <a:extLst>
                    <a:ext uri="{9D8B030D-6E8A-4147-A177-3AD203B41FA5}">
                      <a16:colId xmlns:a16="http://schemas.microsoft.com/office/drawing/2014/main" val="1755833653"/>
                    </a:ext>
                  </a:extLst>
                </a:gridCol>
              </a:tblGrid>
              <a:tr h="764430">
                <a:tc>
                  <a:txBody>
                    <a:bodyPr/>
                    <a:lstStyle/>
                    <a:p>
                      <a:pPr algn="ctr"/>
                      <a:r>
                        <a:rPr lang="en-GB" sz="3600" b="1" dirty="0">
                          <a:latin typeface="Century Gothic" panose="020B0502020202020204" pitchFamily="34" charset="0"/>
                        </a:rPr>
                        <a:t>0.59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3600" b="1" dirty="0">
                          <a:solidFill>
                            <a:srgbClr val="FF0000"/>
                          </a:solidFill>
                          <a:latin typeface="Century Gothic" panose="020B0502020202020204" pitchFamily="34" charset="0"/>
                        </a:rPr>
                        <a:t>1.41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41337088"/>
                  </a:ext>
                </a:extLst>
              </a:tr>
              <a:tr h="764430">
                <a:tc gridSpan="2">
                  <a:txBody>
                    <a:bodyPr/>
                    <a:lstStyle/>
                    <a:p>
                      <a:pPr algn="ctr"/>
                      <a:r>
                        <a:rPr lang="en-GB" sz="3600" b="1" dirty="0">
                          <a:latin typeface="Century Gothic" panose="020B0502020202020204" pitchFamily="34"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GB" dirty="0"/>
                    </a:p>
                  </a:txBody>
                  <a:tcPr/>
                </a:tc>
                <a:extLst>
                  <a:ext uri="{0D108BD9-81ED-4DB2-BD59-A6C34878D82A}">
                    <a16:rowId xmlns:a16="http://schemas.microsoft.com/office/drawing/2014/main" val="2316374433"/>
                  </a:ext>
                </a:extLst>
              </a:tr>
            </a:tbl>
          </a:graphicData>
        </a:graphic>
      </p:graphicFrame>
    </p:spTree>
    <p:extLst>
      <p:ext uri="{BB962C8B-B14F-4D97-AF65-F5344CB8AC3E}">
        <p14:creationId xmlns:p14="http://schemas.microsoft.com/office/powerpoint/2010/main" val="99086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statements to describe the hundred square.</a:t>
            </a:r>
            <a:endParaRPr lang="en-GB" sz="4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07EA6002-3086-4F38-8E76-BE2D0919D40F}"/>
              </a:ext>
            </a:extLst>
          </p:cNvPr>
          <p:cNvGraphicFramePr>
            <a:graphicFrameLocks noGrp="1"/>
          </p:cNvGraphicFramePr>
          <p:nvPr>
            <p:extLst>
              <p:ext uri="{D42A27DB-BD31-4B8C-83A1-F6EECF244321}">
                <p14:modId xmlns:p14="http://schemas.microsoft.com/office/powerpoint/2010/main" val="1381537478"/>
              </p:ext>
            </p:extLst>
          </p:nvPr>
        </p:nvGraphicFramePr>
        <p:xfrm>
          <a:off x="2592000" y="1630560"/>
          <a:ext cx="3960000" cy="396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2032806134"/>
                    </a:ext>
                  </a:extLst>
                </a:gridCol>
                <a:gridCol w="396000">
                  <a:extLst>
                    <a:ext uri="{9D8B030D-6E8A-4147-A177-3AD203B41FA5}">
                      <a16:colId xmlns:a16="http://schemas.microsoft.com/office/drawing/2014/main" val="1990831421"/>
                    </a:ext>
                  </a:extLst>
                </a:gridCol>
                <a:gridCol w="396000">
                  <a:extLst>
                    <a:ext uri="{9D8B030D-6E8A-4147-A177-3AD203B41FA5}">
                      <a16:colId xmlns:a16="http://schemas.microsoft.com/office/drawing/2014/main" val="889104277"/>
                    </a:ext>
                  </a:extLst>
                </a:gridCol>
                <a:gridCol w="396000">
                  <a:extLst>
                    <a:ext uri="{9D8B030D-6E8A-4147-A177-3AD203B41FA5}">
                      <a16:colId xmlns:a16="http://schemas.microsoft.com/office/drawing/2014/main" val="3416022755"/>
                    </a:ext>
                  </a:extLst>
                </a:gridCol>
                <a:gridCol w="396000">
                  <a:extLst>
                    <a:ext uri="{9D8B030D-6E8A-4147-A177-3AD203B41FA5}">
                      <a16:colId xmlns:a16="http://schemas.microsoft.com/office/drawing/2014/main" val="3910414299"/>
                    </a:ext>
                  </a:extLst>
                </a:gridCol>
                <a:gridCol w="396000">
                  <a:extLst>
                    <a:ext uri="{9D8B030D-6E8A-4147-A177-3AD203B41FA5}">
                      <a16:colId xmlns:a16="http://schemas.microsoft.com/office/drawing/2014/main" val="2920192022"/>
                    </a:ext>
                  </a:extLst>
                </a:gridCol>
                <a:gridCol w="396000">
                  <a:extLst>
                    <a:ext uri="{9D8B030D-6E8A-4147-A177-3AD203B41FA5}">
                      <a16:colId xmlns:a16="http://schemas.microsoft.com/office/drawing/2014/main" val="3024718120"/>
                    </a:ext>
                  </a:extLst>
                </a:gridCol>
                <a:gridCol w="396000">
                  <a:extLst>
                    <a:ext uri="{9D8B030D-6E8A-4147-A177-3AD203B41FA5}">
                      <a16:colId xmlns:a16="http://schemas.microsoft.com/office/drawing/2014/main" val="31269890"/>
                    </a:ext>
                  </a:extLst>
                </a:gridCol>
                <a:gridCol w="396000">
                  <a:extLst>
                    <a:ext uri="{9D8B030D-6E8A-4147-A177-3AD203B41FA5}">
                      <a16:colId xmlns:a16="http://schemas.microsoft.com/office/drawing/2014/main" val="1978756957"/>
                    </a:ext>
                  </a:extLst>
                </a:gridCol>
                <a:gridCol w="396000">
                  <a:extLst>
                    <a:ext uri="{9D8B030D-6E8A-4147-A177-3AD203B41FA5}">
                      <a16:colId xmlns:a16="http://schemas.microsoft.com/office/drawing/2014/main" val="2874945596"/>
                    </a:ext>
                  </a:extLst>
                </a:gridCol>
              </a:tblGrid>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05668571"/>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592529"/>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08504232"/>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02379255"/>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571930332"/>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33431031"/>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100146990"/>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3493307927"/>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4217302541"/>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315238662"/>
                  </a:ext>
                </a:extLst>
              </a:tr>
            </a:tbl>
          </a:graphicData>
        </a:graphic>
      </p:graphicFrame>
    </p:spTree>
    <p:extLst>
      <p:ext uri="{BB962C8B-B14F-4D97-AF65-F5344CB8AC3E}">
        <p14:creationId xmlns:p14="http://schemas.microsoft.com/office/powerpoint/2010/main" val="257652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statements to describe the hundred square.</a:t>
            </a:r>
            <a:endParaRPr lang="en-GB" sz="4000" b="1"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07EA6002-3086-4F38-8E76-BE2D0919D40F}"/>
              </a:ext>
            </a:extLst>
          </p:cNvPr>
          <p:cNvGraphicFramePr>
            <a:graphicFrameLocks noGrp="1"/>
          </p:cNvGraphicFramePr>
          <p:nvPr>
            <p:extLst/>
          </p:nvPr>
        </p:nvGraphicFramePr>
        <p:xfrm>
          <a:off x="2592000" y="1630560"/>
          <a:ext cx="3960000" cy="396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2032806134"/>
                    </a:ext>
                  </a:extLst>
                </a:gridCol>
                <a:gridCol w="396000">
                  <a:extLst>
                    <a:ext uri="{9D8B030D-6E8A-4147-A177-3AD203B41FA5}">
                      <a16:colId xmlns:a16="http://schemas.microsoft.com/office/drawing/2014/main" val="1990831421"/>
                    </a:ext>
                  </a:extLst>
                </a:gridCol>
                <a:gridCol w="396000">
                  <a:extLst>
                    <a:ext uri="{9D8B030D-6E8A-4147-A177-3AD203B41FA5}">
                      <a16:colId xmlns:a16="http://schemas.microsoft.com/office/drawing/2014/main" val="889104277"/>
                    </a:ext>
                  </a:extLst>
                </a:gridCol>
                <a:gridCol w="396000">
                  <a:extLst>
                    <a:ext uri="{9D8B030D-6E8A-4147-A177-3AD203B41FA5}">
                      <a16:colId xmlns:a16="http://schemas.microsoft.com/office/drawing/2014/main" val="3416022755"/>
                    </a:ext>
                  </a:extLst>
                </a:gridCol>
                <a:gridCol w="396000">
                  <a:extLst>
                    <a:ext uri="{9D8B030D-6E8A-4147-A177-3AD203B41FA5}">
                      <a16:colId xmlns:a16="http://schemas.microsoft.com/office/drawing/2014/main" val="3910414299"/>
                    </a:ext>
                  </a:extLst>
                </a:gridCol>
                <a:gridCol w="396000">
                  <a:extLst>
                    <a:ext uri="{9D8B030D-6E8A-4147-A177-3AD203B41FA5}">
                      <a16:colId xmlns:a16="http://schemas.microsoft.com/office/drawing/2014/main" val="2920192022"/>
                    </a:ext>
                  </a:extLst>
                </a:gridCol>
                <a:gridCol w="396000">
                  <a:extLst>
                    <a:ext uri="{9D8B030D-6E8A-4147-A177-3AD203B41FA5}">
                      <a16:colId xmlns:a16="http://schemas.microsoft.com/office/drawing/2014/main" val="3024718120"/>
                    </a:ext>
                  </a:extLst>
                </a:gridCol>
                <a:gridCol w="396000">
                  <a:extLst>
                    <a:ext uri="{9D8B030D-6E8A-4147-A177-3AD203B41FA5}">
                      <a16:colId xmlns:a16="http://schemas.microsoft.com/office/drawing/2014/main" val="31269890"/>
                    </a:ext>
                  </a:extLst>
                </a:gridCol>
                <a:gridCol w="396000">
                  <a:extLst>
                    <a:ext uri="{9D8B030D-6E8A-4147-A177-3AD203B41FA5}">
                      <a16:colId xmlns:a16="http://schemas.microsoft.com/office/drawing/2014/main" val="1978756957"/>
                    </a:ext>
                  </a:extLst>
                </a:gridCol>
                <a:gridCol w="396000">
                  <a:extLst>
                    <a:ext uri="{9D8B030D-6E8A-4147-A177-3AD203B41FA5}">
                      <a16:colId xmlns:a16="http://schemas.microsoft.com/office/drawing/2014/main" val="2874945596"/>
                    </a:ext>
                  </a:extLst>
                </a:gridCol>
              </a:tblGrid>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05668571"/>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592529"/>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08504232"/>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02379255"/>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571930332"/>
                  </a:ext>
                </a:extLst>
              </a:tr>
              <a:tr h="396000">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33431031"/>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100146990"/>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3493307927"/>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4217302541"/>
                  </a:ext>
                </a:extLst>
              </a:tr>
              <a:tr h="396000">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pPr algn="ctr"/>
                      <a:endParaRPr lang="en-GB" sz="1300" dirty="0">
                        <a:latin typeface="SassoonCRInfantMedium" panose="02000603020000020003" pitchFamily="2" charset="0"/>
                      </a:endParaRPr>
                    </a:p>
                  </a:txBody>
                  <a:tcPr marL="68580" marR="68580"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315238662"/>
                  </a:ext>
                </a:extLst>
              </a:tr>
            </a:tbl>
          </a:graphicData>
        </a:graphic>
      </p:graphicFrame>
      <p:sp>
        <p:nvSpPr>
          <p:cNvPr id="9" name="TextBox 8">
            <a:extLst>
              <a:ext uri="{FF2B5EF4-FFF2-40B4-BE49-F238E27FC236}">
                <a16:creationId xmlns:a16="http://schemas.microsoft.com/office/drawing/2014/main" id="{006A4B82-AE9E-45EB-9241-2EAFF16E79D1}"/>
              </a:ext>
            </a:extLst>
          </p:cNvPr>
          <p:cNvSpPr txBox="1"/>
          <p:nvPr/>
        </p:nvSpPr>
        <p:spPr>
          <a:xfrm>
            <a:off x="550315" y="3100334"/>
            <a:ext cx="1935145" cy="1015663"/>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0.43 + 0.57 = 1</a:t>
            </a:r>
          </a:p>
          <a:p>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0.57 + 0.43 = 1</a:t>
            </a:r>
            <a:endParaRPr lang="en-GB" sz="1100" b="1" dirty="0">
              <a:solidFill>
                <a:srgbClr val="FF0000"/>
              </a:solidFill>
              <a:latin typeface="Century Gothic" panose="020B0502020202020204" pitchFamily="34" charset="0"/>
            </a:endParaRPr>
          </a:p>
        </p:txBody>
      </p:sp>
      <p:sp>
        <p:nvSpPr>
          <p:cNvPr id="10" name="TextBox 9">
            <a:extLst>
              <a:ext uri="{FF2B5EF4-FFF2-40B4-BE49-F238E27FC236}">
                <a16:creationId xmlns:a16="http://schemas.microsoft.com/office/drawing/2014/main" id="{7DEB40A0-44A9-426F-99BE-D22CD132A1C7}"/>
              </a:ext>
            </a:extLst>
          </p:cNvPr>
          <p:cNvSpPr txBox="1"/>
          <p:nvPr/>
        </p:nvSpPr>
        <p:spPr>
          <a:xfrm>
            <a:off x="6661251" y="3100334"/>
            <a:ext cx="1909497" cy="1015663"/>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 – 0.43 = 0.57</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1 – 0.57 = 0.43</a:t>
            </a:r>
            <a:endParaRPr lang="en-GB"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39582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You have 2 tenths and 3 hundredths. </a:t>
            </a:r>
          </a:p>
          <a:p>
            <a:pPr marL="88900"/>
            <a:endParaRPr lang="en-GB" sz="2000" b="1" dirty="0">
              <a:solidFill>
                <a:schemeClr val="tx1"/>
              </a:solidFill>
              <a:latin typeface="Century Gothic" panose="020B0502020202020204" pitchFamily="34" charset="0"/>
            </a:endParaRPr>
          </a:p>
          <a:p>
            <a:pPr marL="88900"/>
            <a:r>
              <a:rPr lang="en-GB" sz="2000" b="1" dirty="0">
                <a:solidFill>
                  <a:schemeClr val="tx1"/>
                </a:solidFill>
                <a:latin typeface="Century Gothic" panose="020B0502020202020204" pitchFamily="34" charset="0"/>
              </a:rPr>
              <a:t>Draw a bar model to find how many more hundredths you need to make one whole.</a:t>
            </a:r>
          </a:p>
          <a:p>
            <a:pPr lvl="0"/>
            <a:endParaRPr lang="en-GB" sz="20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273723392"/>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79B195-0981-45C8-BBC1-D155284E737C}"/>
</file>

<file path=customXml/itemProps2.xml><?xml version="1.0" encoding="utf-8"?>
<ds:datastoreItem xmlns:ds="http://schemas.openxmlformats.org/officeDocument/2006/customXml" ds:itemID="{0EF8F11D-A449-4684-B8E0-461263A2E192}">
  <ds:schemaRefs>
    <ds:schemaRef ds:uri="http://www.w3.org/XML/1998/namespace"/>
    <ds:schemaRef ds:uri="http://schemas.openxmlformats.org/package/2006/metadata/core-properties"/>
    <ds:schemaRef ds:uri="http://purl.org/dc/elements/1.1/"/>
    <ds:schemaRef ds:uri="http://schemas.microsoft.com/office/2006/documentManagement/types"/>
    <ds:schemaRef ds:uri="86144f90-c7b6-48d0-aae5-f5e9e48cc3df"/>
    <ds:schemaRef ds:uri="http://schemas.microsoft.com/office/infopath/2007/PartnerControls"/>
    <ds:schemaRef ds:uri="http://purl.org/dc/dcmitype/"/>
    <ds:schemaRef ds:uri="5c7a0828-c5e4-45f8-a074-18a8fdc88ec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718</TotalTime>
  <Words>675</Words>
  <Application>Microsoft Office PowerPoint</Application>
  <PresentationFormat>On-screen Show (4:3)</PresentationFormat>
  <Paragraphs>267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Louise Pezzaioli</cp:lastModifiedBy>
  <cp:revision>45</cp:revision>
  <dcterms:created xsi:type="dcterms:W3CDTF">2018-03-17T10:08:43Z</dcterms:created>
  <dcterms:modified xsi:type="dcterms:W3CDTF">2019-03-14T11:55:00Z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560">
    <vt:lpwstr>140</vt:lpwstr>
  </property>
</Properties>
</file>