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6"/>
  </p:notesMasterIdLst>
  <p:sldIdLst>
    <p:sldId id="257" r:id="rId5"/>
    <p:sldId id="260" r:id="rId6"/>
    <p:sldId id="273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Paytone One" panose="020B0604020202020204" charset="0"/>
      <p:regular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Medium" panose="00000600000000000000" pitchFamily="2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3B8"/>
    <a:srgbClr val="494A93"/>
    <a:srgbClr val="595959"/>
    <a:srgbClr val="FF4840"/>
    <a:srgbClr val="FFBB00"/>
    <a:srgbClr val="FF2E30"/>
    <a:srgbClr val="FFF8EA"/>
    <a:srgbClr val="00B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77D7C-8C59-4B58-A391-1450B0A3C5E5}" v="6" dt="2023-07-27T08:51:20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6"/>
    <p:restoredTop sz="94753"/>
  </p:normalViewPr>
  <p:slideViewPr>
    <p:cSldViewPr snapToGrid="0">
      <p:cViewPr varScale="1">
        <p:scale>
          <a:sx n="68" d="100"/>
          <a:sy n="68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A9E86-587C-E44B-B5BB-AA0ED28958EA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C6369-2099-1D48-8418-9EF80AE11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8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C6369-2099-1D48-8418-9EF80AE11D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4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91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6CA712-1808-E770-A1F6-E90904A0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5F7DC-449B-C593-0594-E1CB3EF1D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EEEEE-9DB7-6A2B-F740-501D67C02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4944-9677-CB4B-9262-F35EC822D3E7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5D12E-4D69-40D4-3D94-4E11DFFCC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15D4-FF15-3E36-C388-C599E6F0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A3B47-C826-A646-ACDD-5F634FF1F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9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EE7CB87-3AC9-D75A-0AD2-C484BE500AD0}"/>
              </a:ext>
            </a:extLst>
          </p:cNvPr>
          <p:cNvSpPr/>
          <p:nvPr/>
        </p:nvSpPr>
        <p:spPr>
          <a:xfrm>
            <a:off x="468923" y="1012032"/>
            <a:ext cx="756138" cy="7561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9EE730-A223-3696-E899-1B3F10F51402}"/>
              </a:ext>
            </a:extLst>
          </p:cNvPr>
          <p:cNvCxnSpPr>
            <a:cxnSpLocks/>
          </p:cNvCxnSpPr>
          <p:nvPr/>
        </p:nvCxnSpPr>
        <p:spPr>
          <a:xfrm>
            <a:off x="298938" y="1012032"/>
            <a:ext cx="0" cy="39068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D04E4CA-BD7C-4239-D873-F24951574B74}"/>
              </a:ext>
            </a:extLst>
          </p:cNvPr>
          <p:cNvSpPr/>
          <p:nvPr/>
        </p:nvSpPr>
        <p:spPr>
          <a:xfrm>
            <a:off x="1395044" y="1012032"/>
            <a:ext cx="2130209" cy="756138"/>
          </a:xfrm>
          <a:prstGeom prst="rect">
            <a:avLst/>
          </a:prstGeom>
          <a:solidFill>
            <a:srgbClr val="494A9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5584A2-87FB-5D86-6A96-875F9D335EEC}"/>
              </a:ext>
            </a:extLst>
          </p:cNvPr>
          <p:cNvSpPr txBox="1">
            <a:spLocks/>
          </p:cNvSpPr>
          <p:nvPr/>
        </p:nvSpPr>
        <p:spPr>
          <a:xfrm>
            <a:off x="1591407" y="1195752"/>
            <a:ext cx="1753372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1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FRENCH</a:t>
            </a:r>
            <a:endParaRPr lang="en-GB" sz="31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F3E50B2-7472-6F09-1D30-B1411EAA3E92}"/>
              </a:ext>
            </a:extLst>
          </p:cNvPr>
          <p:cNvSpPr txBox="1">
            <a:spLocks/>
          </p:cNvSpPr>
          <p:nvPr/>
        </p:nvSpPr>
        <p:spPr>
          <a:xfrm>
            <a:off x="553915" y="4198024"/>
            <a:ext cx="10726616" cy="511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Unit 1 - Culture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F089D-80DA-7EFD-01B1-812EE1C1C09A}"/>
              </a:ext>
            </a:extLst>
          </p:cNvPr>
          <p:cNvSpPr txBox="1"/>
          <p:nvPr/>
        </p:nvSpPr>
        <p:spPr>
          <a:xfrm>
            <a:off x="481722" y="1169376"/>
            <a:ext cx="756137" cy="5117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>
                <a:ln>
                  <a:noFill/>
                </a:ln>
                <a:solidFill>
                  <a:srgbClr val="494A93"/>
                </a:solidFill>
                <a:effectLst/>
                <a:uLnTx/>
                <a:uFillTx/>
                <a:latin typeface="Poppins" pitchFamily="2" charset="77"/>
                <a:ea typeface="+mj-ea"/>
                <a:cs typeface="Poppins" pitchFamily="2" charset="77"/>
              </a:rPr>
              <a:t>Y4</a:t>
            </a:r>
            <a:endParaRPr kumimoji="0" lang="en-GB" sz="2900" b="1" i="0" u="none" strike="noStrike" kern="1200" cap="none" spc="0" normalizeH="0" baseline="0" noProof="0" dirty="0">
              <a:ln>
                <a:noFill/>
              </a:ln>
              <a:solidFill>
                <a:srgbClr val="494A93"/>
              </a:solidFill>
              <a:effectLst/>
              <a:uLnTx/>
              <a:uFillTx/>
              <a:latin typeface="Poppins" pitchFamily="2" charset="77"/>
              <a:ea typeface="+mj-ea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D7DC2-DA6C-02A7-016A-8EC00CE8566F}"/>
              </a:ext>
            </a:extLst>
          </p:cNvPr>
          <p:cNvSpPr txBox="1"/>
          <p:nvPr/>
        </p:nvSpPr>
        <p:spPr>
          <a:xfrm>
            <a:off x="468922" y="1890345"/>
            <a:ext cx="11010309" cy="208672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ytone One" pitchFamily="2" charset="77"/>
                <a:ea typeface="+mn-ea"/>
                <a:cs typeface="+mn-cs"/>
              </a:rPr>
              <a:t>Where in the World Speaks French?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ytone One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52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Where in the World Speaks French?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28C2C3-E405-5387-4238-CB5BDE354AFC}"/>
              </a:ext>
            </a:extLst>
          </p:cNvPr>
          <p:cNvSpPr txBox="1"/>
          <p:nvPr/>
        </p:nvSpPr>
        <p:spPr>
          <a:xfrm>
            <a:off x="2649368" y="2800559"/>
            <a:ext cx="6893265" cy="396000"/>
          </a:xfrm>
          <a:prstGeom prst="rect">
            <a:avLst/>
          </a:prstGeom>
          <a:solidFill>
            <a:srgbClr val="FF4840"/>
          </a:solidFill>
          <a:ln w="38100">
            <a:solidFill>
              <a:srgbClr val="FF48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Follow up question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F58275-DA9D-AFD8-4768-AB374B745D13}"/>
              </a:ext>
            </a:extLst>
          </p:cNvPr>
          <p:cNvSpPr txBox="1"/>
          <p:nvPr/>
        </p:nvSpPr>
        <p:spPr>
          <a:xfrm>
            <a:off x="2649368" y="3192330"/>
            <a:ext cx="6893265" cy="956773"/>
          </a:xfrm>
          <a:prstGeom prst="rect">
            <a:avLst/>
          </a:prstGeom>
          <a:solidFill>
            <a:srgbClr val="FFF8EA"/>
          </a:solidFill>
          <a:ln w="38100">
            <a:solidFill>
              <a:srgbClr val="FF2E30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Why do you think there are other countries apart from France where French is spoken?</a:t>
            </a:r>
          </a:p>
        </p:txBody>
      </p:sp>
    </p:spTree>
    <p:extLst>
      <p:ext uri="{BB962C8B-B14F-4D97-AF65-F5344CB8AC3E}">
        <p14:creationId xmlns:p14="http://schemas.microsoft.com/office/powerpoint/2010/main" val="212770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Where in the World Speaks French?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A6666-DDDE-2B65-6AD8-CC1709BFE302}"/>
              </a:ext>
            </a:extLst>
          </p:cNvPr>
          <p:cNvSpPr txBox="1"/>
          <p:nvPr/>
        </p:nvSpPr>
        <p:spPr>
          <a:xfrm>
            <a:off x="133200" y="975600"/>
            <a:ext cx="11661446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Some countries were </a:t>
            </a:r>
            <a:r>
              <a:rPr lang="en-GB" sz="24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part of the French empire </a:t>
            </a: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and so the people of those countries had to learn to speak French. 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They were </a:t>
            </a:r>
            <a:r>
              <a:rPr lang="en-GB" sz="24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colonies</a:t>
            </a: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 of France, captured by the Kingdom of France through wars during the 16</a:t>
            </a:r>
            <a:r>
              <a:rPr lang="en-GB" sz="2400" baseline="300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th</a:t>
            </a: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 and 17</a:t>
            </a:r>
            <a:r>
              <a:rPr lang="en-GB" sz="2400" baseline="300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th</a:t>
            </a: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 centuries.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Many of the early colonies of France gained their independence during the frequent wars during the 18</a:t>
            </a:r>
            <a:r>
              <a:rPr lang="en-GB" sz="2400" baseline="300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th</a:t>
            </a: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 and 19</a:t>
            </a:r>
            <a:r>
              <a:rPr lang="en-GB" sz="2400" baseline="300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th</a:t>
            </a: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 century and most gained their independence following World War I.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However, many former colonies still have French as their main language.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Other reasons for French being spoken in other countries is due to</a:t>
            </a:r>
            <a:r>
              <a:rPr lang="en-GB" sz="24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 French explorers and travellers </a:t>
            </a: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who journeyed around the world and taught people their language.</a:t>
            </a:r>
          </a:p>
        </p:txBody>
      </p:sp>
    </p:spTree>
    <p:extLst>
      <p:ext uri="{BB962C8B-B14F-4D97-AF65-F5344CB8AC3E}">
        <p14:creationId xmlns:p14="http://schemas.microsoft.com/office/powerpoint/2010/main" val="301140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Where in the World Speaks French?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FB898-3D41-7402-3681-4A904E4BEB1B}"/>
              </a:ext>
            </a:extLst>
          </p:cNvPr>
          <p:cNvSpPr txBox="1"/>
          <p:nvPr/>
        </p:nvSpPr>
        <p:spPr>
          <a:xfrm>
            <a:off x="133200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Match the statement to the correct answer.</a:t>
            </a:r>
          </a:p>
        </p:txBody>
      </p:sp>
      <p:sp>
        <p:nvSpPr>
          <p:cNvPr id="3" name="Rectangle: Rounded Corners 111">
            <a:extLst>
              <a:ext uri="{FF2B5EF4-FFF2-40B4-BE49-F238E27FC236}">
                <a16:creationId xmlns:a16="http://schemas.microsoft.com/office/drawing/2014/main" id="{3B0BE7FC-432C-F735-1069-5D05AE794FA6}"/>
              </a:ext>
            </a:extLst>
          </p:cNvPr>
          <p:cNvSpPr/>
          <p:nvPr/>
        </p:nvSpPr>
        <p:spPr>
          <a:xfrm>
            <a:off x="8126466" y="1896077"/>
            <a:ext cx="2035629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tour Eiffel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E9559C-89A4-1C57-127F-605A539FCE95}"/>
              </a:ext>
            </a:extLst>
          </p:cNvPr>
          <p:cNvSpPr/>
          <p:nvPr/>
        </p:nvSpPr>
        <p:spPr>
          <a:xfrm>
            <a:off x="820085" y="1896077"/>
            <a:ext cx="4022617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 capital of France</a:t>
            </a:r>
          </a:p>
        </p:txBody>
      </p:sp>
      <p:sp>
        <p:nvSpPr>
          <p:cNvPr id="7" name="Rectangle: Rounded Corners 112">
            <a:extLst>
              <a:ext uri="{FF2B5EF4-FFF2-40B4-BE49-F238E27FC236}">
                <a16:creationId xmlns:a16="http://schemas.microsoft.com/office/drawing/2014/main" id="{81DB0122-FE48-1F03-C379-744568F883FE}"/>
              </a:ext>
            </a:extLst>
          </p:cNvPr>
          <p:cNvSpPr/>
          <p:nvPr/>
        </p:nvSpPr>
        <p:spPr>
          <a:xfrm>
            <a:off x="820086" y="2957014"/>
            <a:ext cx="4022617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 mountain range in France</a:t>
            </a:r>
          </a:p>
        </p:txBody>
      </p:sp>
      <p:sp>
        <p:nvSpPr>
          <p:cNvPr id="8" name="Rectangle: Rounded Corners 113">
            <a:extLst>
              <a:ext uri="{FF2B5EF4-FFF2-40B4-BE49-F238E27FC236}">
                <a16:creationId xmlns:a16="http://schemas.microsoft.com/office/drawing/2014/main" id="{718C53A0-C88C-AA97-27F0-44B687D2DA24}"/>
              </a:ext>
            </a:extLst>
          </p:cNvPr>
          <p:cNvSpPr/>
          <p:nvPr/>
        </p:nvSpPr>
        <p:spPr>
          <a:xfrm>
            <a:off x="8126466" y="2957014"/>
            <a:ext cx="2035629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L’Espagne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Rectangle: Rounded Corners 114">
            <a:extLst>
              <a:ext uri="{FF2B5EF4-FFF2-40B4-BE49-F238E27FC236}">
                <a16:creationId xmlns:a16="http://schemas.microsoft.com/office/drawing/2014/main" id="{F0DDC1C4-0A04-2A2E-E995-C433D38B4190}"/>
              </a:ext>
            </a:extLst>
          </p:cNvPr>
          <p:cNvSpPr/>
          <p:nvPr/>
        </p:nvSpPr>
        <p:spPr>
          <a:xfrm>
            <a:off x="820086" y="4067318"/>
            <a:ext cx="4022617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 famous landmark in France</a:t>
            </a:r>
          </a:p>
        </p:txBody>
      </p:sp>
      <p:sp>
        <p:nvSpPr>
          <p:cNvPr id="10" name="Rectangle: Rounded Corners 116">
            <a:extLst>
              <a:ext uri="{FF2B5EF4-FFF2-40B4-BE49-F238E27FC236}">
                <a16:creationId xmlns:a16="http://schemas.microsoft.com/office/drawing/2014/main" id="{022F72E2-3D2F-518B-BFF7-A4AAEB6D1797}"/>
              </a:ext>
            </a:extLst>
          </p:cNvPr>
          <p:cNvSpPr/>
          <p:nvPr/>
        </p:nvSpPr>
        <p:spPr>
          <a:xfrm>
            <a:off x="8126466" y="4067318"/>
            <a:ext cx="2035629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Paris</a:t>
            </a:r>
          </a:p>
        </p:txBody>
      </p:sp>
      <p:sp>
        <p:nvSpPr>
          <p:cNvPr id="11" name="Rectangle: Rounded Corners 120">
            <a:extLst>
              <a:ext uri="{FF2B5EF4-FFF2-40B4-BE49-F238E27FC236}">
                <a16:creationId xmlns:a16="http://schemas.microsoft.com/office/drawing/2014/main" id="{4063EE48-1D60-4813-70A0-9BC07C51E507}"/>
              </a:ext>
            </a:extLst>
          </p:cNvPr>
          <p:cNvSpPr/>
          <p:nvPr/>
        </p:nvSpPr>
        <p:spPr>
          <a:xfrm>
            <a:off x="820087" y="5121583"/>
            <a:ext cx="4022618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 country France shares a border with</a:t>
            </a:r>
          </a:p>
        </p:txBody>
      </p:sp>
      <p:sp>
        <p:nvSpPr>
          <p:cNvPr id="12" name="Rectangle: Rounded Corners 121">
            <a:extLst>
              <a:ext uri="{FF2B5EF4-FFF2-40B4-BE49-F238E27FC236}">
                <a16:creationId xmlns:a16="http://schemas.microsoft.com/office/drawing/2014/main" id="{C64E6728-943A-EB5E-833C-3EE5B84280F2}"/>
              </a:ext>
            </a:extLst>
          </p:cNvPr>
          <p:cNvSpPr/>
          <p:nvPr/>
        </p:nvSpPr>
        <p:spPr>
          <a:xfrm>
            <a:off x="8126466" y="5121583"/>
            <a:ext cx="2035629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Les Alpes</a:t>
            </a:r>
          </a:p>
        </p:txBody>
      </p:sp>
    </p:spTree>
    <p:extLst>
      <p:ext uri="{BB962C8B-B14F-4D97-AF65-F5344CB8AC3E}">
        <p14:creationId xmlns:p14="http://schemas.microsoft.com/office/powerpoint/2010/main" val="1654559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Where in the World Speaks French?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FB898-3D41-7402-3681-4A904E4BEB1B}"/>
              </a:ext>
            </a:extLst>
          </p:cNvPr>
          <p:cNvSpPr txBox="1"/>
          <p:nvPr/>
        </p:nvSpPr>
        <p:spPr>
          <a:xfrm>
            <a:off x="133200" y="975600"/>
            <a:ext cx="1041417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Match the statement to the correct answer.</a:t>
            </a:r>
          </a:p>
        </p:txBody>
      </p:sp>
      <p:sp>
        <p:nvSpPr>
          <p:cNvPr id="3" name="Rectangle: Rounded Corners 111">
            <a:extLst>
              <a:ext uri="{FF2B5EF4-FFF2-40B4-BE49-F238E27FC236}">
                <a16:creationId xmlns:a16="http://schemas.microsoft.com/office/drawing/2014/main" id="{3B0BE7FC-432C-F735-1069-5D05AE794FA6}"/>
              </a:ext>
            </a:extLst>
          </p:cNvPr>
          <p:cNvSpPr/>
          <p:nvPr/>
        </p:nvSpPr>
        <p:spPr>
          <a:xfrm>
            <a:off x="8126466" y="1896077"/>
            <a:ext cx="2035629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La tour Eiffel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EE9559C-89A4-1C57-127F-605A539FCE95}"/>
              </a:ext>
            </a:extLst>
          </p:cNvPr>
          <p:cNvSpPr/>
          <p:nvPr/>
        </p:nvSpPr>
        <p:spPr>
          <a:xfrm>
            <a:off x="820085" y="1896077"/>
            <a:ext cx="4022617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 capital of France</a:t>
            </a:r>
          </a:p>
        </p:txBody>
      </p:sp>
      <p:sp>
        <p:nvSpPr>
          <p:cNvPr id="7" name="Rectangle: Rounded Corners 112">
            <a:extLst>
              <a:ext uri="{FF2B5EF4-FFF2-40B4-BE49-F238E27FC236}">
                <a16:creationId xmlns:a16="http://schemas.microsoft.com/office/drawing/2014/main" id="{81DB0122-FE48-1F03-C379-744568F883FE}"/>
              </a:ext>
            </a:extLst>
          </p:cNvPr>
          <p:cNvSpPr/>
          <p:nvPr/>
        </p:nvSpPr>
        <p:spPr>
          <a:xfrm>
            <a:off x="820086" y="2957014"/>
            <a:ext cx="4022617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 mountain range in France</a:t>
            </a:r>
          </a:p>
        </p:txBody>
      </p:sp>
      <p:sp>
        <p:nvSpPr>
          <p:cNvPr id="8" name="Rectangle: Rounded Corners 113">
            <a:extLst>
              <a:ext uri="{FF2B5EF4-FFF2-40B4-BE49-F238E27FC236}">
                <a16:creationId xmlns:a16="http://schemas.microsoft.com/office/drawing/2014/main" id="{718C53A0-C88C-AA97-27F0-44B687D2DA24}"/>
              </a:ext>
            </a:extLst>
          </p:cNvPr>
          <p:cNvSpPr/>
          <p:nvPr/>
        </p:nvSpPr>
        <p:spPr>
          <a:xfrm>
            <a:off x="8126466" y="2957014"/>
            <a:ext cx="2035629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L’Espagne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Rectangle: Rounded Corners 114">
            <a:extLst>
              <a:ext uri="{FF2B5EF4-FFF2-40B4-BE49-F238E27FC236}">
                <a16:creationId xmlns:a16="http://schemas.microsoft.com/office/drawing/2014/main" id="{F0DDC1C4-0A04-2A2E-E995-C433D38B4190}"/>
              </a:ext>
            </a:extLst>
          </p:cNvPr>
          <p:cNvSpPr/>
          <p:nvPr/>
        </p:nvSpPr>
        <p:spPr>
          <a:xfrm>
            <a:off x="820086" y="4067318"/>
            <a:ext cx="4022617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 famous landmark in France</a:t>
            </a:r>
          </a:p>
        </p:txBody>
      </p:sp>
      <p:sp>
        <p:nvSpPr>
          <p:cNvPr id="10" name="Rectangle: Rounded Corners 116">
            <a:extLst>
              <a:ext uri="{FF2B5EF4-FFF2-40B4-BE49-F238E27FC236}">
                <a16:creationId xmlns:a16="http://schemas.microsoft.com/office/drawing/2014/main" id="{022F72E2-3D2F-518B-BFF7-A4AAEB6D1797}"/>
              </a:ext>
            </a:extLst>
          </p:cNvPr>
          <p:cNvSpPr/>
          <p:nvPr/>
        </p:nvSpPr>
        <p:spPr>
          <a:xfrm>
            <a:off x="8126466" y="4067318"/>
            <a:ext cx="2035629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Paris</a:t>
            </a:r>
          </a:p>
        </p:txBody>
      </p:sp>
      <p:sp>
        <p:nvSpPr>
          <p:cNvPr id="11" name="Rectangle: Rounded Corners 120">
            <a:extLst>
              <a:ext uri="{FF2B5EF4-FFF2-40B4-BE49-F238E27FC236}">
                <a16:creationId xmlns:a16="http://schemas.microsoft.com/office/drawing/2014/main" id="{4063EE48-1D60-4813-70A0-9BC07C51E507}"/>
              </a:ext>
            </a:extLst>
          </p:cNvPr>
          <p:cNvSpPr/>
          <p:nvPr/>
        </p:nvSpPr>
        <p:spPr>
          <a:xfrm>
            <a:off x="820087" y="5121583"/>
            <a:ext cx="4022618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A country France shares a border with</a:t>
            </a:r>
          </a:p>
        </p:txBody>
      </p:sp>
      <p:sp>
        <p:nvSpPr>
          <p:cNvPr id="12" name="Rectangle: Rounded Corners 121">
            <a:extLst>
              <a:ext uri="{FF2B5EF4-FFF2-40B4-BE49-F238E27FC236}">
                <a16:creationId xmlns:a16="http://schemas.microsoft.com/office/drawing/2014/main" id="{C64E6728-943A-EB5E-833C-3EE5B84280F2}"/>
              </a:ext>
            </a:extLst>
          </p:cNvPr>
          <p:cNvSpPr/>
          <p:nvPr/>
        </p:nvSpPr>
        <p:spPr>
          <a:xfrm>
            <a:off x="8126466" y="5121583"/>
            <a:ext cx="2035629" cy="914400"/>
          </a:xfrm>
          <a:prstGeom prst="round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Les Alpes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A5D85-A31B-6C81-5E0E-9CB2E6617C1E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842702" y="2377611"/>
            <a:ext cx="3283764" cy="2146907"/>
          </a:xfrm>
          <a:prstGeom prst="line">
            <a:avLst/>
          </a:prstGeom>
          <a:ln w="1905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35A4B0-39F1-DDD1-5F2B-327E76A782FE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4842703" y="3414214"/>
            <a:ext cx="3283763" cy="2164569"/>
          </a:xfrm>
          <a:prstGeom prst="line">
            <a:avLst/>
          </a:prstGeom>
          <a:ln w="1905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AE573A-6BE4-436F-4819-9434D97EFF49}"/>
              </a:ext>
            </a:extLst>
          </p:cNvPr>
          <p:cNvCxnSpPr>
            <a:cxnSpLocks/>
            <a:stCxn id="9" idx="3"/>
            <a:endCxn id="3" idx="1"/>
          </p:cNvCxnSpPr>
          <p:nvPr/>
        </p:nvCxnSpPr>
        <p:spPr>
          <a:xfrm flipV="1">
            <a:off x="4842703" y="2353277"/>
            <a:ext cx="3283763" cy="2171241"/>
          </a:xfrm>
          <a:prstGeom prst="line">
            <a:avLst/>
          </a:prstGeom>
          <a:ln w="1905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46E7BF-0435-5D56-EC34-6D91AEAF8CEA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 flipV="1">
            <a:off x="4842705" y="3414214"/>
            <a:ext cx="3283761" cy="2164569"/>
          </a:xfrm>
          <a:prstGeom prst="line">
            <a:avLst/>
          </a:prstGeom>
          <a:ln w="19050">
            <a:solidFill>
              <a:srgbClr val="EB5B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90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75BE8-0E6B-D7F6-06AA-911FC38B9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Where in the World Speaks French?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FB898-3D41-7402-3681-4A904E4BEB1B}"/>
              </a:ext>
            </a:extLst>
          </p:cNvPr>
          <p:cNvSpPr txBox="1"/>
          <p:nvPr/>
        </p:nvSpPr>
        <p:spPr>
          <a:xfrm>
            <a:off x="133200" y="975600"/>
            <a:ext cx="11649862" cy="5632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Below are the flags of some of the countries that speak French.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Do you know any of them? </a:t>
            </a:r>
          </a:p>
        </p:txBody>
      </p:sp>
    </p:spTree>
    <p:extLst>
      <p:ext uri="{BB962C8B-B14F-4D97-AF65-F5344CB8AC3E}">
        <p14:creationId xmlns:p14="http://schemas.microsoft.com/office/powerpoint/2010/main" val="416408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3028F6-4887-D2E2-6F55-9EABCBFC519C}"/>
              </a:ext>
            </a:extLst>
          </p:cNvPr>
          <p:cNvSpPr txBox="1"/>
          <p:nvPr/>
        </p:nvSpPr>
        <p:spPr>
          <a:xfrm>
            <a:off x="133200" y="975600"/>
            <a:ext cx="11661447" cy="63709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France is not the only country in the world where the language of French is spoken.</a:t>
            </a:r>
          </a:p>
          <a:p>
            <a:b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</a:br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In fact, there are </a:t>
            </a:r>
            <a:r>
              <a:rPr lang="en-GB" sz="24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29 countries </a:t>
            </a:r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where French is the official language.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This makes it the </a:t>
            </a:r>
            <a:r>
              <a:rPr lang="en-GB" sz="24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second most used language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 in the world!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Where in the World Speaks French?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5BA07-FD3F-72AF-0348-848C499F6391}"/>
              </a:ext>
            </a:extLst>
          </p:cNvPr>
          <p:cNvSpPr txBox="1"/>
          <p:nvPr/>
        </p:nvSpPr>
        <p:spPr>
          <a:xfrm>
            <a:off x="2649368" y="5023256"/>
            <a:ext cx="6893265" cy="396000"/>
          </a:xfrm>
          <a:prstGeom prst="rect">
            <a:avLst/>
          </a:prstGeom>
          <a:solidFill>
            <a:srgbClr val="FF4840"/>
          </a:solidFill>
          <a:ln w="38100">
            <a:solidFill>
              <a:srgbClr val="FF48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Follow up question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B6994-785F-2DCD-1DE1-48893B21C594}"/>
              </a:ext>
            </a:extLst>
          </p:cNvPr>
          <p:cNvSpPr txBox="1"/>
          <p:nvPr/>
        </p:nvSpPr>
        <p:spPr>
          <a:xfrm>
            <a:off x="2649368" y="5415027"/>
            <a:ext cx="6893265" cy="956773"/>
          </a:xfrm>
          <a:prstGeom prst="rect">
            <a:avLst/>
          </a:prstGeom>
          <a:solidFill>
            <a:srgbClr val="FFF8EA"/>
          </a:solidFill>
          <a:ln w="38100">
            <a:solidFill>
              <a:srgbClr val="FF2E30"/>
            </a:solidFill>
          </a:ln>
        </p:spPr>
        <p:txBody>
          <a:bodyPr wrap="square" lIns="144000" tIns="108000" rIns="144000" bIns="108000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Do you know any other countries that speak French?</a:t>
            </a:r>
          </a:p>
        </p:txBody>
      </p:sp>
    </p:spTree>
    <p:extLst>
      <p:ext uri="{BB962C8B-B14F-4D97-AF65-F5344CB8AC3E}">
        <p14:creationId xmlns:p14="http://schemas.microsoft.com/office/powerpoint/2010/main" val="303502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Where in the World Speaks French?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FB898-3D41-7402-3681-4A904E4BEB1B}"/>
              </a:ext>
            </a:extLst>
          </p:cNvPr>
          <p:cNvSpPr txBox="1"/>
          <p:nvPr/>
        </p:nvSpPr>
        <p:spPr>
          <a:xfrm>
            <a:off x="133200" y="961532"/>
            <a:ext cx="11661447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Here are some of the countries around the world that speak French.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FCB762-0151-1273-54B2-20CDFBD7DEDB}"/>
              </a:ext>
            </a:extLst>
          </p:cNvPr>
          <p:cNvSpPr/>
          <p:nvPr/>
        </p:nvSpPr>
        <p:spPr>
          <a:xfrm>
            <a:off x="1938000" y="1516383"/>
            <a:ext cx="8316000" cy="5040000"/>
          </a:xfrm>
          <a:prstGeom prst="roundRect">
            <a:avLst>
              <a:gd name="adj" fmla="val 802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English name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				</a:t>
            </a:r>
            <a:r>
              <a:rPr lang="en-GB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French name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Belgium					la Belgique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Cameroon					le Cameroun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Canada					le Canada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The Ivory Coast				la Côte d'Ivoire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Haiti						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Haïti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Luxembourg				le Luxembourg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Madagascar				Madagascar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Monaco					Monaco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Niger						le Niger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Senegal					le </a:t>
            </a:r>
            <a:r>
              <a:rPr lang="en-GB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Sénégal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Seychelles			     		les Seychelles</a:t>
            </a:r>
          </a:p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oppins" pitchFamily="2" charset="77"/>
                <a:cs typeface="Poppins" pitchFamily="2" charset="77"/>
              </a:rPr>
              <a:t>Switzerland				           la Suisse</a:t>
            </a:r>
          </a:p>
        </p:txBody>
      </p:sp>
    </p:spTree>
    <p:extLst>
      <p:ext uri="{BB962C8B-B14F-4D97-AF65-F5344CB8AC3E}">
        <p14:creationId xmlns:p14="http://schemas.microsoft.com/office/powerpoint/2010/main" val="379869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2B7313D6-92D2-FE69-C2FF-5C170F487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85615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Where in the World Speaks French?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FB898-3D41-7402-3681-4A904E4BEB1B}"/>
              </a:ext>
            </a:extLst>
          </p:cNvPr>
          <p:cNvSpPr txBox="1"/>
          <p:nvPr/>
        </p:nvSpPr>
        <p:spPr>
          <a:xfrm>
            <a:off x="131884" y="970964"/>
            <a:ext cx="11661447" cy="45243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Here are some of the countries located on a world map.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57AE55-221C-537F-A8D6-5D5874CFB5B8}"/>
              </a:ext>
            </a:extLst>
          </p:cNvPr>
          <p:cNvCxnSpPr/>
          <p:nvPr/>
        </p:nvCxnSpPr>
        <p:spPr>
          <a:xfrm>
            <a:off x="5394961" y="3230061"/>
            <a:ext cx="606829" cy="324197"/>
          </a:xfrm>
          <a:prstGeom prst="straightConnector1">
            <a:avLst/>
          </a:prstGeom>
          <a:ln>
            <a:solidFill>
              <a:srgbClr val="F767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8BE910-150E-C6AB-B31B-29DD2F2032F3}"/>
              </a:ext>
            </a:extLst>
          </p:cNvPr>
          <p:cNvCxnSpPr>
            <a:cxnSpLocks/>
          </p:cNvCxnSpPr>
          <p:nvPr/>
        </p:nvCxnSpPr>
        <p:spPr>
          <a:xfrm flipH="1">
            <a:off x="3244735" y="2053810"/>
            <a:ext cx="317269" cy="730136"/>
          </a:xfrm>
          <a:prstGeom prst="straightConnector1">
            <a:avLst/>
          </a:prstGeom>
          <a:ln>
            <a:solidFill>
              <a:srgbClr val="F767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F62CF0-1727-E896-839B-C33C9E4632AA}"/>
              </a:ext>
            </a:extLst>
          </p:cNvPr>
          <p:cNvCxnSpPr>
            <a:cxnSpLocks/>
          </p:cNvCxnSpPr>
          <p:nvPr/>
        </p:nvCxnSpPr>
        <p:spPr>
          <a:xfrm flipH="1">
            <a:off x="7273636" y="5220959"/>
            <a:ext cx="710739" cy="274320"/>
          </a:xfrm>
          <a:prstGeom prst="straightConnector1">
            <a:avLst/>
          </a:prstGeom>
          <a:ln>
            <a:solidFill>
              <a:srgbClr val="F767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CB412A-0540-6A30-CAF9-0C411FA77D85}"/>
              </a:ext>
            </a:extLst>
          </p:cNvPr>
          <p:cNvCxnSpPr>
            <a:cxnSpLocks/>
          </p:cNvCxnSpPr>
          <p:nvPr/>
        </p:nvCxnSpPr>
        <p:spPr>
          <a:xfrm flipH="1">
            <a:off x="6184231" y="3101214"/>
            <a:ext cx="350622" cy="426027"/>
          </a:xfrm>
          <a:prstGeom prst="straightConnector1">
            <a:avLst/>
          </a:prstGeom>
          <a:ln>
            <a:solidFill>
              <a:srgbClr val="F767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C2B7C3-5F1E-069D-2BCE-3E5AA606788C}"/>
              </a:ext>
            </a:extLst>
          </p:cNvPr>
          <p:cNvCxnSpPr>
            <a:cxnSpLocks/>
          </p:cNvCxnSpPr>
          <p:nvPr/>
        </p:nvCxnSpPr>
        <p:spPr>
          <a:xfrm flipH="1">
            <a:off x="6093010" y="2831050"/>
            <a:ext cx="91221" cy="565265"/>
          </a:xfrm>
          <a:prstGeom prst="straightConnector1">
            <a:avLst/>
          </a:prstGeom>
          <a:ln>
            <a:solidFill>
              <a:srgbClr val="F767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60AA16-1F5E-B8A8-D74B-B5C71C8D11C5}"/>
              </a:ext>
            </a:extLst>
          </p:cNvPr>
          <p:cNvCxnSpPr>
            <a:cxnSpLocks/>
          </p:cNvCxnSpPr>
          <p:nvPr/>
        </p:nvCxnSpPr>
        <p:spPr>
          <a:xfrm>
            <a:off x="5281353" y="4758218"/>
            <a:ext cx="516774" cy="0"/>
          </a:xfrm>
          <a:prstGeom prst="straightConnector1">
            <a:avLst/>
          </a:prstGeom>
          <a:ln>
            <a:solidFill>
              <a:srgbClr val="F767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79AAEB-4520-9B6C-3324-FFF9DC3B980A}"/>
              </a:ext>
            </a:extLst>
          </p:cNvPr>
          <p:cNvCxnSpPr>
            <a:cxnSpLocks/>
          </p:cNvCxnSpPr>
          <p:nvPr/>
        </p:nvCxnSpPr>
        <p:spPr>
          <a:xfrm flipH="1">
            <a:off x="6249787" y="4181634"/>
            <a:ext cx="763409" cy="268847"/>
          </a:xfrm>
          <a:prstGeom prst="straightConnector1">
            <a:avLst/>
          </a:prstGeom>
          <a:ln>
            <a:solidFill>
              <a:srgbClr val="F767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0D5EBCC-D2D3-6363-50D7-326F6E119AAB}"/>
              </a:ext>
            </a:extLst>
          </p:cNvPr>
          <p:cNvCxnSpPr/>
          <p:nvPr/>
        </p:nvCxnSpPr>
        <p:spPr>
          <a:xfrm>
            <a:off x="4932911" y="4206835"/>
            <a:ext cx="606829" cy="324197"/>
          </a:xfrm>
          <a:prstGeom prst="straightConnector1">
            <a:avLst/>
          </a:prstGeom>
          <a:ln>
            <a:solidFill>
              <a:srgbClr val="F767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F2F222-29A6-A286-265F-EF665FF316DF}"/>
              </a:ext>
            </a:extLst>
          </p:cNvPr>
          <p:cNvCxnSpPr>
            <a:cxnSpLocks/>
          </p:cNvCxnSpPr>
          <p:nvPr/>
        </p:nvCxnSpPr>
        <p:spPr>
          <a:xfrm flipV="1">
            <a:off x="5698375" y="4821948"/>
            <a:ext cx="610985" cy="432203"/>
          </a:xfrm>
          <a:prstGeom prst="straightConnector1">
            <a:avLst/>
          </a:prstGeom>
          <a:ln>
            <a:solidFill>
              <a:srgbClr val="F767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CD6E0A-11FC-E7DD-C162-6EC911E7B98E}"/>
              </a:ext>
            </a:extLst>
          </p:cNvPr>
          <p:cNvCxnSpPr>
            <a:cxnSpLocks/>
          </p:cNvCxnSpPr>
          <p:nvPr/>
        </p:nvCxnSpPr>
        <p:spPr>
          <a:xfrm>
            <a:off x="5394960" y="3548881"/>
            <a:ext cx="743660" cy="89016"/>
          </a:xfrm>
          <a:prstGeom prst="straightConnector1">
            <a:avLst/>
          </a:prstGeom>
          <a:ln>
            <a:solidFill>
              <a:srgbClr val="F767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11">
            <a:extLst>
              <a:ext uri="{FF2B5EF4-FFF2-40B4-BE49-F238E27FC236}">
                <a16:creationId xmlns:a16="http://schemas.microsoft.com/office/drawing/2014/main" id="{C5A99739-1B0C-B675-BD23-CD768C8B860E}"/>
              </a:ext>
            </a:extLst>
          </p:cNvPr>
          <p:cNvSpPr/>
          <p:nvPr/>
        </p:nvSpPr>
        <p:spPr>
          <a:xfrm>
            <a:off x="7984375" y="5028782"/>
            <a:ext cx="2035629" cy="374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Madagascar</a:t>
            </a:r>
          </a:p>
        </p:txBody>
      </p:sp>
      <p:sp>
        <p:nvSpPr>
          <p:cNvPr id="17" name="Rectangle: Rounded Corners 111">
            <a:extLst>
              <a:ext uri="{FF2B5EF4-FFF2-40B4-BE49-F238E27FC236}">
                <a16:creationId xmlns:a16="http://schemas.microsoft.com/office/drawing/2014/main" id="{0276602B-DA86-C0D5-58FD-43D2842D84B3}"/>
              </a:ext>
            </a:extLst>
          </p:cNvPr>
          <p:cNvSpPr/>
          <p:nvPr/>
        </p:nvSpPr>
        <p:spPr>
          <a:xfrm>
            <a:off x="3359331" y="1690619"/>
            <a:ext cx="2035629" cy="374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Canada</a:t>
            </a:r>
          </a:p>
        </p:txBody>
      </p:sp>
      <p:sp>
        <p:nvSpPr>
          <p:cNvPr id="18" name="Rectangle: Rounded Corners 111">
            <a:extLst>
              <a:ext uri="{FF2B5EF4-FFF2-40B4-BE49-F238E27FC236}">
                <a16:creationId xmlns:a16="http://schemas.microsoft.com/office/drawing/2014/main" id="{FD7DDF38-20EB-173F-1242-445017506CCA}"/>
              </a:ext>
            </a:extLst>
          </p:cNvPr>
          <p:cNvSpPr/>
          <p:nvPr/>
        </p:nvSpPr>
        <p:spPr>
          <a:xfrm>
            <a:off x="3359330" y="2954333"/>
            <a:ext cx="2035629" cy="374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France</a:t>
            </a:r>
          </a:p>
        </p:txBody>
      </p:sp>
      <p:sp>
        <p:nvSpPr>
          <p:cNvPr id="19" name="Rectangle: Rounded Corners 111">
            <a:extLst>
              <a:ext uri="{FF2B5EF4-FFF2-40B4-BE49-F238E27FC236}">
                <a16:creationId xmlns:a16="http://schemas.microsoft.com/office/drawing/2014/main" id="{9A055B0D-7E82-DB8C-F38F-330B4A2B8FF0}"/>
              </a:ext>
            </a:extLst>
          </p:cNvPr>
          <p:cNvSpPr/>
          <p:nvPr/>
        </p:nvSpPr>
        <p:spPr>
          <a:xfrm>
            <a:off x="5798127" y="2478191"/>
            <a:ext cx="2035629" cy="374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Belgium</a:t>
            </a:r>
          </a:p>
        </p:txBody>
      </p:sp>
      <p:sp>
        <p:nvSpPr>
          <p:cNvPr id="20" name="Rectangle: Rounded Corners 111">
            <a:extLst>
              <a:ext uri="{FF2B5EF4-FFF2-40B4-BE49-F238E27FC236}">
                <a16:creationId xmlns:a16="http://schemas.microsoft.com/office/drawing/2014/main" id="{D415D93C-B62C-FC7F-A560-1E6655621229}"/>
              </a:ext>
            </a:extLst>
          </p:cNvPr>
          <p:cNvSpPr/>
          <p:nvPr/>
        </p:nvSpPr>
        <p:spPr>
          <a:xfrm>
            <a:off x="6534853" y="2913941"/>
            <a:ext cx="2035629" cy="374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Switzerland</a:t>
            </a:r>
          </a:p>
        </p:txBody>
      </p:sp>
      <p:sp>
        <p:nvSpPr>
          <p:cNvPr id="21" name="Rectangle: Rounded Corners 111">
            <a:extLst>
              <a:ext uri="{FF2B5EF4-FFF2-40B4-BE49-F238E27FC236}">
                <a16:creationId xmlns:a16="http://schemas.microsoft.com/office/drawing/2014/main" id="{0DD15556-F159-C089-1FFF-DD16ECF4D352}"/>
              </a:ext>
            </a:extLst>
          </p:cNvPr>
          <p:cNvSpPr/>
          <p:nvPr/>
        </p:nvSpPr>
        <p:spPr>
          <a:xfrm>
            <a:off x="3359749" y="3446300"/>
            <a:ext cx="2035629" cy="374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Monaco</a:t>
            </a:r>
          </a:p>
        </p:txBody>
      </p:sp>
      <p:sp>
        <p:nvSpPr>
          <p:cNvPr id="22" name="Rectangle: Rounded Corners 111">
            <a:extLst>
              <a:ext uri="{FF2B5EF4-FFF2-40B4-BE49-F238E27FC236}">
                <a16:creationId xmlns:a16="http://schemas.microsoft.com/office/drawing/2014/main" id="{8EABC6AE-5338-6F8C-5F36-A2B7BA4ECE3C}"/>
              </a:ext>
            </a:extLst>
          </p:cNvPr>
          <p:cNvSpPr/>
          <p:nvPr/>
        </p:nvSpPr>
        <p:spPr>
          <a:xfrm>
            <a:off x="4377144" y="5251073"/>
            <a:ext cx="2035629" cy="374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Cameroon</a:t>
            </a:r>
          </a:p>
        </p:txBody>
      </p:sp>
      <p:sp>
        <p:nvSpPr>
          <p:cNvPr id="23" name="Rectangle: Rounded Corners 111">
            <a:extLst>
              <a:ext uri="{FF2B5EF4-FFF2-40B4-BE49-F238E27FC236}">
                <a16:creationId xmlns:a16="http://schemas.microsoft.com/office/drawing/2014/main" id="{D1629B6A-1F28-98B0-3050-E0D334D76434}"/>
              </a:ext>
            </a:extLst>
          </p:cNvPr>
          <p:cNvSpPr/>
          <p:nvPr/>
        </p:nvSpPr>
        <p:spPr>
          <a:xfrm>
            <a:off x="2894202" y="4667402"/>
            <a:ext cx="2387151" cy="3821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The Ivory Coast</a:t>
            </a:r>
          </a:p>
        </p:txBody>
      </p:sp>
      <p:sp>
        <p:nvSpPr>
          <p:cNvPr id="24" name="Rectangle: Rounded Corners 111">
            <a:extLst>
              <a:ext uri="{FF2B5EF4-FFF2-40B4-BE49-F238E27FC236}">
                <a16:creationId xmlns:a16="http://schemas.microsoft.com/office/drawing/2014/main" id="{D5D454A8-C1B5-FB55-C0A7-942B07BCF2B0}"/>
              </a:ext>
            </a:extLst>
          </p:cNvPr>
          <p:cNvSpPr/>
          <p:nvPr/>
        </p:nvSpPr>
        <p:spPr>
          <a:xfrm>
            <a:off x="6966560" y="3958702"/>
            <a:ext cx="2035629" cy="374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Niger</a:t>
            </a:r>
          </a:p>
        </p:txBody>
      </p:sp>
      <p:sp>
        <p:nvSpPr>
          <p:cNvPr id="25" name="Rectangle: Rounded Corners 111">
            <a:extLst>
              <a:ext uri="{FF2B5EF4-FFF2-40B4-BE49-F238E27FC236}">
                <a16:creationId xmlns:a16="http://schemas.microsoft.com/office/drawing/2014/main" id="{F79B8237-1C96-C1E2-B27A-1F51975FB76D}"/>
              </a:ext>
            </a:extLst>
          </p:cNvPr>
          <p:cNvSpPr/>
          <p:nvPr/>
        </p:nvSpPr>
        <p:spPr>
          <a:xfrm>
            <a:off x="2897282" y="4076566"/>
            <a:ext cx="2035629" cy="3745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Senegal</a:t>
            </a:r>
          </a:p>
        </p:txBody>
      </p:sp>
    </p:spTree>
    <p:extLst>
      <p:ext uri="{BB962C8B-B14F-4D97-AF65-F5344CB8AC3E}">
        <p14:creationId xmlns:p14="http://schemas.microsoft.com/office/powerpoint/2010/main" val="344884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Where in the World Speaks French?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FB898-3D41-7402-3681-4A904E4BEB1B}"/>
              </a:ext>
            </a:extLst>
          </p:cNvPr>
          <p:cNvSpPr txBox="1"/>
          <p:nvPr/>
        </p:nvSpPr>
        <p:spPr>
          <a:xfrm>
            <a:off x="133200" y="975600"/>
            <a:ext cx="11661447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Unscramble the letters to find the French speaking countries.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1F3E185-0207-FA47-53BD-35C28191AE1C}"/>
              </a:ext>
            </a:extLst>
          </p:cNvPr>
          <p:cNvSpPr/>
          <p:nvPr/>
        </p:nvSpPr>
        <p:spPr>
          <a:xfrm>
            <a:off x="989380" y="1896077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GELBQUIE</a:t>
            </a:r>
          </a:p>
        </p:txBody>
      </p:sp>
      <p:sp>
        <p:nvSpPr>
          <p:cNvPr id="26" name="Rectangle: Rounded Corners 112">
            <a:extLst>
              <a:ext uri="{FF2B5EF4-FFF2-40B4-BE49-F238E27FC236}">
                <a16:creationId xmlns:a16="http://schemas.microsoft.com/office/drawing/2014/main" id="{309BFB17-1A30-E4EC-AEAD-32F88383CA94}"/>
              </a:ext>
            </a:extLst>
          </p:cNvPr>
          <p:cNvSpPr/>
          <p:nvPr/>
        </p:nvSpPr>
        <p:spPr>
          <a:xfrm>
            <a:off x="989381" y="2957014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REGIN</a:t>
            </a:r>
          </a:p>
        </p:txBody>
      </p:sp>
      <p:sp>
        <p:nvSpPr>
          <p:cNvPr id="27" name="Rectangle: Rounded Corners 114">
            <a:extLst>
              <a:ext uri="{FF2B5EF4-FFF2-40B4-BE49-F238E27FC236}">
                <a16:creationId xmlns:a16="http://schemas.microsoft.com/office/drawing/2014/main" id="{50103960-3546-4C77-1E18-E17FFCFBD713}"/>
              </a:ext>
            </a:extLst>
          </p:cNvPr>
          <p:cNvSpPr/>
          <p:nvPr/>
        </p:nvSpPr>
        <p:spPr>
          <a:xfrm>
            <a:off x="989381" y="4017951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ROCAMUEN</a:t>
            </a:r>
          </a:p>
        </p:txBody>
      </p:sp>
      <p:sp>
        <p:nvSpPr>
          <p:cNvPr id="28" name="Rectangle: Rounded Corners 120">
            <a:extLst>
              <a:ext uri="{FF2B5EF4-FFF2-40B4-BE49-F238E27FC236}">
                <a16:creationId xmlns:a16="http://schemas.microsoft.com/office/drawing/2014/main" id="{A359BA21-17FF-91B9-F1DC-B64B9C36A868}"/>
              </a:ext>
            </a:extLst>
          </p:cNvPr>
          <p:cNvSpPr/>
          <p:nvPr/>
        </p:nvSpPr>
        <p:spPr>
          <a:xfrm>
            <a:off x="989382" y="5121583"/>
            <a:ext cx="402261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SESIUS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4BD58AC-93D4-975F-C9D2-347A311B9F36}"/>
              </a:ext>
            </a:extLst>
          </p:cNvPr>
          <p:cNvSpPr/>
          <p:nvPr/>
        </p:nvSpPr>
        <p:spPr>
          <a:xfrm>
            <a:off x="6780580" y="1896077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CONAMO</a:t>
            </a:r>
          </a:p>
        </p:txBody>
      </p:sp>
      <p:sp>
        <p:nvSpPr>
          <p:cNvPr id="30" name="Rectangle: Rounded Corners 112">
            <a:extLst>
              <a:ext uri="{FF2B5EF4-FFF2-40B4-BE49-F238E27FC236}">
                <a16:creationId xmlns:a16="http://schemas.microsoft.com/office/drawing/2014/main" id="{A9030911-69E5-1D51-5757-A7B26FC68BB0}"/>
              </a:ext>
            </a:extLst>
          </p:cNvPr>
          <p:cNvSpPr/>
          <p:nvPr/>
        </p:nvSpPr>
        <p:spPr>
          <a:xfrm>
            <a:off x="6780581" y="2957014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DANACA</a:t>
            </a:r>
          </a:p>
        </p:txBody>
      </p:sp>
      <p:sp>
        <p:nvSpPr>
          <p:cNvPr id="31" name="Rectangle: Rounded Corners 114">
            <a:extLst>
              <a:ext uri="{FF2B5EF4-FFF2-40B4-BE49-F238E27FC236}">
                <a16:creationId xmlns:a16="http://schemas.microsoft.com/office/drawing/2014/main" id="{FF019901-477E-5A38-8FD3-E0CDE45CF72B}"/>
              </a:ext>
            </a:extLst>
          </p:cNvPr>
          <p:cNvSpPr/>
          <p:nvPr/>
        </p:nvSpPr>
        <p:spPr>
          <a:xfrm>
            <a:off x="6780581" y="4017951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SCHELLEEYS</a:t>
            </a:r>
          </a:p>
        </p:txBody>
      </p:sp>
      <p:sp>
        <p:nvSpPr>
          <p:cNvPr id="32" name="Rectangle: Rounded Corners 120">
            <a:extLst>
              <a:ext uri="{FF2B5EF4-FFF2-40B4-BE49-F238E27FC236}">
                <a16:creationId xmlns:a16="http://schemas.microsoft.com/office/drawing/2014/main" id="{CF5AE295-ECFF-6EE3-D32D-701F6AFF7024}"/>
              </a:ext>
            </a:extLst>
          </p:cNvPr>
          <p:cNvSpPr/>
          <p:nvPr/>
        </p:nvSpPr>
        <p:spPr>
          <a:xfrm>
            <a:off x="6780582" y="5121583"/>
            <a:ext cx="402261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1183B8"/>
                </a:solidFill>
                <a:latin typeface="Poppins" pitchFamily="2" charset="77"/>
                <a:cs typeface="Poppins" pitchFamily="2" charset="77"/>
              </a:rPr>
              <a:t>GLANÉSÉ</a:t>
            </a:r>
          </a:p>
        </p:txBody>
      </p:sp>
    </p:spTree>
    <p:extLst>
      <p:ext uri="{BB962C8B-B14F-4D97-AF65-F5344CB8AC3E}">
        <p14:creationId xmlns:p14="http://schemas.microsoft.com/office/powerpoint/2010/main" val="117226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16117D-791D-40B4-7C10-D45FCFA915C3}"/>
              </a:ext>
            </a:extLst>
          </p:cNvPr>
          <p:cNvSpPr txBox="1">
            <a:spLocks/>
          </p:cNvSpPr>
          <p:nvPr/>
        </p:nvSpPr>
        <p:spPr>
          <a:xfrm>
            <a:off x="131884" y="77296"/>
            <a:ext cx="7962900" cy="5117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Where in the World Speaks French?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DFB898-3D41-7402-3681-4A904E4BEB1B}"/>
              </a:ext>
            </a:extLst>
          </p:cNvPr>
          <p:cNvSpPr txBox="1"/>
          <p:nvPr/>
        </p:nvSpPr>
        <p:spPr>
          <a:xfrm>
            <a:off x="133200" y="975600"/>
            <a:ext cx="11661447" cy="415498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595959"/>
                </a:solidFill>
                <a:latin typeface="Poppins" pitchFamily="2" charset="77"/>
                <a:cs typeface="Poppins" pitchFamily="2" charset="77"/>
              </a:rPr>
              <a:t>Unscramble the letters to find the French speaking countries.</a:t>
            </a: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2400" dirty="0">
              <a:solidFill>
                <a:srgbClr val="595959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FA9ACC8-6953-485F-64EE-D4F3C90EFD41}"/>
              </a:ext>
            </a:extLst>
          </p:cNvPr>
          <p:cNvSpPr/>
          <p:nvPr/>
        </p:nvSpPr>
        <p:spPr>
          <a:xfrm>
            <a:off x="989380" y="1896077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EB5B50"/>
                </a:solidFill>
                <a:latin typeface="Poppins" pitchFamily="2" charset="77"/>
                <a:cs typeface="Poppins" pitchFamily="2" charset="77"/>
              </a:rPr>
              <a:t>BELGIQUE</a:t>
            </a:r>
          </a:p>
        </p:txBody>
      </p:sp>
      <p:sp>
        <p:nvSpPr>
          <p:cNvPr id="6" name="Rectangle: Rounded Corners 112">
            <a:extLst>
              <a:ext uri="{FF2B5EF4-FFF2-40B4-BE49-F238E27FC236}">
                <a16:creationId xmlns:a16="http://schemas.microsoft.com/office/drawing/2014/main" id="{516A55D4-327F-DF4D-C97A-D844F148491E}"/>
              </a:ext>
            </a:extLst>
          </p:cNvPr>
          <p:cNvSpPr/>
          <p:nvPr/>
        </p:nvSpPr>
        <p:spPr>
          <a:xfrm>
            <a:off x="989381" y="2957014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EB5B50"/>
                </a:solidFill>
                <a:latin typeface="Poppins" pitchFamily="2" charset="77"/>
                <a:cs typeface="Poppins" pitchFamily="2" charset="77"/>
              </a:rPr>
              <a:t>NIGER</a:t>
            </a:r>
          </a:p>
        </p:txBody>
      </p:sp>
      <p:sp>
        <p:nvSpPr>
          <p:cNvPr id="7" name="Rectangle: Rounded Corners 114">
            <a:extLst>
              <a:ext uri="{FF2B5EF4-FFF2-40B4-BE49-F238E27FC236}">
                <a16:creationId xmlns:a16="http://schemas.microsoft.com/office/drawing/2014/main" id="{24EBCA41-60EB-04D0-DC77-9FA95CF81E52}"/>
              </a:ext>
            </a:extLst>
          </p:cNvPr>
          <p:cNvSpPr/>
          <p:nvPr/>
        </p:nvSpPr>
        <p:spPr>
          <a:xfrm>
            <a:off x="989381" y="4017951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EB5B50"/>
                </a:solidFill>
                <a:latin typeface="Poppins" pitchFamily="2" charset="77"/>
                <a:cs typeface="Poppins" pitchFamily="2" charset="77"/>
              </a:rPr>
              <a:t>CAMEROUN</a:t>
            </a:r>
          </a:p>
        </p:txBody>
      </p:sp>
      <p:sp>
        <p:nvSpPr>
          <p:cNvPr id="8" name="Rectangle: Rounded Corners 120">
            <a:extLst>
              <a:ext uri="{FF2B5EF4-FFF2-40B4-BE49-F238E27FC236}">
                <a16:creationId xmlns:a16="http://schemas.microsoft.com/office/drawing/2014/main" id="{0F165230-5F8F-28FA-8941-748C62D67A48}"/>
              </a:ext>
            </a:extLst>
          </p:cNvPr>
          <p:cNvSpPr/>
          <p:nvPr/>
        </p:nvSpPr>
        <p:spPr>
          <a:xfrm>
            <a:off x="989382" y="5121583"/>
            <a:ext cx="402261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EB5B50"/>
                </a:solidFill>
                <a:latin typeface="Poppins" pitchFamily="2" charset="77"/>
                <a:cs typeface="Poppins" pitchFamily="2" charset="77"/>
              </a:rPr>
              <a:t>SUISSE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9A8EEA-2FA1-F6DC-CA7E-7E04A33D0E07}"/>
              </a:ext>
            </a:extLst>
          </p:cNvPr>
          <p:cNvSpPr/>
          <p:nvPr/>
        </p:nvSpPr>
        <p:spPr>
          <a:xfrm>
            <a:off x="6780580" y="1896077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EB5B50"/>
                </a:solidFill>
                <a:latin typeface="Poppins" pitchFamily="2" charset="77"/>
                <a:cs typeface="Poppins" pitchFamily="2" charset="77"/>
              </a:rPr>
              <a:t>MONACO</a:t>
            </a:r>
          </a:p>
        </p:txBody>
      </p:sp>
      <p:sp>
        <p:nvSpPr>
          <p:cNvPr id="10" name="Rectangle: Rounded Corners 112">
            <a:extLst>
              <a:ext uri="{FF2B5EF4-FFF2-40B4-BE49-F238E27FC236}">
                <a16:creationId xmlns:a16="http://schemas.microsoft.com/office/drawing/2014/main" id="{DB971E96-3B6A-37F2-57DF-3DFBD84C3444}"/>
              </a:ext>
            </a:extLst>
          </p:cNvPr>
          <p:cNvSpPr/>
          <p:nvPr/>
        </p:nvSpPr>
        <p:spPr>
          <a:xfrm>
            <a:off x="6780581" y="2957014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EB5B50"/>
                </a:solidFill>
                <a:latin typeface="Poppins" pitchFamily="2" charset="77"/>
                <a:cs typeface="Poppins" pitchFamily="2" charset="77"/>
              </a:rPr>
              <a:t>CANADA</a:t>
            </a:r>
          </a:p>
        </p:txBody>
      </p:sp>
      <p:sp>
        <p:nvSpPr>
          <p:cNvPr id="11" name="Rectangle: Rounded Corners 114">
            <a:extLst>
              <a:ext uri="{FF2B5EF4-FFF2-40B4-BE49-F238E27FC236}">
                <a16:creationId xmlns:a16="http://schemas.microsoft.com/office/drawing/2014/main" id="{D8183AC2-E97E-39E1-EDBB-6EA40C64D243}"/>
              </a:ext>
            </a:extLst>
          </p:cNvPr>
          <p:cNvSpPr/>
          <p:nvPr/>
        </p:nvSpPr>
        <p:spPr>
          <a:xfrm>
            <a:off x="6780581" y="4017951"/>
            <a:ext cx="4022617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EB5B50"/>
                </a:solidFill>
                <a:latin typeface="Poppins" pitchFamily="2" charset="77"/>
                <a:cs typeface="Poppins" pitchFamily="2" charset="77"/>
              </a:rPr>
              <a:t>SEYCHELLES</a:t>
            </a:r>
          </a:p>
        </p:txBody>
      </p:sp>
      <p:sp>
        <p:nvSpPr>
          <p:cNvPr id="12" name="Rectangle: Rounded Corners 120">
            <a:extLst>
              <a:ext uri="{FF2B5EF4-FFF2-40B4-BE49-F238E27FC236}">
                <a16:creationId xmlns:a16="http://schemas.microsoft.com/office/drawing/2014/main" id="{5EBB21F2-6046-430F-1479-AD1EEB612897}"/>
              </a:ext>
            </a:extLst>
          </p:cNvPr>
          <p:cNvSpPr/>
          <p:nvPr/>
        </p:nvSpPr>
        <p:spPr>
          <a:xfrm>
            <a:off x="6780582" y="5121583"/>
            <a:ext cx="402261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EB5B50"/>
                </a:solidFill>
                <a:latin typeface="Poppins" pitchFamily="2" charset="77"/>
                <a:cs typeface="Poppins" pitchFamily="2" charset="77"/>
              </a:rPr>
              <a:t>SÉNÉGAL</a:t>
            </a:r>
          </a:p>
        </p:txBody>
      </p:sp>
    </p:spTree>
    <p:extLst>
      <p:ext uri="{BB962C8B-B14F-4D97-AF65-F5344CB8AC3E}">
        <p14:creationId xmlns:p14="http://schemas.microsoft.com/office/powerpoint/2010/main" val="1690640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7" ma:contentTypeDescription="Create a new document." ma:contentTypeScope="" ma:versionID="35be775d6d2a70e1142a88c9720e83c1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dc93e11cb116257a2a98b3af4f6d72c2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029093-bac8-40c8-b3d2-05dc3a2407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144f90-c7b6-48d0-aae5-f5e9e48cc3df" xsi:nil="true"/>
    <lcf76f155ced4ddcb4097134ff3c332f xmlns="5c7a0828-c5e4-45f8-a074-18a8fdc88ec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27FAA2-E67C-43AE-8AC7-19CFFFC7FF32}"/>
</file>

<file path=customXml/itemProps2.xml><?xml version="1.0" encoding="utf-8"?>
<ds:datastoreItem xmlns:ds="http://schemas.openxmlformats.org/officeDocument/2006/customXml" ds:itemID="{49889952-5A85-480A-90D4-93317C409E81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86144f90-c7b6-48d0-aae5-f5e9e48cc3df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0f0ae0ff-29c4-4766-b250-c1a9bee8d430"/>
  </ds:schemaRefs>
</ds:datastoreItem>
</file>

<file path=customXml/itemProps3.xml><?xml version="1.0" encoding="utf-8"?>
<ds:datastoreItem xmlns:ds="http://schemas.openxmlformats.org/officeDocument/2006/customXml" ds:itemID="{5FC68D4F-D5F6-4489-A7F8-30619B57A8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542</Words>
  <Application>Microsoft Office PowerPoint</Application>
  <PresentationFormat>Widescreen</PresentationFormat>
  <Paragraphs>151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Paytone One</vt:lpstr>
      <vt:lpstr>Poppins Medium</vt:lpstr>
      <vt:lpstr>Calibri Light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Y4 Where in the World Speaks French? TPP</dc:title>
  <dc:creator>Lewis Clegg</dc:creator>
  <cp:lastModifiedBy>Josh Cooper</cp:lastModifiedBy>
  <cp:revision>17</cp:revision>
  <dcterms:created xsi:type="dcterms:W3CDTF">2023-06-07T10:51:42Z</dcterms:created>
  <dcterms:modified xsi:type="dcterms:W3CDTF">2023-09-14T13:36:14Z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MediaServiceImageTags">
    <vt:lpwstr/>
  </property>
  <property fmtid="{D5CDD505-2E9C-101B-9397-08002B2CF9AE}" pid="4" name="ContentTypeId">
    <vt:lpwstr>0x0101002E2B28500E97074E9232E002F87A0DA8</vt:lpwstr>
  </property>
</Properties>
</file>