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3"/>
  </p:notesMasterIdLst>
  <p:sldIdLst>
    <p:sldId id="258" r:id="rId5"/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Paytone One" panose="020B0604020202020204" charset="0"/>
      <p:regular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Poppins Medium" panose="00000600000000000000" pitchFamily="2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Jamot" initials="CJ" lastIdx="3" clrIdx="0">
    <p:extLst>
      <p:ext uri="{19B8F6BF-5375-455C-9EA6-DF929625EA0E}">
        <p15:presenceInfo xmlns:p15="http://schemas.microsoft.com/office/powerpoint/2012/main" userId="Christophe Jamo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840"/>
    <a:srgbClr val="494A93"/>
    <a:srgbClr val="FFBB00"/>
    <a:srgbClr val="FF2E30"/>
    <a:srgbClr val="FFF8EA"/>
    <a:srgbClr val="00B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182D5-5CCD-4C93-9126-51525D77F3EF}" v="43" dt="2023-08-07T12:54:51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6"/>
    <p:restoredTop sz="94753"/>
  </p:normalViewPr>
  <p:slideViewPr>
    <p:cSldViewPr snapToGrid="0">
      <p:cViewPr varScale="1">
        <p:scale>
          <a:sx n="68" d="100"/>
          <a:sy n="68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A9E86-587C-E44B-B5BB-AA0ED28958EA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C6369-2099-1D48-8418-9EF80AE11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82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C6369-2099-1D48-8418-9EF80AE11D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6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27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CA712-1808-E770-A1F6-E90904A0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5F7DC-449B-C593-0594-E1CB3EF1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EEEEE-9DB7-6A2B-F740-501D67C02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D4944-9677-CB4B-9262-F35EC822D3E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5D12E-4D69-40D4-3D94-4E11DFFCC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15D4-FF15-3E36-C388-C599E6F08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A3B47-C826-A646-ACDD-5F634FF1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EE7CB87-3AC9-D75A-0AD2-C484BE500AD0}"/>
              </a:ext>
            </a:extLst>
          </p:cNvPr>
          <p:cNvSpPr/>
          <p:nvPr/>
        </p:nvSpPr>
        <p:spPr>
          <a:xfrm>
            <a:off x="468923" y="1012032"/>
            <a:ext cx="756138" cy="756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9EE730-A223-3696-E899-1B3F10F51402}"/>
              </a:ext>
            </a:extLst>
          </p:cNvPr>
          <p:cNvCxnSpPr>
            <a:cxnSpLocks/>
          </p:cNvCxnSpPr>
          <p:nvPr/>
        </p:nvCxnSpPr>
        <p:spPr>
          <a:xfrm>
            <a:off x="298938" y="1012032"/>
            <a:ext cx="0" cy="26140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D04E4CA-BD7C-4239-D873-F24951574B74}"/>
              </a:ext>
            </a:extLst>
          </p:cNvPr>
          <p:cNvSpPr/>
          <p:nvPr/>
        </p:nvSpPr>
        <p:spPr>
          <a:xfrm>
            <a:off x="1395045" y="1012032"/>
            <a:ext cx="2215662" cy="756138"/>
          </a:xfrm>
          <a:prstGeom prst="rect">
            <a:avLst/>
          </a:prstGeom>
          <a:solidFill>
            <a:srgbClr val="494A9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94A93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5584A2-87FB-5D86-6A96-875F9D335EEC}"/>
              </a:ext>
            </a:extLst>
          </p:cNvPr>
          <p:cNvSpPr txBox="1">
            <a:spLocks/>
          </p:cNvSpPr>
          <p:nvPr/>
        </p:nvSpPr>
        <p:spPr>
          <a:xfrm>
            <a:off x="1591407" y="1195752"/>
            <a:ext cx="1758462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3E50B2-7472-6F09-1D30-B1411EAA3E92}"/>
              </a:ext>
            </a:extLst>
          </p:cNvPr>
          <p:cNvSpPr txBox="1">
            <a:spLocks/>
          </p:cNvSpPr>
          <p:nvPr/>
        </p:nvSpPr>
        <p:spPr>
          <a:xfrm>
            <a:off x="553914" y="3295094"/>
            <a:ext cx="3182813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Unit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22846-2FE4-D9F7-C24E-849E17BF812D}"/>
              </a:ext>
            </a:extLst>
          </p:cNvPr>
          <p:cNvSpPr txBox="1"/>
          <p:nvPr/>
        </p:nvSpPr>
        <p:spPr>
          <a:xfrm>
            <a:off x="517819" y="1169376"/>
            <a:ext cx="671146" cy="5117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1" i="0" u="none" strike="noStrike" kern="1200" cap="none" spc="0" normalizeH="0" baseline="0" noProof="0">
                <a:ln>
                  <a:noFill/>
                </a:ln>
                <a:solidFill>
                  <a:srgbClr val="494A93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Y5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494A93"/>
              </a:solidFill>
              <a:effectLst/>
              <a:uLnTx/>
              <a:uFillTx/>
              <a:latin typeface="Poppins" pitchFamily="2" charset="77"/>
              <a:ea typeface="+mj-ea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18988-D5F8-1F09-8DA9-A15E4C68443F}"/>
              </a:ext>
            </a:extLst>
          </p:cNvPr>
          <p:cNvSpPr txBox="1"/>
          <p:nvPr/>
        </p:nvSpPr>
        <p:spPr>
          <a:xfrm>
            <a:off x="468923" y="1890346"/>
            <a:ext cx="9144000" cy="13111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ytone One" pitchFamily="2" charset="77"/>
                <a:ea typeface="+mn-ea"/>
                <a:cs typeface="+mn-cs"/>
              </a:rPr>
              <a:t>French festivals</a:t>
            </a:r>
            <a:endParaRPr kumimoji="0" lang="en-GB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ytone One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9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08CF0E-82AA-3383-7852-8DD581B76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Festivals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C7901-8A00-B013-9991-73BA9546E7FB}"/>
              </a:ext>
            </a:extLst>
          </p:cNvPr>
          <p:cNvSpPr txBox="1"/>
          <p:nvPr/>
        </p:nvSpPr>
        <p:spPr>
          <a:xfrm>
            <a:off x="133200" y="745200"/>
            <a:ext cx="11528917" cy="56030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This tradition was founded in Paris in 1999 by a gentleman named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Altanase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P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rifan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An elderly woman had been missing for four months and nobody had noticed!</a:t>
            </a: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Altanase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was extremely saddened by this and vowed to make a change.</a:t>
            </a:r>
          </a:p>
        </p:txBody>
      </p:sp>
    </p:spTree>
    <p:extLst>
      <p:ext uri="{BB962C8B-B14F-4D97-AF65-F5344CB8AC3E}">
        <p14:creationId xmlns:p14="http://schemas.microsoft.com/office/powerpoint/2010/main" val="134727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922FF4-D15E-B4D1-D4FB-AECF00D0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Festivals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C7901-8A00-B013-9991-73BA9546E7FB}"/>
              </a:ext>
            </a:extLst>
          </p:cNvPr>
          <p:cNvSpPr txBox="1"/>
          <p:nvPr/>
        </p:nvSpPr>
        <p:spPr>
          <a:xfrm>
            <a:off x="133200" y="745200"/>
            <a:ext cx="11033501" cy="56030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Le 14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juillet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, or Bastille Day, is celebrated each year on le quatorze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juillet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The day celebrates the storming of an old prison in Paris known as ‘Bastille Saint Antoine’ or ‘la Bastille’.</a:t>
            </a:r>
          </a:p>
        </p:txBody>
      </p:sp>
    </p:spTree>
    <p:extLst>
      <p:ext uri="{BB962C8B-B14F-4D97-AF65-F5344CB8AC3E}">
        <p14:creationId xmlns:p14="http://schemas.microsoft.com/office/powerpoint/2010/main" val="208343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E025C-F8E7-D643-F5CD-1F05DCD3A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Festivals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C7901-8A00-B013-9991-73BA9546E7FB}"/>
              </a:ext>
            </a:extLst>
          </p:cNvPr>
          <p:cNvSpPr txBox="1"/>
          <p:nvPr/>
        </p:nvSpPr>
        <p:spPr>
          <a:xfrm>
            <a:off x="133200" y="745200"/>
            <a:ext cx="11033501" cy="606473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People believed that the prison represented everything they hated about the monarchy and how the king was running the country.</a:t>
            </a: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They felt that by destroying the Bastille, they were destroying the unfair rules they despised so much. They hated how the rich people didn’t pay taxes but they had to.</a:t>
            </a:r>
          </a:p>
        </p:txBody>
      </p:sp>
    </p:spTree>
    <p:extLst>
      <p:ext uri="{BB962C8B-B14F-4D97-AF65-F5344CB8AC3E}">
        <p14:creationId xmlns:p14="http://schemas.microsoft.com/office/powerpoint/2010/main" val="139311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Festivals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C7901-8A00-B013-9991-73BA9546E7FB}"/>
              </a:ext>
            </a:extLst>
          </p:cNvPr>
          <p:cNvSpPr txBox="1"/>
          <p:nvPr/>
        </p:nvSpPr>
        <p:spPr>
          <a:xfrm>
            <a:off x="133200" y="745200"/>
            <a:ext cx="11033501" cy="390876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In 1789, soldiers invaded the prison and set the prisoners free.</a:t>
            </a:r>
          </a:p>
          <a:p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endParaRPr lang="en-GB" sz="2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3E1EA6-2686-C885-BF74-065336DFD20A}"/>
              </a:ext>
            </a:extLst>
          </p:cNvPr>
          <p:cNvSpPr/>
          <p:nvPr/>
        </p:nvSpPr>
        <p:spPr>
          <a:xfrm>
            <a:off x="1158931" y="1695768"/>
            <a:ext cx="9486537" cy="3096182"/>
          </a:xfrm>
          <a:prstGeom prst="roundRect">
            <a:avLst>
              <a:gd name="adj" fmla="val 770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Did you know?</a:t>
            </a: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People made bracelets and brooches from the old stones of the Bastille once it had been destroyed.</a:t>
            </a: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They also wore buckles and hats in the shape of towers.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86D0F5-0417-2C7C-8B51-DF12CEC9E99C}"/>
              </a:ext>
            </a:extLst>
          </p:cNvPr>
          <p:cNvSpPr txBox="1"/>
          <p:nvPr/>
        </p:nvSpPr>
        <p:spPr>
          <a:xfrm>
            <a:off x="8775268" y="5514572"/>
            <a:ext cx="2966748" cy="369332"/>
          </a:xfrm>
          <a:prstGeom prst="rect">
            <a:avLst/>
          </a:prstGeom>
          <a:solidFill>
            <a:srgbClr val="FF4840"/>
          </a:solidFill>
          <a:ln w="38100">
            <a:solidFill>
              <a:srgbClr val="FF48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Follow up question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A8289-B018-8DED-619B-3E602A33797E}"/>
              </a:ext>
            </a:extLst>
          </p:cNvPr>
          <p:cNvSpPr txBox="1"/>
          <p:nvPr/>
        </p:nvSpPr>
        <p:spPr>
          <a:xfrm>
            <a:off x="8775268" y="5895659"/>
            <a:ext cx="2966748" cy="710552"/>
          </a:xfrm>
          <a:prstGeom prst="rect">
            <a:avLst/>
          </a:prstGeom>
          <a:solidFill>
            <a:srgbClr val="FFF8EA"/>
          </a:solidFill>
          <a:ln w="38100">
            <a:solidFill>
              <a:srgbClr val="FF2E30"/>
            </a:solidFill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1600" dirty="0">
                <a:solidFill>
                  <a:srgbClr val="FF4840"/>
                </a:solidFill>
                <a:latin typeface="Poppins" pitchFamily="2" charset="77"/>
                <a:cs typeface="Poppins" pitchFamily="2" charset="77"/>
              </a:rPr>
              <a:t>Why do you think this was?</a:t>
            </a:r>
          </a:p>
        </p:txBody>
      </p:sp>
    </p:spTree>
    <p:extLst>
      <p:ext uri="{BB962C8B-B14F-4D97-AF65-F5344CB8AC3E}">
        <p14:creationId xmlns:p14="http://schemas.microsoft.com/office/powerpoint/2010/main" val="4160704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A43CE5-6ABB-6FE4-1D0D-025D24856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Festivals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C7901-8A00-B013-9991-73BA9546E7FB}"/>
              </a:ext>
            </a:extLst>
          </p:cNvPr>
          <p:cNvSpPr txBox="1"/>
          <p:nvPr/>
        </p:nvSpPr>
        <p:spPr>
          <a:xfrm>
            <a:off x="133200" y="745200"/>
            <a:ext cx="11033501" cy="606473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rgbClr val="FF4840"/>
                </a:solidFill>
                <a:latin typeface="Poppins" pitchFamily="2" charset="77"/>
                <a:cs typeface="Poppins" pitchFamily="2" charset="77"/>
              </a:rPr>
              <a:t>The people of Paris were declaring that they had gained freedom and sought justice.</a:t>
            </a: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Today, France and French-speaking countries remember the brave people who fought for this.</a:t>
            </a: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It is celebrated with large parades in Paris and fireworks can be seen all over France. </a:t>
            </a:r>
          </a:p>
        </p:txBody>
      </p:sp>
    </p:spTree>
    <p:extLst>
      <p:ext uri="{BB962C8B-B14F-4D97-AF65-F5344CB8AC3E}">
        <p14:creationId xmlns:p14="http://schemas.microsoft.com/office/powerpoint/2010/main" val="3967734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CE5335-C786-A744-2201-6212CFAF4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Festivals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C7901-8A00-B013-9991-73BA9546E7FB}"/>
              </a:ext>
            </a:extLst>
          </p:cNvPr>
          <p:cNvSpPr txBox="1"/>
          <p:nvPr/>
        </p:nvSpPr>
        <p:spPr>
          <a:xfrm>
            <a:off x="133200" y="745200"/>
            <a:ext cx="11033501" cy="56030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Noël, or Christmas, is celebrated on the 25</a:t>
            </a:r>
            <a:r>
              <a:rPr lang="en-GB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December (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vingt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-cinq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d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cembre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) just as it is in England.</a:t>
            </a: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It is a time for families and friends to come together to celebrate the birth of Jesus.</a:t>
            </a:r>
          </a:p>
        </p:txBody>
      </p:sp>
    </p:spTree>
    <p:extLst>
      <p:ext uri="{BB962C8B-B14F-4D97-AF65-F5344CB8AC3E}">
        <p14:creationId xmlns:p14="http://schemas.microsoft.com/office/powerpoint/2010/main" val="150462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Festivals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C7901-8A00-B013-9991-73BA9546E7FB}"/>
              </a:ext>
            </a:extLst>
          </p:cNvPr>
          <p:cNvSpPr txBox="1"/>
          <p:nvPr/>
        </p:nvSpPr>
        <p:spPr>
          <a:xfrm>
            <a:off x="133200" y="745200"/>
            <a:ext cx="1103350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As England has its own traditions at Christmas time, so do France.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8E12CE-C894-99FC-A8E6-4FAE168660B9}"/>
              </a:ext>
            </a:extLst>
          </p:cNvPr>
          <p:cNvSpPr/>
          <p:nvPr/>
        </p:nvSpPr>
        <p:spPr>
          <a:xfrm>
            <a:off x="1053374" y="1964748"/>
            <a:ext cx="10085252" cy="3976215"/>
          </a:xfrm>
          <a:prstGeom prst="roundRect">
            <a:avLst>
              <a:gd name="adj" fmla="val 763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A. On Christmas Eve or ‘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la </a:t>
            </a:r>
            <a:r>
              <a:rPr lang="en-GB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veille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de Noël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’, families celebrate with a meal known as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‘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le </a:t>
            </a:r>
            <a:r>
              <a:rPr lang="en-GB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réveillon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de Noël’.</a:t>
            </a:r>
          </a:p>
          <a:p>
            <a:pPr marL="514350" indent="-514350">
              <a:lnSpc>
                <a:spcPts val="3600"/>
              </a:lnSpc>
              <a:buAutoNum type="alphaUcPeriod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600"/>
              </a:lnSpc>
            </a:pPr>
            <a:r>
              <a:rPr lang="en-GB" sz="24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B. Children leave their shoes on the fireplace in the hope that 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‘le Père Noël</a:t>
            </a:r>
            <a:r>
              <a:rPr lang="en-GB" sz="24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’ will leave presents in or around them.</a:t>
            </a:r>
          </a:p>
          <a:p>
            <a:pPr marL="514350" indent="-514350">
              <a:lnSpc>
                <a:spcPts val="3600"/>
              </a:lnSpc>
              <a:buAutoNum type="alphaUcPeriod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C. Christmas dinner sometimes comprises of duck or goose, seafood and cheese. Yule log is often eaten for pudding.</a:t>
            </a:r>
          </a:p>
        </p:txBody>
      </p:sp>
    </p:spTree>
    <p:extLst>
      <p:ext uri="{BB962C8B-B14F-4D97-AF65-F5344CB8AC3E}">
        <p14:creationId xmlns:p14="http://schemas.microsoft.com/office/powerpoint/2010/main" val="2564381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Festivals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C7901-8A00-B013-9991-73BA9546E7FB}"/>
              </a:ext>
            </a:extLst>
          </p:cNvPr>
          <p:cNvSpPr txBox="1"/>
          <p:nvPr/>
        </p:nvSpPr>
        <p:spPr>
          <a:xfrm>
            <a:off x="133200" y="745200"/>
            <a:ext cx="11399112" cy="45243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Use your knowledge of French festivals to answer the quiz questions below.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A. When is Bastille Day?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B. What is said to happen to the bells when they stop ringing?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</a:b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C. Who founded ‘la Fête des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Voisins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’?</a:t>
            </a:r>
          </a:p>
          <a:p>
            <a:pPr marL="457200" indent="-457200">
              <a:buAutoNum type="alphaUcPeriod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D. Why do children in France leave their shoes out on Christmas Eve?</a:t>
            </a:r>
          </a:p>
          <a:p>
            <a:pPr marL="457200" indent="-457200">
              <a:buAutoNum type="alphaUcPeriod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E. Name two things that are eaten on Christmas Day in France.</a:t>
            </a:r>
          </a:p>
        </p:txBody>
      </p:sp>
    </p:spTree>
    <p:extLst>
      <p:ext uri="{BB962C8B-B14F-4D97-AF65-F5344CB8AC3E}">
        <p14:creationId xmlns:p14="http://schemas.microsoft.com/office/powerpoint/2010/main" val="3704862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Festivals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C7901-8A00-B013-9991-73BA9546E7FB}"/>
              </a:ext>
            </a:extLst>
          </p:cNvPr>
          <p:cNvSpPr txBox="1"/>
          <p:nvPr/>
        </p:nvSpPr>
        <p:spPr>
          <a:xfrm>
            <a:off x="133200" y="745200"/>
            <a:ext cx="11399112" cy="57554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Use your knowledge of French festivals to answer the quiz questions below.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A. When is Bastille Day? </a:t>
            </a:r>
            <a:r>
              <a:rPr lang="en-GB" sz="2400" dirty="0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14</a:t>
            </a:r>
            <a:r>
              <a:rPr lang="en-GB" sz="2400" baseline="30000" dirty="0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th</a:t>
            </a:r>
            <a:r>
              <a:rPr lang="en-GB" sz="2400" dirty="0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 July</a:t>
            </a:r>
          </a:p>
          <a:p>
            <a:pPr marL="457200" indent="-457200">
              <a:buAutoNum type="alphaUcPeriod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B. What is said to happen to the bells when they stop ringing? </a:t>
            </a:r>
            <a:r>
              <a:rPr lang="en-GB" sz="2400" dirty="0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They have flown to Rome to collect chocolate from the Pope.</a:t>
            </a:r>
          </a:p>
          <a:p>
            <a:pPr marL="457200" indent="-457200">
              <a:buAutoNum type="alphaUcPeriod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C. Who founded ‘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la Fête des </a:t>
            </a:r>
            <a:r>
              <a:rPr lang="en-GB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Voisins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’? </a:t>
            </a:r>
            <a:r>
              <a:rPr lang="en-GB" sz="2400" dirty="0" err="1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Altanase</a:t>
            </a:r>
            <a:r>
              <a:rPr lang="en-GB" sz="2400" dirty="0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2400" dirty="0" err="1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P</a:t>
            </a:r>
            <a:r>
              <a:rPr lang="en-GB" sz="2400" dirty="0" err="1">
                <a:solidFill>
                  <a:srgbClr val="F7675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</a:t>
            </a:r>
            <a:r>
              <a:rPr lang="en-GB" sz="2400" dirty="0" err="1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rifan</a:t>
            </a:r>
            <a:endParaRPr lang="en-GB" sz="2400" dirty="0">
              <a:solidFill>
                <a:srgbClr val="F76756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D. Why do children in France leave their shoes out on Christmas Eve? </a:t>
            </a:r>
            <a:r>
              <a:rPr lang="en-GB" sz="2400" dirty="0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In the hope that </a:t>
            </a:r>
            <a:r>
              <a:rPr lang="en-GB" sz="2400" i="1" dirty="0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‘le Père Noël’ </a:t>
            </a:r>
            <a:r>
              <a:rPr lang="en-GB" sz="2400" dirty="0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will leave presents in or around them.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E. Name two things that are eaten on Christmas Day in France.</a:t>
            </a:r>
          </a:p>
          <a:p>
            <a:r>
              <a:rPr lang="en-GB" sz="2400" dirty="0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Various answers, for example: duck and cheese.</a:t>
            </a:r>
          </a:p>
        </p:txBody>
      </p:sp>
    </p:spTree>
    <p:extLst>
      <p:ext uri="{BB962C8B-B14F-4D97-AF65-F5344CB8AC3E}">
        <p14:creationId xmlns:p14="http://schemas.microsoft.com/office/powerpoint/2010/main" val="284483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CF5080-1F5A-3EF0-220C-0EE4E2965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Festivals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C7901-8A00-B013-9991-73BA9546E7FB}"/>
              </a:ext>
            </a:extLst>
          </p:cNvPr>
          <p:cNvSpPr txBox="1"/>
          <p:nvPr/>
        </p:nvSpPr>
        <p:spPr>
          <a:xfrm>
            <a:off x="133200" y="745200"/>
            <a:ext cx="10414177" cy="9864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Let’s start with a question about France and where it is located in the world.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79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82B1EA-1A27-ABDD-3694-F9CF301EF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Festivals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8EA2A66-6BEB-75E3-F4FB-CF18D1557114}"/>
              </a:ext>
            </a:extLst>
          </p:cNvPr>
          <p:cNvCxnSpPr>
            <a:cxnSpLocks/>
          </p:cNvCxnSpPr>
          <p:nvPr/>
        </p:nvCxnSpPr>
        <p:spPr>
          <a:xfrm flipV="1">
            <a:off x="5199797" y="3661113"/>
            <a:ext cx="1012620" cy="283090"/>
          </a:xfrm>
          <a:prstGeom prst="straightConnector1">
            <a:avLst/>
          </a:prstGeom>
          <a:ln w="12700">
            <a:solidFill>
              <a:srgbClr val="F767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111">
            <a:extLst>
              <a:ext uri="{FF2B5EF4-FFF2-40B4-BE49-F238E27FC236}">
                <a16:creationId xmlns:a16="http://schemas.microsoft.com/office/drawing/2014/main" id="{EA0652AF-BC9B-CE9C-B798-DD0A4ACC5901}"/>
              </a:ext>
            </a:extLst>
          </p:cNvPr>
          <p:cNvSpPr/>
          <p:nvPr/>
        </p:nvSpPr>
        <p:spPr>
          <a:xfrm>
            <a:off x="4539000" y="3860336"/>
            <a:ext cx="1149059" cy="3745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France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135CC4-A5FC-AF3A-E956-3A841EAD1370}"/>
              </a:ext>
            </a:extLst>
          </p:cNvPr>
          <p:cNvSpPr txBox="1"/>
          <p:nvPr/>
        </p:nvSpPr>
        <p:spPr>
          <a:xfrm>
            <a:off x="133200" y="745200"/>
            <a:ext cx="10414177" cy="9864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Let’s start with a question about France and where it is located in the world.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487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1BB878-EE4F-2834-9F11-90DB71721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Festivals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C7901-8A00-B013-9991-73BA9546E7FB}"/>
              </a:ext>
            </a:extLst>
          </p:cNvPr>
          <p:cNvSpPr txBox="1"/>
          <p:nvPr/>
        </p:nvSpPr>
        <p:spPr>
          <a:xfrm>
            <a:off x="133200" y="745200"/>
            <a:ext cx="10414177" cy="9864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Now that we are ready to move on, we can learn about some of the different festivals celebrated in France.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056946-8834-E5E0-5F27-66066B7934C9}"/>
              </a:ext>
            </a:extLst>
          </p:cNvPr>
          <p:cNvSpPr txBox="1"/>
          <p:nvPr/>
        </p:nvSpPr>
        <p:spPr>
          <a:xfrm>
            <a:off x="599640" y="4035224"/>
            <a:ext cx="169291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Pâques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035AE-C0AF-88B8-BBEB-0809F8A7AEBE}"/>
              </a:ext>
            </a:extLst>
          </p:cNvPr>
          <p:cNvSpPr txBox="1"/>
          <p:nvPr/>
        </p:nvSpPr>
        <p:spPr>
          <a:xfrm>
            <a:off x="7576135" y="6053956"/>
            <a:ext cx="538879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le 14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juillet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BA8C9B-075A-DBCE-0C68-B1847D85BE9C}"/>
              </a:ext>
            </a:extLst>
          </p:cNvPr>
          <p:cNvSpPr txBox="1"/>
          <p:nvPr/>
        </p:nvSpPr>
        <p:spPr>
          <a:xfrm>
            <a:off x="5299612" y="4123076"/>
            <a:ext cx="338718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la Fête des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Voisins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D18E6-BE51-825A-04C7-AA977AFD1455}"/>
              </a:ext>
            </a:extLst>
          </p:cNvPr>
          <p:cNvSpPr txBox="1"/>
          <p:nvPr/>
        </p:nvSpPr>
        <p:spPr>
          <a:xfrm>
            <a:off x="2897285" y="6166755"/>
            <a:ext cx="108921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Noël</a:t>
            </a:r>
          </a:p>
        </p:txBody>
      </p:sp>
    </p:spTree>
    <p:extLst>
      <p:ext uri="{BB962C8B-B14F-4D97-AF65-F5344CB8AC3E}">
        <p14:creationId xmlns:p14="http://schemas.microsoft.com/office/powerpoint/2010/main" val="257658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91781F-AE23-4BCF-6D1E-3F8E00DD6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Festivals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C7901-8A00-B013-9991-73BA9546E7FB}"/>
              </a:ext>
            </a:extLst>
          </p:cNvPr>
          <p:cNvSpPr txBox="1"/>
          <p:nvPr/>
        </p:nvSpPr>
        <p:spPr>
          <a:xfrm>
            <a:off x="133200" y="745200"/>
            <a:ext cx="10414177" cy="56030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Every April, Christians around the World celebrate Easter. In France, this is known as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Pâques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It is a special day to celebrate the resurrection of Jesus.</a:t>
            </a:r>
          </a:p>
        </p:txBody>
      </p:sp>
    </p:spTree>
    <p:extLst>
      <p:ext uri="{BB962C8B-B14F-4D97-AF65-F5344CB8AC3E}">
        <p14:creationId xmlns:p14="http://schemas.microsoft.com/office/powerpoint/2010/main" val="120228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11F642-C94B-7B6A-0086-E25A443CD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Festivals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C7901-8A00-B013-9991-73BA9546E7FB}"/>
              </a:ext>
            </a:extLst>
          </p:cNvPr>
          <p:cNvSpPr txBox="1"/>
          <p:nvPr/>
        </p:nvSpPr>
        <p:spPr>
          <a:xfrm>
            <a:off x="133200" y="745200"/>
            <a:ext cx="11033501" cy="56030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In the run up to Easter, bells from the churches ring at different times of the day.</a:t>
            </a: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They are said to bring happiness to people.</a:t>
            </a:r>
          </a:p>
          <a:p>
            <a:pPr>
              <a:lnSpc>
                <a:spcPts val="3600"/>
              </a:lnSpc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However, they remain silent from Maundy Thursday until the day after Good Friday as a way to remember the crucifixion.</a:t>
            </a:r>
          </a:p>
        </p:txBody>
      </p:sp>
    </p:spTree>
    <p:extLst>
      <p:ext uri="{BB962C8B-B14F-4D97-AF65-F5344CB8AC3E}">
        <p14:creationId xmlns:p14="http://schemas.microsoft.com/office/powerpoint/2010/main" val="304233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B253AF-0BDF-75A5-910C-CDA14040F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Festivals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C7901-8A00-B013-9991-73BA9546E7FB}"/>
              </a:ext>
            </a:extLst>
          </p:cNvPr>
          <p:cNvSpPr txBox="1"/>
          <p:nvPr/>
        </p:nvSpPr>
        <p:spPr>
          <a:xfrm>
            <a:off x="133200" y="745200"/>
            <a:ext cx="11033501" cy="56030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Legend says that when the bells stopped ringing, it was because they had sprouted wings and flown to see the Pope in Rome.</a:t>
            </a: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There, he gave them chocolate which they brought back to France on Easter morning for the children to find.</a:t>
            </a:r>
          </a:p>
        </p:txBody>
      </p:sp>
    </p:spTree>
    <p:extLst>
      <p:ext uri="{BB962C8B-B14F-4D97-AF65-F5344CB8AC3E}">
        <p14:creationId xmlns:p14="http://schemas.microsoft.com/office/powerpoint/2010/main" val="278331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C1B5AD-51A8-92F0-E729-4AE3DF344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Festivals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C7901-8A00-B013-9991-73BA9546E7FB}"/>
              </a:ext>
            </a:extLst>
          </p:cNvPr>
          <p:cNvSpPr txBox="1"/>
          <p:nvPr/>
        </p:nvSpPr>
        <p:spPr>
          <a:xfrm>
            <a:off x="133200" y="745200"/>
            <a:ext cx="11033501" cy="56030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Similar to English traditions, children also believe that they are visited by the Easter bunny or ‘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le lapin de </a:t>
            </a:r>
            <a:r>
              <a:rPr lang="en-GB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Pâques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’.</a:t>
            </a: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They are given baskets to collect chocolate eggs which are hidden around the house and in the garden.</a:t>
            </a:r>
          </a:p>
        </p:txBody>
      </p:sp>
    </p:spTree>
    <p:extLst>
      <p:ext uri="{BB962C8B-B14F-4D97-AF65-F5344CB8AC3E}">
        <p14:creationId xmlns:p14="http://schemas.microsoft.com/office/powerpoint/2010/main" val="110055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4B01B8-B6D1-9E54-4CFF-49F61BEB2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Festivals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C7901-8A00-B013-9991-73BA9546E7FB}"/>
              </a:ext>
            </a:extLst>
          </p:cNvPr>
          <p:cNvSpPr txBox="1"/>
          <p:nvPr/>
        </p:nvSpPr>
        <p:spPr>
          <a:xfrm>
            <a:off x="133200" y="745200"/>
            <a:ext cx="11033501" cy="56030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‘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La Fête des </a:t>
            </a:r>
            <a:r>
              <a:rPr lang="en-GB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Voisins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’ or ‘Neighbours Day’ is usually celebrated on the last Friday of May each year.</a:t>
            </a: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Neighbours come together to eat, drink and get to know each other better.</a:t>
            </a:r>
          </a:p>
        </p:txBody>
      </p:sp>
    </p:spTree>
    <p:extLst>
      <p:ext uri="{BB962C8B-B14F-4D97-AF65-F5344CB8AC3E}">
        <p14:creationId xmlns:p14="http://schemas.microsoft.com/office/powerpoint/2010/main" val="799458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144f90-c7b6-48d0-aae5-f5e9e48cc3df" xsi:nil="true"/>
    <lcf76f155ced4ddcb4097134ff3c332f xmlns="5c7a0828-c5e4-45f8-a074-18a8fdc88ec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7" ma:contentTypeDescription="Create a new document." ma:contentTypeScope="" ma:versionID="35be775d6d2a70e1142a88c9720e83c1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c93e11cb116257a2a98b3af4f6d72c2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029093-bac8-40c8-b3d2-05dc3a240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E7442B-37BC-4569-A1ED-B9B92CB71B19}">
  <ds:schemaRefs>
    <ds:schemaRef ds:uri="86144f90-c7b6-48d0-aae5-f5e9e48cc3df"/>
    <ds:schemaRef ds:uri="http://schemas.microsoft.com/office/2006/metadata/properties"/>
    <ds:schemaRef ds:uri="http://purl.org/dc/dcmitype/"/>
    <ds:schemaRef ds:uri="http://schemas.microsoft.com/sharepoint/v3"/>
    <ds:schemaRef ds:uri="0f0ae0ff-29c4-4766-b250-c1a9bee8d430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FC68D4F-D5F6-4489-A7F8-30619B57A8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E0A17A-F232-4D98-9863-FD2C137B8860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874</Words>
  <Application>Microsoft Office PowerPoint</Application>
  <PresentationFormat>Widescreen</PresentationFormat>
  <Paragraphs>173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Paytone One</vt:lpstr>
      <vt:lpstr>Poppins Medium</vt:lpstr>
      <vt:lpstr>Calibri Light</vt:lpstr>
      <vt:lpstr>Poppins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Y1</dc:title>
  <dc:creator>Lewis Clegg</dc:creator>
  <cp:lastModifiedBy>Josh Cooper</cp:lastModifiedBy>
  <cp:revision>9</cp:revision>
  <dcterms:created xsi:type="dcterms:W3CDTF">2023-06-07T10:51:42Z</dcterms:created>
  <dcterms:modified xsi:type="dcterms:W3CDTF">2023-09-14T13:38:02Z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diaServiceImageTags">
    <vt:lpwstr/>
  </property>
  <property fmtid="{D5CDD505-2E9C-101B-9397-08002B2CF9AE}" pid="4" name="ContentTypeId">
    <vt:lpwstr>0x0101002E2B28500E97074E9232E002F87A0DA8</vt:lpwstr>
  </property>
</Properties>
</file>