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58" r:id="rId5"/>
    <p:sldId id="256" r:id="rId6"/>
    <p:sldId id="259" r:id="rId7"/>
    <p:sldId id="260" r:id="rId8"/>
    <p:sldId id="274" r:id="rId9"/>
    <p:sldId id="275" r:id="rId10"/>
    <p:sldId id="261" r:id="rId11"/>
    <p:sldId id="263" r:id="rId12"/>
    <p:sldId id="264" r:id="rId13"/>
    <p:sldId id="270" r:id="rId14"/>
    <p:sldId id="265" r:id="rId15"/>
    <p:sldId id="266" r:id="rId16"/>
    <p:sldId id="267" r:id="rId17"/>
    <p:sldId id="268" r:id="rId18"/>
    <p:sldId id="269" r:id="rId19"/>
    <p:sldId id="271" r:id="rId20"/>
    <p:sldId id="272"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Paytone One" panose="020B0604020202020204" charset="0"/>
      <p:regular r:id="rId31"/>
    </p:embeddedFont>
    <p:embeddedFont>
      <p:font typeface="Poppins" panose="00000500000000000000" pitchFamily="2" charset="0"/>
      <p:regular r:id="rId32"/>
      <p:bold r:id="rId33"/>
      <p:italic r:id="rId34"/>
      <p:boldItalic r:id="rId35"/>
    </p:embeddedFont>
    <p:embeddedFont>
      <p:font typeface="Poppins Medium" panose="00000600000000000000" pitchFamily="2" charset="0"/>
      <p:regular r:id="rId36"/>
      <p:italic r:id="rId37"/>
    </p:embeddedFont>
    <p:embeddedFont>
      <p:font typeface="Work Sans"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840"/>
    <a:srgbClr val="494A93"/>
    <a:srgbClr val="FFBB00"/>
    <a:srgbClr val="FF2E30"/>
    <a:srgbClr val="FFF8EA"/>
    <a:srgbClr val="00B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p:restoredTop sz="94753"/>
  </p:normalViewPr>
  <p:slideViewPr>
    <p:cSldViewPr snapToGrid="0">
      <p:cViewPr varScale="1">
        <p:scale>
          <a:sx n="68" d="100"/>
          <a:sy n="68"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A9E86-587C-E44B-B5BB-AA0ED28958EA}"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C6369-2099-1D48-8418-9EF80AE11DF0}" type="slidenum">
              <a:rPr lang="en-GB" smtClean="0"/>
              <a:t>‹#›</a:t>
            </a:fld>
            <a:endParaRPr lang="en-GB"/>
          </a:p>
        </p:txBody>
      </p:sp>
    </p:spTree>
    <p:extLst>
      <p:ext uri="{BB962C8B-B14F-4D97-AF65-F5344CB8AC3E}">
        <p14:creationId xmlns:p14="http://schemas.microsoft.com/office/powerpoint/2010/main" val="313982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C6369-2099-1D48-8418-9EF80AE11DF0}" type="slidenum">
              <a:rPr lang="en-GB" smtClean="0"/>
              <a:t>1</a:t>
            </a:fld>
            <a:endParaRPr lang="en-GB"/>
          </a:p>
        </p:txBody>
      </p:sp>
    </p:spTree>
    <p:extLst>
      <p:ext uri="{BB962C8B-B14F-4D97-AF65-F5344CB8AC3E}">
        <p14:creationId xmlns:p14="http://schemas.microsoft.com/office/powerpoint/2010/main" val="100906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C6369-2099-1D48-8418-9EF80AE11DF0}" type="slidenum">
              <a:rPr lang="en-GB" smtClean="0"/>
              <a:t>15</a:t>
            </a:fld>
            <a:endParaRPr lang="en-GB"/>
          </a:p>
        </p:txBody>
      </p:sp>
    </p:spTree>
    <p:extLst>
      <p:ext uri="{BB962C8B-B14F-4D97-AF65-F5344CB8AC3E}">
        <p14:creationId xmlns:p14="http://schemas.microsoft.com/office/powerpoint/2010/main" val="12511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C6369-2099-1D48-8418-9EF80AE11DF0}" type="slidenum">
              <a:rPr lang="en-GB" smtClean="0"/>
              <a:t>18</a:t>
            </a:fld>
            <a:endParaRPr lang="en-GB"/>
          </a:p>
        </p:txBody>
      </p:sp>
    </p:spTree>
    <p:extLst>
      <p:ext uri="{BB962C8B-B14F-4D97-AF65-F5344CB8AC3E}">
        <p14:creationId xmlns:p14="http://schemas.microsoft.com/office/powerpoint/2010/main" val="105819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DC6369-2099-1D48-8418-9EF80AE11DF0}" type="slidenum">
              <a:rPr lang="en-GB" smtClean="0"/>
              <a:t>19</a:t>
            </a:fld>
            <a:endParaRPr lang="en-GB"/>
          </a:p>
        </p:txBody>
      </p:sp>
    </p:spTree>
    <p:extLst>
      <p:ext uri="{BB962C8B-B14F-4D97-AF65-F5344CB8AC3E}">
        <p14:creationId xmlns:p14="http://schemas.microsoft.com/office/powerpoint/2010/main" val="327331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052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CA712-1808-E770-A1F6-E90904A0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245F7DC-449B-C593-0594-E1CB3EF1D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5EEEEE-9DB7-6A2B-F740-501D67C02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4944-9677-CB4B-9262-F35EC822D3E7}" type="datetimeFigureOut">
              <a:rPr lang="en-GB" smtClean="0"/>
              <a:t>15/09/2023</a:t>
            </a:fld>
            <a:endParaRPr lang="en-GB"/>
          </a:p>
        </p:txBody>
      </p:sp>
      <p:sp>
        <p:nvSpPr>
          <p:cNvPr id="5" name="Footer Placeholder 4">
            <a:extLst>
              <a:ext uri="{FF2B5EF4-FFF2-40B4-BE49-F238E27FC236}">
                <a16:creationId xmlns:a16="http://schemas.microsoft.com/office/drawing/2014/main" id="{5265D12E-4D69-40D4-3D94-4E11DFFCC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A15D4-FF15-3E36-C388-C599E6F08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A3B47-C826-A646-ACDD-5F634FF1F886}" type="slidenum">
              <a:rPr lang="en-GB" smtClean="0"/>
              <a:t>‹#›</a:t>
            </a:fld>
            <a:endParaRPr lang="en-GB"/>
          </a:p>
        </p:txBody>
      </p:sp>
    </p:spTree>
    <p:extLst>
      <p:ext uri="{BB962C8B-B14F-4D97-AF65-F5344CB8AC3E}">
        <p14:creationId xmlns:p14="http://schemas.microsoft.com/office/powerpoint/2010/main" val="20969804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E7CB87-3AC9-D75A-0AD2-C484BE500AD0}"/>
              </a:ext>
            </a:extLst>
          </p:cNvPr>
          <p:cNvSpPr/>
          <p:nvPr/>
        </p:nvSpPr>
        <p:spPr>
          <a:xfrm>
            <a:off x="468923" y="1012032"/>
            <a:ext cx="756138" cy="7561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049EE730-A223-3696-E899-1B3F10F51402}"/>
              </a:ext>
            </a:extLst>
          </p:cNvPr>
          <p:cNvCxnSpPr>
            <a:cxnSpLocks/>
          </p:cNvCxnSpPr>
          <p:nvPr/>
        </p:nvCxnSpPr>
        <p:spPr>
          <a:xfrm>
            <a:off x="298938" y="1012032"/>
            <a:ext cx="0" cy="38272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D04E4CA-BD7C-4239-D873-F24951574B74}"/>
              </a:ext>
            </a:extLst>
          </p:cNvPr>
          <p:cNvSpPr/>
          <p:nvPr/>
        </p:nvSpPr>
        <p:spPr>
          <a:xfrm>
            <a:off x="1395045" y="1012032"/>
            <a:ext cx="2215662" cy="756138"/>
          </a:xfrm>
          <a:prstGeom prst="rect">
            <a:avLst/>
          </a:prstGeom>
          <a:solidFill>
            <a:srgbClr val="494A9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94A93"/>
              </a:solidFill>
            </a:endParaRPr>
          </a:p>
        </p:txBody>
      </p:sp>
      <p:sp>
        <p:nvSpPr>
          <p:cNvPr id="9" name="Title 1">
            <a:extLst>
              <a:ext uri="{FF2B5EF4-FFF2-40B4-BE49-F238E27FC236}">
                <a16:creationId xmlns:a16="http://schemas.microsoft.com/office/drawing/2014/main" id="{105584A2-87FB-5D86-6A96-875F9D335EEC}"/>
              </a:ext>
            </a:extLst>
          </p:cNvPr>
          <p:cNvSpPr txBox="1">
            <a:spLocks/>
          </p:cNvSpPr>
          <p:nvPr/>
        </p:nvSpPr>
        <p:spPr>
          <a:xfrm>
            <a:off x="1591407" y="1195752"/>
            <a:ext cx="1758462"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latin typeface="Poppins" pitchFamily="2" charset="77"/>
                <a:cs typeface="Poppins" pitchFamily="2" charset="77"/>
              </a:rPr>
              <a:t>FRENCH</a:t>
            </a:r>
          </a:p>
        </p:txBody>
      </p:sp>
      <p:sp>
        <p:nvSpPr>
          <p:cNvPr id="10" name="Title 1">
            <a:extLst>
              <a:ext uri="{FF2B5EF4-FFF2-40B4-BE49-F238E27FC236}">
                <a16:creationId xmlns:a16="http://schemas.microsoft.com/office/drawing/2014/main" id="{AF3E50B2-7472-6F09-1D30-B1411EAA3E92}"/>
              </a:ext>
            </a:extLst>
          </p:cNvPr>
          <p:cNvSpPr txBox="1">
            <a:spLocks/>
          </p:cNvSpPr>
          <p:nvPr/>
        </p:nvSpPr>
        <p:spPr>
          <a:xfrm>
            <a:off x="511710" y="4462715"/>
            <a:ext cx="3182813" cy="511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Poppins" pitchFamily="2" charset="77"/>
                <a:cs typeface="Poppins" pitchFamily="2" charset="77"/>
              </a:rPr>
              <a:t>Unit 1</a:t>
            </a:r>
          </a:p>
        </p:txBody>
      </p:sp>
      <p:sp>
        <p:nvSpPr>
          <p:cNvPr id="5" name="TextBox 4">
            <a:extLst>
              <a:ext uri="{FF2B5EF4-FFF2-40B4-BE49-F238E27FC236}">
                <a16:creationId xmlns:a16="http://schemas.microsoft.com/office/drawing/2014/main" id="{26D3B6F7-1FDA-8B87-011C-8097620318A1}"/>
              </a:ext>
            </a:extLst>
          </p:cNvPr>
          <p:cNvSpPr txBox="1"/>
          <p:nvPr/>
        </p:nvSpPr>
        <p:spPr>
          <a:xfrm>
            <a:off x="517819" y="1169376"/>
            <a:ext cx="671146" cy="511786"/>
          </a:xfrm>
          <a:prstGeom prst="rect">
            <a:avLst/>
          </a:prstGeom>
          <a:noFill/>
        </p:spPr>
        <p:txBody>
          <a:bodyPr vert="horz"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900" b="1" i="0" u="none" strike="noStrike" kern="1200" cap="none" spc="0" normalizeH="0" baseline="0" noProof="0">
                <a:ln>
                  <a:noFill/>
                </a:ln>
                <a:solidFill>
                  <a:srgbClr val="494A93"/>
                </a:solidFill>
                <a:effectLst/>
                <a:uLnTx/>
                <a:uFillTx/>
                <a:latin typeface="Poppins" pitchFamily="2" charset="77"/>
                <a:ea typeface="+mj-ea"/>
                <a:cs typeface="Poppins" pitchFamily="2" charset="77"/>
              </a:rPr>
              <a:t>Y6</a:t>
            </a:r>
            <a:endParaRPr kumimoji="0" lang="en-GB" sz="2900" b="1" i="0" u="none" strike="noStrike" kern="1200" cap="none" spc="0" normalizeH="0" baseline="0" noProof="0" dirty="0">
              <a:ln>
                <a:noFill/>
              </a:ln>
              <a:solidFill>
                <a:srgbClr val="494A93"/>
              </a:solidFill>
              <a:effectLst/>
              <a:uLnTx/>
              <a:uFillTx/>
              <a:latin typeface="Poppins" pitchFamily="2" charset="77"/>
              <a:ea typeface="+mj-ea"/>
              <a:cs typeface="Poppins" pitchFamily="2" charset="77"/>
            </a:endParaRPr>
          </a:p>
        </p:txBody>
      </p:sp>
      <p:sp>
        <p:nvSpPr>
          <p:cNvPr id="7" name="TextBox 6">
            <a:extLst>
              <a:ext uri="{FF2B5EF4-FFF2-40B4-BE49-F238E27FC236}">
                <a16:creationId xmlns:a16="http://schemas.microsoft.com/office/drawing/2014/main" id="{96E64B8F-BF60-2832-4CA9-84993BFD80FB}"/>
              </a:ext>
            </a:extLst>
          </p:cNvPr>
          <p:cNvSpPr txBox="1"/>
          <p:nvPr/>
        </p:nvSpPr>
        <p:spPr>
          <a:xfrm>
            <a:off x="468923" y="1890346"/>
            <a:ext cx="9144000" cy="230832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0" b="0" i="0" u="none" strike="noStrike" kern="1200" cap="none" spc="0" normalizeH="0" baseline="0" noProof="0">
                <a:ln>
                  <a:noFill/>
                </a:ln>
                <a:solidFill>
                  <a:prstClr val="white"/>
                </a:solidFill>
                <a:effectLst/>
                <a:uLnTx/>
                <a:uFillTx/>
                <a:latin typeface="Paytone One" pitchFamily="2" charset="77"/>
                <a:ea typeface="+mn-ea"/>
                <a:cs typeface="+mn-cs"/>
              </a:rPr>
              <a:t>Formal, informal and apologies</a:t>
            </a:r>
            <a:endParaRPr kumimoji="0" lang="en-GB" sz="8000" b="0" i="0" u="none" strike="noStrike" kern="1200" cap="none" spc="0" normalizeH="0" baseline="0" noProof="0" dirty="0">
              <a:ln>
                <a:noFill/>
              </a:ln>
              <a:solidFill>
                <a:prstClr val="white"/>
              </a:solidFill>
              <a:effectLst/>
              <a:uLnTx/>
              <a:uFillTx/>
              <a:latin typeface="Paytone One" pitchFamily="2" charset="77"/>
              <a:ea typeface="+mn-ea"/>
              <a:cs typeface="+mn-cs"/>
            </a:endParaRPr>
          </a:p>
        </p:txBody>
      </p:sp>
    </p:spTree>
    <p:extLst>
      <p:ext uri="{BB962C8B-B14F-4D97-AF65-F5344CB8AC3E}">
        <p14:creationId xmlns:p14="http://schemas.microsoft.com/office/powerpoint/2010/main" val="27969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6A9FAA-F00C-0BB3-B3D4-A70BCC94D127}"/>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7" name="Speech Bubble: Rectangle with Corners Rounded 6">
            <a:extLst>
              <a:ext uri="{FF2B5EF4-FFF2-40B4-BE49-F238E27FC236}">
                <a16:creationId xmlns:a16="http://schemas.microsoft.com/office/drawing/2014/main" id="{BDDB0AD6-6FD6-968F-2DD1-9747DE3E51E3}"/>
              </a:ext>
            </a:extLst>
          </p:cNvPr>
          <p:cNvSpPr/>
          <p:nvPr/>
        </p:nvSpPr>
        <p:spPr>
          <a:xfrm>
            <a:off x="3114236" y="3026374"/>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Comment </a:t>
            </a:r>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ça</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 </a:t>
            </a:r>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va</a:t>
            </a:r>
            <a:r>
              <a:rPr lang="en-GB" sz="2800" dirty="0">
                <a:solidFill>
                  <a:schemeClr val="tx1">
                    <a:lumMod val="65000"/>
                    <a:lumOff val="35000"/>
                  </a:schemeClr>
                </a:solidFill>
                <a:latin typeface="Poppins" panose="00000500000000000000" pitchFamily="2" charset="0"/>
                <a:cs typeface="Poppins" panose="00000500000000000000" pitchFamily="2" charset="0"/>
              </a:rPr>
              <a:t> </a:t>
            </a:r>
            <a:r>
              <a:rPr lang="en-GB" sz="2800" b="0" i="0" dirty="0">
                <a:solidFill>
                  <a:schemeClr val="tx1">
                    <a:lumMod val="65000"/>
                    <a:lumOff val="35000"/>
                  </a:schemeClr>
                </a:solidFill>
                <a:effectLst/>
                <a:latin typeface="Poppins" panose="00000500000000000000" pitchFamily="2" charset="0"/>
                <a:cs typeface="Poppins" panose="00000500000000000000" pitchFamily="2" charset="0"/>
              </a:rPr>
              <a:t>?</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8" name="Speech Bubble: Rectangle with Corners Rounded 7">
            <a:extLst>
              <a:ext uri="{FF2B5EF4-FFF2-40B4-BE49-F238E27FC236}">
                <a16:creationId xmlns:a16="http://schemas.microsoft.com/office/drawing/2014/main" id="{BFA12CF8-BC73-A3DE-D9C9-E0CF39853347}"/>
              </a:ext>
            </a:extLst>
          </p:cNvPr>
          <p:cNvSpPr/>
          <p:nvPr/>
        </p:nvSpPr>
        <p:spPr>
          <a:xfrm flipH="1">
            <a:off x="6626243" y="3673487"/>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Ça</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 </a:t>
            </a:r>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va</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 bien, </a:t>
            </a:r>
            <a:r>
              <a:rPr lang="en-GB" sz="2400" b="0" i="0" u="sng" dirty="0">
                <a:solidFill>
                  <a:schemeClr val="tx1">
                    <a:lumMod val="65000"/>
                    <a:lumOff val="35000"/>
                  </a:schemeClr>
                </a:solidFill>
                <a:effectLst/>
                <a:latin typeface="Poppins" panose="00000500000000000000" pitchFamily="2" charset="0"/>
                <a:cs typeface="Poppins" panose="00000500000000000000" pitchFamily="2" charset="0"/>
              </a:rPr>
              <a:t>et </a:t>
            </a:r>
            <a:r>
              <a:rPr lang="en-GB" sz="2400" b="0" i="0" u="sng" dirty="0" err="1">
                <a:solidFill>
                  <a:schemeClr val="tx1">
                    <a:lumMod val="65000"/>
                    <a:lumOff val="35000"/>
                  </a:schemeClr>
                </a:solidFill>
                <a:effectLst/>
                <a:latin typeface="Poppins" panose="00000500000000000000" pitchFamily="2" charset="0"/>
                <a:cs typeface="Poppins" panose="00000500000000000000" pitchFamily="2" charset="0"/>
              </a:rPr>
              <a:t>toi</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3" name="Speech Bubble: Rectangle with Corners Rounded 12">
            <a:extLst>
              <a:ext uri="{FF2B5EF4-FFF2-40B4-BE49-F238E27FC236}">
                <a16:creationId xmlns:a16="http://schemas.microsoft.com/office/drawing/2014/main" id="{1FBF8FF3-6370-DD3B-21E5-DB32942F85E2}"/>
              </a:ext>
            </a:extLst>
          </p:cNvPr>
          <p:cNvSpPr/>
          <p:nvPr/>
        </p:nvSpPr>
        <p:spPr>
          <a:xfrm>
            <a:off x="3114236" y="4615630"/>
            <a:ext cx="2920512" cy="1219032"/>
          </a:xfrm>
          <a:prstGeom prst="wedgeRoundRectCallout">
            <a:avLst>
              <a:gd name="adj1" fmla="val -70216"/>
              <a:gd name="adj2" fmla="val -4846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Poppins" panose="00000500000000000000" pitchFamily="2" charset="0"/>
                <a:cs typeface="Poppins" panose="00000500000000000000" pitchFamily="2" charset="0"/>
              </a:rPr>
              <a:t>…</a:t>
            </a:r>
            <a:endParaRPr lang="en-GB" sz="1400" dirty="0">
              <a:solidFill>
                <a:schemeClr val="tx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21F0FAE-626C-5552-AF13-9250B558BA7C}"/>
              </a:ext>
            </a:extLst>
          </p:cNvPr>
          <p:cNvSpPr txBox="1"/>
          <p:nvPr/>
        </p:nvSpPr>
        <p:spPr>
          <a:xfrm>
            <a:off x="294289" y="1021304"/>
            <a:ext cx="11114609" cy="7904215"/>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We may also hear the phrase ‘</a:t>
            </a:r>
            <a: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et toi</a:t>
            </a: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 which is also informal and a form of the word ‘</a:t>
            </a:r>
            <a: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tu</a:t>
            </a: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This phrase can be used to continue a conversation when you want the person you are talking to to answer as well.</a:t>
            </a: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111918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3" name="Rectangle: Rounded Corners 2">
            <a:extLst>
              <a:ext uri="{FF2B5EF4-FFF2-40B4-BE49-F238E27FC236}">
                <a16:creationId xmlns:a16="http://schemas.microsoft.com/office/drawing/2014/main" id="{E940BD96-85A9-174F-059A-A71A1C74B9A9}"/>
              </a:ext>
            </a:extLst>
          </p:cNvPr>
          <p:cNvSpPr/>
          <p:nvPr/>
        </p:nvSpPr>
        <p:spPr>
          <a:xfrm>
            <a:off x="5028633" y="2651163"/>
            <a:ext cx="1645920" cy="1392702"/>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i="1" dirty="0" err="1">
                <a:solidFill>
                  <a:schemeClr val="tx1">
                    <a:lumMod val="65000"/>
                    <a:lumOff val="35000"/>
                  </a:schemeClr>
                </a:solidFill>
                <a:latin typeface="Poppins" panose="00000500000000000000" pitchFamily="2" charset="0"/>
                <a:cs typeface="Poppins" panose="00000500000000000000" pitchFamily="2" charset="0"/>
              </a:rPr>
              <a:t>vous</a:t>
            </a:r>
            <a:endParaRPr lang="en-GB" i="1"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41D1EC2-0053-A4B7-63FC-1E9C8530B08C}"/>
              </a:ext>
            </a:extLst>
          </p:cNvPr>
          <p:cNvSpPr txBox="1"/>
          <p:nvPr/>
        </p:nvSpPr>
        <p:spPr>
          <a:xfrm>
            <a:off x="294289" y="1021304"/>
            <a:ext cx="11114609" cy="10681386"/>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we speak to people that are older than us, that we don’t know or that are in positions of authority (like a headteacher), we use:</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(We also use </a:t>
            </a:r>
            <a: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vous</a:t>
            </a: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 when we talk to more than one person, but that’s a little bit different to informal and formal.)</a:t>
            </a: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endParaRPr kumimoji="0" lang="en-GB" sz="24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71081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817435-80E2-AB27-DEC6-DA186EBDE425}"/>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6" name="Speech Bubble: Rectangle with Corners Rounded 5">
            <a:extLst>
              <a:ext uri="{FF2B5EF4-FFF2-40B4-BE49-F238E27FC236}">
                <a16:creationId xmlns:a16="http://schemas.microsoft.com/office/drawing/2014/main" id="{4AC5B706-581D-2472-C89B-BAFA8B104705}"/>
              </a:ext>
            </a:extLst>
          </p:cNvPr>
          <p:cNvSpPr/>
          <p:nvPr/>
        </p:nvSpPr>
        <p:spPr>
          <a:xfrm>
            <a:off x="2600579" y="1967328"/>
            <a:ext cx="2935971" cy="1108211"/>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Pouvez-vous</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 </a:t>
            </a:r>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m'aider</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7" name="Speech Bubble: Rectangle with Corners Rounded 6">
            <a:extLst>
              <a:ext uri="{FF2B5EF4-FFF2-40B4-BE49-F238E27FC236}">
                <a16:creationId xmlns:a16="http://schemas.microsoft.com/office/drawing/2014/main" id="{28EC94E0-4F2C-4475-114E-75E477075778}"/>
              </a:ext>
            </a:extLst>
          </p:cNvPr>
          <p:cNvSpPr/>
          <p:nvPr/>
        </p:nvSpPr>
        <p:spPr>
          <a:xfrm>
            <a:off x="4629484" y="3383800"/>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Où</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 </a:t>
            </a:r>
            <a:r>
              <a:rPr lang="en-GB" sz="2400" b="0" i="0" dirty="0" err="1">
                <a:solidFill>
                  <a:schemeClr val="tx1">
                    <a:lumMod val="65000"/>
                    <a:lumOff val="35000"/>
                  </a:schemeClr>
                </a:solidFill>
                <a:effectLst/>
                <a:latin typeface="Poppins" panose="00000500000000000000" pitchFamily="2" charset="0"/>
                <a:cs typeface="Poppins" panose="00000500000000000000" pitchFamily="2" charset="0"/>
              </a:rPr>
              <a:t>habitez-vous</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en-GB" sz="2400" b="0" i="0" dirty="0">
                <a:solidFill>
                  <a:schemeClr val="tx1">
                    <a:lumMod val="65000"/>
                    <a:lumOff val="35000"/>
                  </a:schemeClr>
                </a:solidFill>
                <a:effectLst/>
                <a:latin typeface="Poppins" panose="00000500000000000000" pitchFamily="2" charset="0"/>
                <a:cs typeface="Poppins" panose="00000500000000000000" pitchFamily="2" charset="0"/>
              </a:rPr>
              <a:t>?</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AB59749D-FA44-E6E2-D2D0-FF534DE4FA3B}"/>
              </a:ext>
            </a:extLst>
          </p:cNvPr>
          <p:cNvSpPr txBox="1"/>
          <p:nvPr/>
        </p:nvSpPr>
        <p:spPr>
          <a:xfrm>
            <a:off x="8562350" y="2144691"/>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Note</a:t>
            </a:r>
          </a:p>
        </p:txBody>
      </p:sp>
      <p:sp>
        <p:nvSpPr>
          <p:cNvPr id="9" name="TextBox 8">
            <a:extLst>
              <a:ext uri="{FF2B5EF4-FFF2-40B4-BE49-F238E27FC236}">
                <a16:creationId xmlns:a16="http://schemas.microsoft.com/office/drawing/2014/main" id="{D9D5F53A-1145-B178-4A69-3E02F5C43414}"/>
              </a:ext>
            </a:extLst>
          </p:cNvPr>
          <p:cNvSpPr txBox="1"/>
          <p:nvPr/>
        </p:nvSpPr>
        <p:spPr>
          <a:xfrm>
            <a:off x="8562350" y="2514023"/>
            <a:ext cx="2966748" cy="1202994"/>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dirty="0">
                <a:solidFill>
                  <a:schemeClr val="tx1">
                    <a:lumMod val="65000"/>
                    <a:lumOff val="35000"/>
                  </a:schemeClr>
                </a:solidFill>
                <a:latin typeface="Poppins" pitchFamily="2" charset="77"/>
                <a:cs typeface="Poppins" pitchFamily="2" charset="77"/>
              </a:rPr>
              <a:t>If you are ever unsure whether to use </a:t>
            </a:r>
            <a:r>
              <a:rPr lang="en-GB" sz="1600" dirty="0" err="1">
                <a:solidFill>
                  <a:schemeClr val="tx1">
                    <a:lumMod val="65000"/>
                    <a:lumOff val="35000"/>
                  </a:schemeClr>
                </a:solidFill>
                <a:latin typeface="Poppins" pitchFamily="2" charset="77"/>
                <a:cs typeface="Poppins" pitchFamily="2" charset="77"/>
              </a:rPr>
              <a:t>tu</a:t>
            </a:r>
            <a:r>
              <a:rPr lang="en-GB" sz="1600" dirty="0">
                <a:solidFill>
                  <a:schemeClr val="tx1">
                    <a:lumMod val="65000"/>
                    <a:lumOff val="35000"/>
                  </a:schemeClr>
                </a:solidFill>
                <a:latin typeface="Poppins" pitchFamily="2" charset="77"/>
                <a:cs typeface="Poppins" pitchFamily="2" charset="77"/>
              </a:rPr>
              <a:t> or </a:t>
            </a:r>
            <a:r>
              <a:rPr lang="en-GB" sz="1600" dirty="0" err="1">
                <a:solidFill>
                  <a:schemeClr val="tx1">
                    <a:lumMod val="65000"/>
                    <a:lumOff val="35000"/>
                  </a:schemeClr>
                </a:solidFill>
                <a:latin typeface="Poppins" pitchFamily="2" charset="77"/>
                <a:cs typeface="Poppins" pitchFamily="2" charset="77"/>
              </a:rPr>
              <a:t>vous</a:t>
            </a:r>
            <a:r>
              <a:rPr lang="en-GB" sz="1600" dirty="0">
                <a:solidFill>
                  <a:schemeClr val="tx1">
                    <a:lumMod val="65000"/>
                    <a:lumOff val="35000"/>
                  </a:schemeClr>
                </a:solidFill>
                <a:latin typeface="Poppins" pitchFamily="2" charset="77"/>
                <a:cs typeface="Poppins" pitchFamily="2" charset="77"/>
              </a:rPr>
              <a:t>, it’s a safer bet to use </a:t>
            </a:r>
            <a:r>
              <a:rPr lang="en-GB" sz="1600" dirty="0" err="1">
                <a:solidFill>
                  <a:schemeClr val="tx1">
                    <a:lumMod val="65000"/>
                    <a:lumOff val="35000"/>
                  </a:schemeClr>
                </a:solidFill>
                <a:latin typeface="Poppins" pitchFamily="2" charset="77"/>
                <a:cs typeface="Poppins" pitchFamily="2" charset="77"/>
              </a:rPr>
              <a:t>vous</a:t>
            </a:r>
            <a:r>
              <a:rPr lang="en-GB" sz="1600" dirty="0">
                <a:solidFill>
                  <a:schemeClr val="tx1">
                    <a:lumMod val="65000"/>
                    <a:lumOff val="35000"/>
                  </a:schemeClr>
                </a:solidFill>
                <a:latin typeface="Poppins" pitchFamily="2" charset="77"/>
                <a:cs typeface="Poppins" pitchFamily="2" charset="77"/>
              </a:rPr>
              <a:t>!</a:t>
            </a:r>
          </a:p>
        </p:txBody>
      </p:sp>
      <p:sp>
        <p:nvSpPr>
          <p:cNvPr id="10" name="TextBox 9">
            <a:extLst>
              <a:ext uri="{FF2B5EF4-FFF2-40B4-BE49-F238E27FC236}">
                <a16:creationId xmlns:a16="http://schemas.microsoft.com/office/drawing/2014/main" id="{2CCA81A1-788C-9A68-98B0-F3D7BB85BE36}"/>
              </a:ext>
            </a:extLst>
          </p:cNvPr>
          <p:cNvSpPr txBox="1"/>
          <p:nvPr/>
        </p:nvSpPr>
        <p:spPr>
          <a:xfrm>
            <a:off x="294289" y="1021304"/>
            <a:ext cx="11114609" cy="4748992"/>
          </a:xfrm>
          <a:prstGeom prst="rect">
            <a:avLst/>
          </a:prstGeom>
          <a:noFill/>
        </p:spPr>
        <p:txBody>
          <a:bodyPr vert="horz"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Vous is used to show respect.</a:t>
            </a: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4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62620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graphicFrame>
        <p:nvGraphicFramePr>
          <p:cNvPr id="10" name="Table 10">
            <a:extLst>
              <a:ext uri="{FF2B5EF4-FFF2-40B4-BE49-F238E27FC236}">
                <a16:creationId xmlns:a16="http://schemas.microsoft.com/office/drawing/2014/main" id="{D1F1C5FB-C020-ACCB-010A-F9471FC9441F}"/>
              </a:ext>
            </a:extLst>
          </p:cNvPr>
          <p:cNvGraphicFramePr>
            <a:graphicFrameLocks noGrp="1"/>
          </p:cNvGraphicFramePr>
          <p:nvPr>
            <p:extLst>
              <p:ext uri="{D42A27DB-BD31-4B8C-83A1-F6EECF244321}">
                <p14:modId xmlns:p14="http://schemas.microsoft.com/office/powerpoint/2010/main" val="536507985"/>
              </p:ext>
            </p:extLst>
          </p:nvPr>
        </p:nvGraphicFramePr>
        <p:xfrm>
          <a:off x="2152357" y="2281177"/>
          <a:ext cx="7634121" cy="3205750"/>
        </p:xfrm>
        <a:graphic>
          <a:graphicData uri="http://schemas.openxmlformats.org/drawingml/2006/table">
            <a:tbl>
              <a:tblPr firstRow="1" bandRow="1">
                <a:tableStyleId>{5940675A-B579-460E-94D1-54222C63F5DA}</a:tableStyleId>
              </a:tblPr>
              <a:tblGrid>
                <a:gridCol w="6337945">
                  <a:extLst>
                    <a:ext uri="{9D8B030D-6E8A-4147-A177-3AD203B41FA5}">
                      <a16:colId xmlns:a16="http://schemas.microsoft.com/office/drawing/2014/main" val="3701886896"/>
                    </a:ext>
                  </a:extLst>
                </a:gridCol>
                <a:gridCol w="576176">
                  <a:extLst>
                    <a:ext uri="{9D8B030D-6E8A-4147-A177-3AD203B41FA5}">
                      <a16:colId xmlns:a16="http://schemas.microsoft.com/office/drawing/2014/main" val="1220964819"/>
                    </a:ext>
                  </a:extLst>
                </a:gridCol>
                <a:gridCol w="720000">
                  <a:extLst>
                    <a:ext uri="{9D8B030D-6E8A-4147-A177-3AD203B41FA5}">
                      <a16:colId xmlns:a16="http://schemas.microsoft.com/office/drawing/2014/main" val="3511542307"/>
                    </a:ext>
                  </a:extLst>
                </a:gridCol>
              </a:tblGrid>
              <a:tr h="720000">
                <a:tc>
                  <a:txBody>
                    <a:bodyPr/>
                    <a:lstStyle/>
                    <a:p>
                      <a:pPr algn="l"/>
                      <a:r>
                        <a:rPr lang="en-GB" sz="2400" dirty="0">
                          <a:solidFill>
                            <a:schemeClr val="tx1">
                              <a:lumMod val="65000"/>
                              <a:lumOff val="35000"/>
                            </a:schemeClr>
                          </a:solidFill>
                          <a:latin typeface="Poppins" panose="00000500000000000000" pitchFamily="2" charset="0"/>
                          <a:cs typeface="Poppins" panose="00000500000000000000" pitchFamily="2" charset="0"/>
                        </a:rPr>
                        <a:t>Tu as un </a:t>
                      </a:r>
                      <a:r>
                        <a:rPr lang="en-GB" sz="2400" dirty="0" err="1">
                          <a:solidFill>
                            <a:schemeClr val="tx1">
                              <a:lumMod val="65000"/>
                              <a:lumOff val="35000"/>
                            </a:schemeClr>
                          </a:solidFill>
                          <a:latin typeface="Poppins" panose="00000500000000000000" pitchFamily="2" charset="0"/>
                          <a:cs typeface="Poppins" panose="00000500000000000000" pitchFamily="2" charset="0"/>
                        </a:rPr>
                        <a:t>chien</a:t>
                      </a:r>
                      <a:r>
                        <a:rPr lang="en-GB" sz="2400" dirty="0">
                          <a:solidFill>
                            <a:schemeClr val="tx1">
                              <a:lumMod val="65000"/>
                              <a:lumOff val="35000"/>
                            </a:schemeClr>
                          </a:solidFill>
                          <a:latin typeface="Poppins" panose="00000500000000000000" pitchFamily="2" charset="0"/>
                          <a:cs typeface="Poppins" panose="00000500000000000000" pitchFamily="2"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4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880465962"/>
                  </a:ext>
                </a:extLst>
              </a:tr>
              <a:tr h="522875">
                <a:tc gridSpan="3">
                  <a:txBody>
                    <a:bodyPr/>
                    <a:lstStyle/>
                    <a:p>
                      <a:pPr algn="l"/>
                      <a:endParaRPr lang="en-GB" sz="24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350477336"/>
                  </a:ext>
                </a:extLst>
              </a:tr>
              <a:tr h="720000">
                <a:tc>
                  <a:txBody>
                    <a:bodyPr/>
                    <a:lstStyle/>
                    <a:p>
                      <a:pPr algn="l"/>
                      <a:r>
                        <a:rPr lang="fr-FR" sz="2400" b="0" i="0" kern="1200" dirty="0">
                          <a:solidFill>
                            <a:schemeClr val="tx1">
                              <a:lumMod val="65000"/>
                              <a:lumOff val="35000"/>
                            </a:schemeClr>
                          </a:solidFill>
                          <a:effectLst/>
                          <a:latin typeface="Poppins" panose="00000500000000000000" pitchFamily="2" charset="0"/>
                          <a:ea typeface="+mn-ea"/>
                          <a:cs typeface="Poppins" panose="00000500000000000000" pitchFamily="2" charset="0"/>
                        </a:rPr>
                        <a:t>Voulez-vous visiter le musée avec moi</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fr-FR" sz="2400" b="0" i="0" kern="1200" dirty="0">
                          <a:solidFill>
                            <a:schemeClr val="tx1">
                              <a:lumMod val="65000"/>
                              <a:lumOff val="35000"/>
                            </a:schemeClr>
                          </a:solidFill>
                          <a:effectLst/>
                          <a:latin typeface="Poppins" panose="00000500000000000000" pitchFamily="2" charset="0"/>
                          <a:ea typeface="+mn-ea"/>
                          <a:cs typeface="Poppins" panose="00000500000000000000" pitchFamily="2" charset="0"/>
                        </a:rPr>
                        <a:t>?</a:t>
                      </a:r>
                      <a:endParaRPr lang="en-GB" sz="32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4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915266718"/>
                  </a:ext>
                </a:extLst>
              </a:tr>
              <a:tr h="522875">
                <a:tc gridSpan="3">
                  <a:txBody>
                    <a:bodyPr/>
                    <a:lstStyle/>
                    <a:p>
                      <a:pPr algn="l"/>
                      <a:endParaRPr lang="en-GB" sz="24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589570756"/>
                  </a:ext>
                </a:extLst>
              </a:tr>
              <a:tr h="720000">
                <a:tc>
                  <a:txBody>
                    <a:bodyPr/>
                    <a:lstStyle/>
                    <a:p>
                      <a:pPr algn="l"/>
                      <a:r>
                        <a:rPr lang="en-GB" sz="2400" dirty="0">
                          <a:solidFill>
                            <a:schemeClr val="tx1">
                              <a:lumMod val="65000"/>
                              <a:lumOff val="35000"/>
                            </a:schemeClr>
                          </a:solidFill>
                          <a:latin typeface="Poppins" panose="00000500000000000000" pitchFamily="2" charset="0"/>
                          <a:cs typeface="Poppins" panose="00000500000000000000" pitchFamily="2" charset="0"/>
                        </a:rPr>
                        <a:t>Tu </a:t>
                      </a:r>
                      <a:r>
                        <a:rPr lang="en-GB" sz="2400" dirty="0" err="1">
                          <a:solidFill>
                            <a:schemeClr val="tx1">
                              <a:lumMod val="65000"/>
                              <a:lumOff val="35000"/>
                            </a:schemeClr>
                          </a:solidFill>
                          <a:latin typeface="Poppins" panose="00000500000000000000" pitchFamily="2" charset="0"/>
                          <a:cs typeface="Poppins" panose="00000500000000000000" pitchFamily="2" charset="0"/>
                        </a:rPr>
                        <a:t>manges</a:t>
                      </a:r>
                      <a:r>
                        <a:rPr lang="en-GB" sz="2400" dirty="0">
                          <a:solidFill>
                            <a:schemeClr val="tx1">
                              <a:lumMod val="65000"/>
                              <a:lumOff val="35000"/>
                            </a:schemeClr>
                          </a:solidFill>
                          <a:latin typeface="Poppins" panose="00000500000000000000" pitchFamily="2" charset="0"/>
                          <a:cs typeface="Poppins" panose="00000500000000000000" pitchFamily="2" charset="0"/>
                        </a:rPr>
                        <a:t> beaucoup de desserts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4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471176780"/>
                  </a:ext>
                </a:extLst>
              </a:tr>
            </a:tbl>
          </a:graphicData>
        </a:graphic>
      </p:graphicFrame>
      <p:sp>
        <p:nvSpPr>
          <p:cNvPr id="3" name="TextBox 2">
            <a:extLst>
              <a:ext uri="{FF2B5EF4-FFF2-40B4-BE49-F238E27FC236}">
                <a16:creationId xmlns:a16="http://schemas.microsoft.com/office/drawing/2014/main" id="{F2201756-334E-32B0-13B4-75B6F8DA75A5}"/>
              </a:ext>
            </a:extLst>
          </p:cNvPr>
          <p:cNvSpPr txBox="1"/>
          <p:nvPr/>
        </p:nvSpPr>
        <p:spPr>
          <a:xfrm>
            <a:off x="294289" y="1021304"/>
            <a:ext cx="11114609" cy="4748992"/>
          </a:xfrm>
          <a:prstGeom prst="rect">
            <a:avLst/>
          </a:prstGeom>
          <a:noFill/>
        </p:spPr>
        <p:txBody>
          <a:bodyPr vert="horz"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Tick the sentences that use informal language.</a:t>
            </a: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4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95174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graphicFrame>
        <p:nvGraphicFramePr>
          <p:cNvPr id="10" name="Table 10">
            <a:extLst>
              <a:ext uri="{FF2B5EF4-FFF2-40B4-BE49-F238E27FC236}">
                <a16:creationId xmlns:a16="http://schemas.microsoft.com/office/drawing/2014/main" id="{D1F1C5FB-C020-ACCB-010A-F9471FC9441F}"/>
              </a:ext>
            </a:extLst>
          </p:cNvPr>
          <p:cNvGraphicFramePr>
            <a:graphicFrameLocks noGrp="1"/>
          </p:cNvGraphicFramePr>
          <p:nvPr>
            <p:extLst>
              <p:ext uri="{D42A27DB-BD31-4B8C-83A1-F6EECF244321}">
                <p14:modId xmlns:p14="http://schemas.microsoft.com/office/powerpoint/2010/main" val="3199068027"/>
              </p:ext>
            </p:extLst>
          </p:nvPr>
        </p:nvGraphicFramePr>
        <p:xfrm>
          <a:off x="2152357" y="2281177"/>
          <a:ext cx="7634121" cy="3205750"/>
        </p:xfrm>
        <a:graphic>
          <a:graphicData uri="http://schemas.openxmlformats.org/drawingml/2006/table">
            <a:tbl>
              <a:tblPr firstRow="1" bandRow="1">
                <a:tableStyleId>{5940675A-B579-460E-94D1-54222C63F5DA}</a:tableStyleId>
              </a:tblPr>
              <a:tblGrid>
                <a:gridCol w="6337945">
                  <a:extLst>
                    <a:ext uri="{9D8B030D-6E8A-4147-A177-3AD203B41FA5}">
                      <a16:colId xmlns:a16="http://schemas.microsoft.com/office/drawing/2014/main" val="3701886896"/>
                    </a:ext>
                  </a:extLst>
                </a:gridCol>
                <a:gridCol w="576176">
                  <a:extLst>
                    <a:ext uri="{9D8B030D-6E8A-4147-A177-3AD203B41FA5}">
                      <a16:colId xmlns:a16="http://schemas.microsoft.com/office/drawing/2014/main" val="1220964819"/>
                    </a:ext>
                  </a:extLst>
                </a:gridCol>
                <a:gridCol w="720000">
                  <a:extLst>
                    <a:ext uri="{9D8B030D-6E8A-4147-A177-3AD203B41FA5}">
                      <a16:colId xmlns:a16="http://schemas.microsoft.com/office/drawing/2014/main" val="3511542307"/>
                    </a:ext>
                  </a:extLst>
                </a:gridCol>
              </a:tblGrid>
              <a:tr h="720000">
                <a:tc>
                  <a:txBody>
                    <a:bodyPr/>
                    <a:lstStyle/>
                    <a:p>
                      <a:pPr algn="l"/>
                      <a:r>
                        <a:rPr lang="en-GB" sz="2400" dirty="0">
                          <a:solidFill>
                            <a:schemeClr val="tx1">
                              <a:lumMod val="65000"/>
                              <a:lumOff val="35000"/>
                            </a:schemeClr>
                          </a:solidFill>
                          <a:latin typeface="Poppins" panose="00000500000000000000" pitchFamily="2" charset="0"/>
                          <a:cs typeface="Poppins" panose="00000500000000000000" pitchFamily="2" charset="0"/>
                        </a:rPr>
                        <a:t>Tu as un </a:t>
                      </a:r>
                      <a:r>
                        <a:rPr lang="en-GB" sz="2400" dirty="0" err="1">
                          <a:solidFill>
                            <a:schemeClr val="tx1">
                              <a:lumMod val="65000"/>
                              <a:lumOff val="35000"/>
                            </a:schemeClr>
                          </a:solidFill>
                          <a:latin typeface="Poppins" panose="00000500000000000000" pitchFamily="2" charset="0"/>
                          <a:cs typeface="Poppins" panose="00000500000000000000" pitchFamily="2" charset="0"/>
                        </a:rPr>
                        <a:t>chien</a:t>
                      </a:r>
                      <a:r>
                        <a:rPr lang="en-GB" sz="2400" dirty="0">
                          <a:solidFill>
                            <a:schemeClr val="tx1">
                              <a:lumMod val="65000"/>
                              <a:lumOff val="35000"/>
                            </a:schemeClr>
                          </a:solidFill>
                          <a:latin typeface="Poppins" panose="00000500000000000000" pitchFamily="2" charset="0"/>
                          <a:cs typeface="Poppins" panose="00000500000000000000" pitchFamily="2"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GB" sz="2400" dirty="0">
                          <a:latin typeface="Work Sans" panose="020F0502020204030204" pitchFamily="2" charset="0"/>
                          <a:cs typeface="Poppins" panose="00000500000000000000" pitchFamily="2" charset="0"/>
                        </a:rPr>
                        <a:t> </a:t>
                      </a:r>
                      <a:r>
                        <a:rPr lang="en-GB" sz="2400" dirty="0">
                          <a:solidFill>
                            <a:srgbClr val="FF4840"/>
                          </a:solidFill>
                          <a:latin typeface="Work Sans" panose="020F0502020204030204" pitchFamily="2" charset="0"/>
                          <a:cs typeface="Poppins" panose="00000500000000000000" pitchFamily="2" charset="0"/>
                          <a:sym typeface="Wingdings" panose="05000000000000000000" pitchFamily="2" charset="2"/>
                        </a:rPr>
                        <a:t></a:t>
                      </a:r>
                      <a:endParaRPr lang="en-GB" sz="2400" dirty="0">
                        <a:solidFill>
                          <a:srgbClr val="FF4840"/>
                        </a:solidFill>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880465962"/>
                  </a:ext>
                </a:extLst>
              </a:tr>
              <a:tr h="522875">
                <a:tc gridSpan="3">
                  <a:txBody>
                    <a:bodyPr/>
                    <a:lstStyle/>
                    <a:p>
                      <a:pPr algn="l"/>
                      <a:endParaRPr lang="en-GB" sz="24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350477336"/>
                  </a:ext>
                </a:extLst>
              </a:tr>
              <a:tr h="720000">
                <a:tc>
                  <a:txBody>
                    <a:bodyPr/>
                    <a:lstStyle/>
                    <a:p>
                      <a:pPr algn="l"/>
                      <a:r>
                        <a:rPr lang="fr-FR" sz="2400" b="0" i="0" kern="1200" dirty="0">
                          <a:solidFill>
                            <a:schemeClr val="tx1">
                              <a:lumMod val="65000"/>
                              <a:lumOff val="35000"/>
                            </a:schemeClr>
                          </a:solidFill>
                          <a:effectLst/>
                          <a:latin typeface="Poppins" panose="00000500000000000000" pitchFamily="2" charset="0"/>
                          <a:ea typeface="+mn-ea"/>
                          <a:cs typeface="Poppins" panose="00000500000000000000" pitchFamily="2" charset="0"/>
                        </a:rPr>
                        <a:t>Voulez-vous visiter le musée avec moi</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fr-FR" sz="2400" b="0" i="0" kern="1200" dirty="0">
                          <a:solidFill>
                            <a:schemeClr val="tx1">
                              <a:lumMod val="65000"/>
                              <a:lumOff val="35000"/>
                            </a:schemeClr>
                          </a:solidFill>
                          <a:effectLst/>
                          <a:latin typeface="Poppins" panose="00000500000000000000" pitchFamily="2" charset="0"/>
                          <a:ea typeface="+mn-ea"/>
                          <a:cs typeface="Poppins" panose="00000500000000000000" pitchFamily="2" charset="0"/>
                        </a:rPr>
                        <a:t>?</a:t>
                      </a:r>
                      <a:endParaRPr lang="en-GB" sz="32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4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915266718"/>
                  </a:ext>
                </a:extLst>
              </a:tr>
              <a:tr h="522875">
                <a:tc gridSpan="3">
                  <a:txBody>
                    <a:bodyPr/>
                    <a:lstStyle/>
                    <a:p>
                      <a:pPr algn="l"/>
                      <a:endParaRPr lang="en-GB" sz="2400" dirty="0">
                        <a:solidFill>
                          <a:schemeClr val="tx1">
                            <a:lumMod val="65000"/>
                            <a:lumOff val="35000"/>
                          </a:schemeClr>
                        </a:solidFill>
                        <a:latin typeface="Poppins" panose="00000500000000000000" pitchFamily="2"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589570756"/>
                  </a:ext>
                </a:extLst>
              </a:tr>
              <a:tr h="720000">
                <a:tc>
                  <a:txBody>
                    <a:bodyPr/>
                    <a:lstStyle/>
                    <a:p>
                      <a:pPr algn="l"/>
                      <a:r>
                        <a:rPr lang="en-GB" sz="2400" dirty="0">
                          <a:solidFill>
                            <a:schemeClr val="tx1">
                              <a:lumMod val="65000"/>
                              <a:lumOff val="35000"/>
                            </a:schemeClr>
                          </a:solidFill>
                          <a:latin typeface="Poppins" panose="00000500000000000000" pitchFamily="2" charset="0"/>
                          <a:cs typeface="Poppins" panose="00000500000000000000" pitchFamily="2" charset="0"/>
                        </a:rPr>
                        <a:t>Tu </a:t>
                      </a:r>
                      <a:r>
                        <a:rPr lang="en-GB" sz="2400" dirty="0" err="1">
                          <a:solidFill>
                            <a:schemeClr val="tx1">
                              <a:lumMod val="65000"/>
                              <a:lumOff val="35000"/>
                            </a:schemeClr>
                          </a:solidFill>
                          <a:latin typeface="Poppins" panose="00000500000000000000" pitchFamily="2" charset="0"/>
                          <a:cs typeface="Poppins" panose="00000500000000000000" pitchFamily="2" charset="0"/>
                        </a:rPr>
                        <a:t>manges</a:t>
                      </a:r>
                      <a:r>
                        <a:rPr lang="en-GB" sz="2400" dirty="0">
                          <a:solidFill>
                            <a:schemeClr val="tx1">
                              <a:lumMod val="65000"/>
                              <a:lumOff val="35000"/>
                            </a:schemeClr>
                          </a:solidFill>
                          <a:latin typeface="Poppins" panose="00000500000000000000" pitchFamily="2" charset="0"/>
                          <a:cs typeface="Poppins" panose="00000500000000000000" pitchFamily="2" charset="0"/>
                        </a:rPr>
                        <a:t> beaucoup de desserts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dirty="0">
                        <a:latin typeface="Poppins" panose="00000500000000000000" pitchFamily="2" charset="0"/>
                        <a:cs typeface="Poppins" panose="00000500000000000000" pitchFamily="2" charset="0"/>
                      </a:endParaRPr>
                    </a:p>
                  </a:txBody>
                  <a:tcPr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dirty="0">
                          <a:solidFill>
                            <a:srgbClr val="FF4840"/>
                          </a:solidFill>
                          <a:latin typeface="Work Sans" panose="020F0502020204030204" pitchFamily="2" charset="0"/>
                          <a:cs typeface="Poppins" panose="00000500000000000000" pitchFamily="2" charset="0"/>
                          <a:sym typeface="Wingdings" panose="05000000000000000000" pitchFamily="2" charset="2"/>
                        </a:rPr>
                        <a:t></a:t>
                      </a:r>
                      <a:endParaRPr lang="en-GB" sz="24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471176780"/>
                  </a:ext>
                </a:extLst>
              </a:tr>
            </a:tbl>
          </a:graphicData>
        </a:graphic>
      </p:graphicFrame>
      <p:sp>
        <p:nvSpPr>
          <p:cNvPr id="3" name="TextBox 2">
            <a:extLst>
              <a:ext uri="{FF2B5EF4-FFF2-40B4-BE49-F238E27FC236}">
                <a16:creationId xmlns:a16="http://schemas.microsoft.com/office/drawing/2014/main" id="{8D2B91CE-4C2C-E32D-7BB3-4EA03EE5FD23}"/>
              </a:ext>
            </a:extLst>
          </p:cNvPr>
          <p:cNvSpPr txBox="1"/>
          <p:nvPr/>
        </p:nvSpPr>
        <p:spPr>
          <a:xfrm>
            <a:off x="294289" y="1021304"/>
            <a:ext cx="11114609" cy="4748992"/>
          </a:xfrm>
          <a:prstGeom prst="rect">
            <a:avLst/>
          </a:prstGeom>
          <a:noFill/>
        </p:spPr>
        <p:txBody>
          <a:bodyPr vert="horz"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Tick the sentences that use informal language.</a:t>
            </a: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endParaRPr kumimoji="0" lang="en-GB" sz="24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35136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61A876-A50D-87FA-FA73-61992130DB05}"/>
              </a:ext>
            </a:extLst>
          </p:cNvPr>
          <p:cNvPicPr>
            <a:picLocks noChangeAspect="1"/>
          </p:cNvPicPr>
          <p:nvPr/>
        </p:nvPicPr>
        <p:blipFill>
          <a:blip r:embed="rId4"/>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3" name="TextBox 2">
            <a:extLst>
              <a:ext uri="{FF2B5EF4-FFF2-40B4-BE49-F238E27FC236}">
                <a16:creationId xmlns:a16="http://schemas.microsoft.com/office/drawing/2014/main" id="{9537CAE8-861D-193A-6A09-5CA2AE75EDD6}"/>
              </a:ext>
            </a:extLst>
          </p:cNvPr>
          <p:cNvSpPr txBox="1"/>
          <p:nvPr/>
        </p:nvSpPr>
        <p:spPr>
          <a:xfrm>
            <a:off x="8562350" y="4887893"/>
            <a:ext cx="2966748" cy="369332"/>
          </a:xfrm>
          <a:prstGeom prst="rect">
            <a:avLst/>
          </a:prstGeom>
          <a:solidFill>
            <a:srgbClr val="00B2CE"/>
          </a:solidFill>
          <a:ln w="38100">
            <a:solidFill>
              <a:srgbClr val="00B2CE"/>
            </a:solidFill>
          </a:ln>
        </p:spPr>
        <p:txBody>
          <a:bodyPr wrap="square" rtlCol="0">
            <a:spAutoFit/>
          </a:bodyPr>
          <a:lstStyle/>
          <a:p>
            <a:pPr algn="ctr"/>
            <a:r>
              <a:rPr lang="en-GB" dirty="0">
                <a:solidFill>
                  <a:schemeClr val="bg1"/>
                </a:solidFill>
                <a:latin typeface="Poppins Medium" pitchFamily="2" charset="77"/>
                <a:cs typeface="Poppins Medium" pitchFamily="2" charset="77"/>
              </a:rPr>
              <a:t>Note</a:t>
            </a:r>
          </a:p>
        </p:txBody>
      </p:sp>
      <p:sp>
        <p:nvSpPr>
          <p:cNvPr id="5" name="TextBox 4">
            <a:extLst>
              <a:ext uri="{FF2B5EF4-FFF2-40B4-BE49-F238E27FC236}">
                <a16:creationId xmlns:a16="http://schemas.microsoft.com/office/drawing/2014/main" id="{BFB58C57-EB5B-4CC5-278C-BB03E1C3BFAF}"/>
              </a:ext>
            </a:extLst>
          </p:cNvPr>
          <p:cNvSpPr txBox="1"/>
          <p:nvPr/>
        </p:nvSpPr>
        <p:spPr>
          <a:xfrm>
            <a:off x="8562350" y="5257225"/>
            <a:ext cx="2966748" cy="1202994"/>
          </a:xfrm>
          <a:prstGeom prst="rect">
            <a:avLst/>
          </a:prstGeom>
          <a:solidFill>
            <a:srgbClr val="FFF8EA"/>
          </a:solidFill>
          <a:ln w="38100">
            <a:solidFill>
              <a:srgbClr val="00B2CE"/>
            </a:solidFill>
          </a:ln>
        </p:spPr>
        <p:txBody>
          <a:bodyPr wrap="square" lIns="144000" tIns="108000" rIns="144000" bIns="108000" rtlCol="0">
            <a:spAutoFit/>
          </a:bodyPr>
          <a:lstStyle/>
          <a:p>
            <a:r>
              <a:rPr lang="en-GB" sz="1600" i="1" dirty="0">
                <a:solidFill>
                  <a:schemeClr val="bg1">
                    <a:lumMod val="50000"/>
                  </a:schemeClr>
                </a:solidFill>
                <a:latin typeface="Poppins" pitchFamily="2" charset="77"/>
                <a:cs typeface="Poppins" pitchFamily="2" charset="77"/>
              </a:rPr>
              <a:t>Je suis </a:t>
            </a:r>
            <a:r>
              <a:rPr lang="en-GB" sz="1600" b="0" i="1" dirty="0" err="1">
                <a:solidFill>
                  <a:schemeClr val="bg1">
                    <a:lumMod val="50000"/>
                  </a:schemeClr>
                </a:solidFill>
                <a:effectLst/>
                <a:latin typeface="Poppins" panose="00000500000000000000" pitchFamily="2" charset="0"/>
                <a:cs typeface="Poppins" panose="00000500000000000000" pitchFamily="2" charset="0"/>
              </a:rPr>
              <a:t>désolé</a:t>
            </a:r>
            <a:r>
              <a:rPr lang="en-GB" sz="1600" i="1" dirty="0">
                <a:solidFill>
                  <a:schemeClr val="bg1">
                    <a:lumMod val="50000"/>
                  </a:schemeClr>
                </a:solidFill>
                <a:latin typeface="Poppins" pitchFamily="2" charset="77"/>
                <a:cs typeface="Poppins" pitchFamily="2" charset="77"/>
              </a:rPr>
              <a:t> </a:t>
            </a:r>
            <a:r>
              <a:rPr lang="en-GB" sz="1600" dirty="0">
                <a:solidFill>
                  <a:schemeClr val="bg1">
                    <a:lumMod val="50000"/>
                  </a:schemeClr>
                </a:solidFill>
                <a:latin typeface="Poppins" pitchFamily="2" charset="77"/>
                <a:cs typeface="Poppins" pitchFamily="2" charset="77"/>
              </a:rPr>
              <a:t>is a good one to learn to use in the classroom if you do something wrong.</a:t>
            </a:r>
          </a:p>
        </p:txBody>
      </p:sp>
      <p:sp>
        <p:nvSpPr>
          <p:cNvPr id="7" name="Speech Bubble: Rectangle with Corners Rounded 6">
            <a:extLst>
              <a:ext uri="{FF2B5EF4-FFF2-40B4-BE49-F238E27FC236}">
                <a16:creationId xmlns:a16="http://schemas.microsoft.com/office/drawing/2014/main" id="{CF629E50-22C6-31C9-0CE1-74733FB648D3}"/>
              </a:ext>
            </a:extLst>
          </p:cNvPr>
          <p:cNvSpPr/>
          <p:nvPr/>
        </p:nvSpPr>
        <p:spPr>
          <a:xfrm>
            <a:off x="2836311" y="3053920"/>
            <a:ext cx="2935971" cy="1108211"/>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itchFamily="2" charset="77"/>
                <a:cs typeface="Poppins" pitchFamily="2" charset="77"/>
              </a:rPr>
              <a:t>Je suis </a:t>
            </a:r>
            <a:r>
              <a:rPr lang="en-GB" sz="2400" b="0" dirty="0" err="1">
                <a:solidFill>
                  <a:schemeClr val="tx1">
                    <a:lumMod val="65000"/>
                    <a:lumOff val="35000"/>
                  </a:schemeClr>
                </a:solidFill>
                <a:effectLst/>
                <a:latin typeface="Poppins" panose="00000500000000000000" pitchFamily="2" charset="0"/>
                <a:cs typeface="Poppins" panose="00000500000000000000" pitchFamily="2" charset="0"/>
              </a:rPr>
              <a:t>désolée</a:t>
            </a:r>
            <a:r>
              <a:rPr lang="en-GB" sz="2400" b="0" dirty="0">
                <a:solidFill>
                  <a:schemeClr val="tx1">
                    <a:lumMod val="65000"/>
                    <a:lumOff val="35000"/>
                  </a:schemeClr>
                </a:solidFill>
                <a:effectLst/>
                <a:latin typeface="Poppins" panose="00000500000000000000" pitchFamily="2" charset="0"/>
                <a:cs typeface="Poppins" panose="00000500000000000000" pitchFamily="2" charset="0"/>
              </a:rPr>
              <a:t>.</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8" name="Speech Bubble: Rectangle with Corners Rounded 7">
            <a:extLst>
              <a:ext uri="{FF2B5EF4-FFF2-40B4-BE49-F238E27FC236}">
                <a16:creationId xmlns:a16="http://schemas.microsoft.com/office/drawing/2014/main" id="{03B45124-7AA6-0B65-E15E-DE1BE1E56B69}"/>
              </a:ext>
            </a:extLst>
          </p:cNvPr>
          <p:cNvSpPr/>
          <p:nvPr/>
        </p:nvSpPr>
        <p:spPr>
          <a:xfrm>
            <a:off x="4865216" y="4470392"/>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itchFamily="2" charset="77"/>
                <a:cs typeface="Poppins" pitchFamily="2" charset="77"/>
              </a:rPr>
              <a:t>Je suis </a:t>
            </a:r>
            <a:r>
              <a:rPr lang="en-GB" sz="2400" b="0" dirty="0" err="1">
                <a:solidFill>
                  <a:schemeClr val="tx1">
                    <a:lumMod val="65000"/>
                    <a:lumOff val="35000"/>
                  </a:schemeClr>
                </a:solidFill>
                <a:effectLst/>
                <a:latin typeface="Poppins" panose="00000500000000000000" pitchFamily="2" charset="0"/>
                <a:cs typeface="Poppins" panose="00000500000000000000" pitchFamily="2" charset="0"/>
              </a:rPr>
              <a:t>désolé</a:t>
            </a:r>
            <a:r>
              <a:rPr lang="en-GB" sz="2400" dirty="0">
                <a:solidFill>
                  <a:schemeClr val="tx1">
                    <a:lumMod val="65000"/>
                    <a:lumOff val="35000"/>
                  </a:schemeClr>
                </a:solidFill>
                <a:latin typeface="Poppins" panose="00000500000000000000" pitchFamily="2" charset="0"/>
                <a:cs typeface="Poppins" panose="00000500000000000000" pitchFamily="2" charset="0"/>
              </a:rPr>
              <a:t>.</a:t>
            </a:r>
          </a:p>
        </p:txBody>
      </p:sp>
      <p:sp>
        <p:nvSpPr>
          <p:cNvPr id="10" name="TextBox 9">
            <a:extLst>
              <a:ext uri="{FF2B5EF4-FFF2-40B4-BE49-F238E27FC236}">
                <a16:creationId xmlns:a16="http://schemas.microsoft.com/office/drawing/2014/main" id="{5124C52E-40E8-ABAE-2EF2-28E1AEEFAD95}"/>
              </a:ext>
            </a:extLst>
          </p:cNvPr>
          <p:cNvSpPr txBox="1"/>
          <p:nvPr/>
        </p:nvSpPr>
        <p:spPr>
          <a:xfrm>
            <a:off x="294289" y="1021304"/>
            <a:ext cx="11114609" cy="7442550"/>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we apologise, we use different phrases depending on the situation. The most common way to say sorry is usually for something you have done. Can you see the slight difference if ‘I’m sorry’ is said by a girl or a boy?</a:t>
            </a: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48240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D3F00-DCED-1448-4CE0-6037E3369492}"/>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10" name="Speech Bubble: Rectangle with Corners Rounded 9">
            <a:extLst>
              <a:ext uri="{FF2B5EF4-FFF2-40B4-BE49-F238E27FC236}">
                <a16:creationId xmlns:a16="http://schemas.microsoft.com/office/drawing/2014/main" id="{10F95558-4093-2D4E-12A5-1745D71EDE81}"/>
              </a:ext>
            </a:extLst>
          </p:cNvPr>
          <p:cNvSpPr/>
          <p:nvPr/>
        </p:nvSpPr>
        <p:spPr>
          <a:xfrm>
            <a:off x="5321850" y="3907303"/>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itchFamily="2" charset="77"/>
                <a:cs typeface="Poppins" pitchFamily="2" charset="77"/>
              </a:rPr>
              <a:t>Pardon</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en-GB" sz="2400" dirty="0">
                <a:solidFill>
                  <a:schemeClr val="tx1">
                    <a:lumMod val="65000"/>
                    <a:lumOff val="35000"/>
                  </a:schemeClr>
                </a:solidFill>
                <a:latin typeface="Poppins" pitchFamily="2" charset="77"/>
                <a:cs typeface="Poppins" pitchFamily="2" charset="77"/>
              </a:rPr>
              <a:t>!</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975CAB7F-333B-21A2-218A-59C469690705}"/>
              </a:ext>
            </a:extLst>
          </p:cNvPr>
          <p:cNvSpPr txBox="1"/>
          <p:nvPr/>
        </p:nvSpPr>
        <p:spPr>
          <a:xfrm>
            <a:off x="294289" y="1021304"/>
            <a:ext cx="11114609" cy="9750874"/>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200" b="0" i="0" u="none" strike="noStrike" kern="1200" cap="none" spc="0" normalizeH="0" baseline="0" noProof="0">
                <a:ln>
                  <a:noFill/>
                </a:ln>
                <a:solidFill>
                  <a:srgbClr val="FF4840"/>
                </a:solidFill>
                <a:effectLst/>
                <a:uLnTx/>
                <a:uFillTx/>
                <a:latin typeface="Poppins" panose="00000500000000000000" pitchFamily="2" charset="0"/>
                <a:ea typeface="+mj-ea"/>
                <a:cs typeface="Poppins" panose="00000500000000000000" pitchFamily="2" charset="0"/>
              </a:rPr>
              <a:t>It is spelt ‘</a:t>
            </a:r>
            <a:r>
              <a:rPr kumimoji="0" lang="en-GB" sz="2200" b="0" i="1" u="none" strike="noStrike" kern="1200" cap="none" spc="0" normalizeH="0" baseline="0" noProof="0">
                <a:ln>
                  <a:noFill/>
                </a:ln>
                <a:solidFill>
                  <a:srgbClr val="FF4840"/>
                </a:solidFill>
                <a:effectLst/>
                <a:uLnTx/>
                <a:uFillTx/>
                <a:latin typeface="Poppins" pitchFamily="2" charset="77"/>
                <a:ea typeface="+mj-ea"/>
                <a:cs typeface="Poppins" pitchFamily="2" charset="77"/>
              </a:rPr>
              <a:t>Je suis </a:t>
            </a:r>
            <a:r>
              <a:rPr kumimoji="0" lang="en-GB" sz="2200" b="0" i="1" u="none" strike="noStrike" kern="1200" cap="none" spc="0" normalizeH="0" baseline="0" noProof="0">
                <a:ln>
                  <a:noFill/>
                </a:ln>
                <a:solidFill>
                  <a:srgbClr val="FF4840"/>
                </a:solidFill>
                <a:effectLst/>
                <a:uLnTx/>
                <a:uFillTx/>
                <a:latin typeface="Poppins" panose="00000500000000000000" pitchFamily="2" charset="0"/>
                <a:ea typeface="+mj-ea"/>
                <a:cs typeface="Poppins" panose="00000500000000000000" pitchFamily="2" charset="0"/>
              </a:rPr>
              <a:t>désolée’</a:t>
            </a:r>
            <a:r>
              <a:rPr kumimoji="0" lang="en-GB" sz="2200" b="0" i="0" u="none" strike="noStrike" kern="1200" cap="none" spc="0" normalizeH="0" baseline="0" noProof="0">
                <a:ln>
                  <a:noFill/>
                </a:ln>
                <a:solidFill>
                  <a:srgbClr val="FF4840"/>
                </a:solidFill>
                <a:effectLst/>
                <a:uLnTx/>
                <a:uFillTx/>
                <a:latin typeface="Poppins" panose="00000500000000000000" pitchFamily="2" charset="0"/>
                <a:ea typeface="+mj-ea"/>
                <a:cs typeface="Poppins" panose="00000500000000000000" pitchFamily="2" charset="0"/>
              </a:rPr>
              <a:t>, with an extra e, if a girl says it. However, it is pronounced the same.</a:t>
            </a:r>
            <a:br>
              <a:rPr kumimoji="0" lang="en-GB" sz="2200" b="0" i="0" u="none" strike="noStrike" kern="1200" cap="none" spc="0" normalizeH="0" baseline="0" noProof="0">
                <a:ln>
                  <a:noFill/>
                </a:ln>
                <a:solidFill>
                  <a:srgbClr val="FF4840"/>
                </a:solidFill>
                <a:effectLst/>
                <a:uLnTx/>
                <a:uFillTx/>
                <a:latin typeface="Poppins" panose="00000500000000000000" pitchFamily="2" charset="0"/>
                <a:ea typeface="+mj-ea"/>
                <a:cs typeface="Poppins" panose="00000500000000000000" pitchFamily="2" charset="0"/>
              </a:rPr>
            </a:b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If you bump into someone in the playground or the classroom, it is polite to apologise. </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Although it is the same word in English and French, it is pronounced slightly differently.</a:t>
            </a: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139878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3" name="Speech Bubble: Rectangle with Corners Rounded 2">
            <a:extLst>
              <a:ext uri="{FF2B5EF4-FFF2-40B4-BE49-F238E27FC236}">
                <a16:creationId xmlns:a16="http://schemas.microsoft.com/office/drawing/2014/main" id="{0BF25541-DD49-7201-CAB9-51378F8A3229}"/>
              </a:ext>
            </a:extLst>
          </p:cNvPr>
          <p:cNvSpPr/>
          <p:nvPr/>
        </p:nvSpPr>
        <p:spPr>
          <a:xfrm>
            <a:off x="4674736" y="2822611"/>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itchFamily="2" charset="77"/>
                <a:cs typeface="Poppins" pitchFamily="2" charset="77"/>
              </a:rPr>
              <a:t>Excuse-</a:t>
            </a:r>
            <a:r>
              <a:rPr lang="en-GB" sz="2400" dirty="0" err="1">
                <a:solidFill>
                  <a:schemeClr val="tx1">
                    <a:lumMod val="65000"/>
                    <a:lumOff val="35000"/>
                  </a:schemeClr>
                </a:solidFill>
                <a:latin typeface="Poppins" pitchFamily="2" charset="77"/>
                <a:cs typeface="Poppins" pitchFamily="2" charset="77"/>
              </a:rPr>
              <a:t>moi</a:t>
            </a:r>
            <a:r>
              <a:rPr lang="en-GB" sz="2400" dirty="0">
                <a:solidFill>
                  <a:schemeClr val="tx1">
                    <a:lumMod val="65000"/>
                    <a:lumOff val="35000"/>
                  </a:schemeClr>
                </a:solidFill>
                <a:latin typeface="Poppins" pitchFamily="2" charset="77"/>
                <a:cs typeface="Poppins" pitchFamily="2" charset="77"/>
              </a:rPr>
              <a:t> !</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Speech Bubble: Rectangle with Corners Rounded 4">
            <a:extLst>
              <a:ext uri="{FF2B5EF4-FFF2-40B4-BE49-F238E27FC236}">
                <a16:creationId xmlns:a16="http://schemas.microsoft.com/office/drawing/2014/main" id="{CC6DBECE-1E01-9E98-67D4-E1FDEB7042D5}"/>
              </a:ext>
            </a:extLst>
          </p:cNvPr>
          <p:cNvSpPr/>
          <p:nvPr/>
        </p:nvSpPr>
        <p:spPr>
          <a:xfrm>
            <a:off x="4674736" y="5058368"/>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err="1">
                <a:solidFill>
                  <a:schemeClr val="tx1">
                    <a:lumMod val="65000"/>
                    <a:lumOff val="35000"/>
                  </a:schemeClr>
                </a:solidFill>
                <a:latin typeface="Poppins" pitchFamily="2" charset="77"/>
                <a:cs typeface="Poppins" pitchFamily="2" charset="77"/>
              </a:rPr>
              <a:t>Excusez-moi</a:t>
            </a:r>
            <a:r>
              <a:rPr lang="en-GB" sz="2400" dirty="0">
                <a:solidFill>
                  <a:schemeClr val="tx1">
                    <a:lumMod val="65000"/>
                    <a:lumOff val="35000"/>
                  </a:schemeClr>
                </a:solidFill>
                <a:latin typeface="Poppins" pitchFamily="2" charset="77"/>
                <a:cs typeface="Poppins" pitchFamily="2" charset="77"/>
              </a:rPr>
              <a:t> !</a:t>
            </a:r>
            <a:endParaRPr lang="en-GB" sz="2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50DE298-281A-40E7-1692-354585251348}"/>
              </a:ext>
            </a:extLst>
          </p:cNvPr>
          <p:cNvSpPr txBox="1"/>
          <p:nvPr/>
        </p:nvSpPr>
        <p:spPr>
          <a:xfrm>
            <a:off x="294289" y="1021304"/>
            <a:ext cx="11114609" cy="4672561"/>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If you want to get someone’s attention (for example, the teacher’s) instead of shouting “</a:t>
            </a:r>
            <a:r>
              <a:rPr kumimoji="0" lang="en-GB" sz="22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Oi!”, </a:t>
            </a: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it is important to be polite. There is both a formal and informal version of “Excuse me!”</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To someone you know:</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To someone you don’t know:</a:t>
            </a:r>
            <a:endParaRPr kumimoji="0" lang="en-GB" sz="22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9464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graphicFrame>
        <p:nvGraphicFramePr>
          <p:cNvPr id="6" name="Table 6">
            <a:extLst>
              <a:ext uri="{FF2B5EF4-FFF2-40B4-BE49-F238E27FC236}">
                <a16:creationId xmlns:a16="http://schemas.microsoft.com/office/drawing/2014/main" id="{070703BA-24DB-53C6-ECAB-A36D225D150B}"/>
              </a:ext>
            </a:extLst>
          </p:cNvPr>
          <p:cNvGraphicFramePr>
            <a:graphicFrameLocks noGrp="1"/>
          </p:cNvGraphicFramePr>
          <p:nvPr>
            <p:extLst>
              <p:ext uri="{D42A27DB-BD31-4B8C-83A1-F6EECF244321}">
                <p14:modId xmlns:p14="http://schemas.microsoft.com/office/powerpoint/2010/main" val="1984645292"/>
              </p:ext>
            </p:extLst>
          </p:nvPr>
        </p:nvGraphicFramePr>
        <p:xfrm>
          <a:off x="534572" y="2013896"/>
          <a:ext cx="11114607" cy="1080000"/>
        </p:xfrm>
        <a:graphic>
          <a:graphicData uri="http://schemas.openxmlformats.org/drawingml/2006/table">
            <a:tbl>
              <a:tblPr firstRow="1" bandRow="1">
                <a:tableStyleId>{5940675A-B579-460E-94D1-54222C63F5DA}</a:tableStyleId>
              </a:tblPr>
              <a:tblGrid>
                <a:gridCol w="3704869">
                  <a:extLst>
                    <a:ext uri="{9D8B030D-6E8A-4147-A177-3AD203B41FA5}">
                      <a16:colId xmlns:a16="http://schemas.microsoft.com/office/drawing/2014/main" val="2168748128"/>
                    </a:ext>
                  </a:extLst>
                </a:gridCol>
                <a:gridCol w="3704869">
                  <a:extLst>
                    <a:ext uri="{9D8B030D-6E8A-4147-A177-3AD203B41FA5}">
                      <a16:colId xmlns:a16="http://schemas.microsoft.com/office/drawing/2014/main" val="4192684355"/>
                    </a:ext>
                  </a:extLst>
                </a:gridCol>
                <a:gridCol w="3704869">
                  <a:extLst>
                    <a:ext uri="{9D8B030D-6E8A-4147-A177-3AD203B41FA5}">
                      <a16:colId xmlns:a16="http://schemas.microsoft.com/office/drawing/2014/main" val="3152344512"/>
                    </a:ext>
                  </a:extLst>
                </a:gridCol>
              </a:tblGrid>
              <a:tr h="540000">
                <a:tc gridSpan="3">
                  <a:txBody>
                    <a:bodyPr/>
                    <a:lstStyle/>
                    <a:p>
                      <a:pPr algn="l"/>
                      <a:r>
                        <a:rPr lang="en-GB" sz="2200" dirty="0">
                          <a:solidFill>
                            <a:schemeClr val="tx1">
                              <a:lumMod val="65000"/>
                              <a:lumOff val="35000"/>
                            </a:schemeClr>
                          </a:solidFill>
                          <a:latin typeface="Poppins" panose="00000500000000000000" pitchFamily="2" charset="0"/>
                          <a:cs typeface="Poppins" panose="00000500000000000000" pitchFamily="2" charset="0"/>
                        </a:rPr>
                        <a:t>You squeeze past someone and knock into them whilst getting on to the bus.</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Pardon.</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Excuse-</a:t>
                      </a:r>
                      <a:r>
                        <a:rPr lang="en-GB" sz="2000" dirty="0" err="1">
                          <a:solidFill>
                            <a:schemeClr val="tx1">
                              <a:lumMod val="65000"/>
                              <a:lumOff val="35000"/>
                            </a:schemeClr>
                          </a:solidFill>
                          <a:latin typeface="Poppins" panose="00000500000000000000" pitchFamily="2" charset="0"/>
                          <a:cs typeface="Poppins" panose="00000500000000000000" pitchFamily="2" charset="0"/>
                        </a:rPr>
                        <a:t>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desol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graphicFrame>
        <p:nvGraphicFramePr>
          <p:cNvPr id="7" name="Table 6">
            <a:extLst>
              <a:ext uri="{FF2B5EF4-FFF2-40B4-BE49-F238E27FC236}">
                <a16:creationId xmlns:a16="http://schemas.microsoft.com/office/drawing/2014/main" id="{A3E80AF4-16CE-2E76-8D68-D6B565CD8319}"/>
              </a:ext>
            </a:extLst>
          </p:cNvPr>
          <p:cNvGraphicFramePr>
            <a:graphicFrameLocks noGrp="1"/>
          </p:cNvGraphicFramePr>
          <p:nvPr>
            <p:extLst>
              <p:ext uri="{D42A27DB-BD31-4B8C-83A1-F6EECF244321}">
                <p14:modId xmlns:p14="http://schemas.microsoft.com/office/powerpoint/2010/main" val="136405962"/>
              </p:ext>
            </p:extLst>
          </p:nvPr>
        </p:nvGraphicFramePr>
        <p:xfrm>
          <a:off x="534572" y="3525974"/>
          <a:ext cx="11114610" cy="1080000"/>
        </p:xfrm>
        <a:graphic>
          <a:graphicData uri="http://schemas.openxmlformats.org/drawingml/2006/table">
            <a:tbl>
              <a:tblPr firstRow="1" bandRow="1">
                <a:tableStyleId>{5940675A-B579-460E-94D1-54222C63F5DA}</a:tableStyleId>
              </a:tblPr>
              <a:tblGrid>
                <a:gridCol w="3704870">
                  <a:extLst>
                    <a:ext uri="{9D8B030D-6E8A-4147-A177-3AD203B41FA5}">
                      <a16:colId xmlns:a16="http://schemas.microsoft.com/office/drawing/2014/main" val="2168748128"/>
                    </a:ext>
                  </a:extLst>
                </a:gridCol>
                <a:gridCol w="3704870">
                  <a:extLst>
                    <a:ext uri="{9D8B030D-6E8A-4147-A177-3AD203B41FA5}">
                      <a16:colId xmlns:a16="http://schemas.microsoft.com/office/drawing/2014/main" val="4192684355"/>
                    </a:ext>
                  </a:extLst>
                </a:gridCol>
                <a:gridCol w="3704870">
                  <a:extLst>
                    <a:ext uri="{9D8B030D-6E8A-4147-A177-3AD203B41FA5}">
                      <a16:colId xmlns:a16="http://schemas.microsoft.com/office/drawing/2014/main" val="3152344512"/>
                    </a:ext>
                  </a:extLst>
                </a:gridCol>
              </a:tblGrid>
              <a:tr h="540000">
                <a:tc gridSpan="3">
                  <a:txBody>
                    <a:bodyPr/>
                    <a:lstStyle/>
                    <a:p>
                      <a:pPr algn="l"/>
                      <a:r>
                        <a:rPr lang="en-GB" sz="2200" dirty="0">
                          <a:solidFill>
                            <a:schemeClr val="tx1">
                              <a:lumMod val="65000"/>
                              <a:lumOff val="35000"/>
                            </a:schemeClr>
                          </a:solidFill>
                          <a:latin typeface="Poppins" panose="00000500000000000000" pitchFamily="2" charset="0"/>
                          <a:cs typeface="Poppins" panose="00000500000000000000" pitchFamily="2" charset="0"/>
                        </a:rPr>
                        <a:t>A girl has accidentally dropped a pot of paint on the floor.</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err="1">
                          <a:solidFill>
                            <a:schemeClr val="tx1">
                              <a:lumMod val="65000"/>
                              <a:lumOff val="35000"/>
                            </a:schemeClr>
                          </a:solidFill>
                          <a:latin typeface="Poppins" panose="00000500000000000000" pitchFamily="2" charset="0"/>
                          <a:cs typeface="Poppins" panose="00000500000000000000" pitchFamily="2" charset="0"/>
                        </a:rPr>
                        <a:t>Excusez-moi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e</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graphicFrame>
        <p:nvGraphicFramePr>
          <p:cNvPr id="8" name="Table 7">
            <a:extLst>
              <a:ext uri="{FF2B5EF4-FFF2-40B4-BE49-F238E27FC236}">
                <a16:creationId xmlns:a16="http://schemas.microsoft.com/office/drawing/2014/main" id="{3293A1A4-6775-2EE9-438A-471FC3A7C09D}"/>
              </a:ext>
            </a:extLst>
          </p:cNvPr>
          <p:cNvGraphicFramePr>
            <a:graphicFrameLocks noGrp="1"/>
          </p:cNvGraphicFramePr>
          <p:nvPr>
            <p:extLst>
              <p:ext uri="{D42A27DB-BD31-4B8C-83A1-F6EECF244321}">
                <p14:modId xmlns:p14="http://schemas.microsoft.com/office/powerpoint/2010/main" val="3506964729"/>
              </p:ext>
            </p:extLst>
          </p:nvPr>
        </p:nvGraphicFramePr>
        <p:xfrm>
          <a:off x="534572" y="5038053"/>
          <a:ext cx="11114610" cy="1080000"/>
        </p:xfrm>
        <a:graphic>
          <a:graphicData uri="http://schemas.openxmlformats.org/drawingml/2006/table">
            <a:tbl>
              <a:tblPr firstRow="1" bandRow="1">
                <a:tableStyleId>{5940675A-B579-460E-94D1-54222C63F5DA}</a:tableStyleId>
              </a:tblPr>
              <a:tblGrid>
                <a:gridCol w="3704870">
                  <a:extLst>
                    <a:ext uri="{9D8B030D-6E8A-4147-A177-3AD203B41FA5}">
                      <a16:colId xmlns:a16="http://schemas.microsoft.com/office/drawing/2014/main" val="2168748128"/>
                    </a:ext>
                  </a:extLst>
                </a:gridCol>
                <a:gridCol w="3704870">
                  <a:extLst>
                    <a:ext uri="{9D8B030D-6E8A-4147-A177-3AD203B41FA5}">
                      <a16:colId xmlns:a16="http://schemas.microsoft.com/office/drawing/2014/main" val="4192684355"/>
                    </a:ext>
                  </a:extLst>
                </a:gridCol>
                <a:gridCol w="3704870">
                  <a:extLst>
                    <a:ext uri="{9D8B030D-6E8A-4147-A177-3AD203B41FA5}">
                      <a16:colId xmlns:a16="http://schemas.microsoft.com/office/drawing/2014/main" val="3152344512"/>
                    </a:ext>
                  </a:extLst>
                </a:gridCol>
              </a:tblGrid>
              <a:tr h="540000">
                <a:tc gridSpan="3">
                  <a:txBody>
                    <a:bodyPr/>
                    <a:lstStyle/>
                    <a:p>
                      <a:r>
                        <a:rPr lang="en-GB" sz="2200" dirty="0">
                          <a:solidFill>
                            <a:schemeClr val="tx1">
                              <a:lumMod val="65000"/>
                              <a:lumOff val="35000"/>
                            </a:schemeClr>
                          </a:solidFill>
                          <a:latin typeface="Poppins" panose="00000500000000000000" pitchFamily="2" charset="0"/>
                          <a:cs typeface="Poppins" panose="00000500000000000000" pitchFamily="2" charset="0"/>
                        </a:rPr>
                        <a:t>You are trying to catch the attention of a person you don’t know in the street.</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Excuse-</a:t>
                      </a:r>
                      <a:r>
                        <a:rPr lang="en-GB" sz="2000" dirty="0" err="1">
                          <a:solidFill>
                            <a:schemeClr val="tx1">
                              <a:lumMod val="65000"/>
                              <a:lumOff val="35000"/>
                            </a:schemeClr>
                          </a:solidFill>
                          <a:latin typeface="Poppins" panose="00000500000000000000" pitchFamily="2" charset="0"/>
                          <a:cs typeface="Poppins" panose="00000500000000000000" pitchFamily="2" charset="0"/>
                        </a:rPr>
                        <a:t>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err="1">
                          <a:solidFill>
                            <a:schemeClr val="tx1">
                              <a:lumMod val="65000"/>
                              <a:lumOff val="35000"/>
                            </a:schemeClr>
                          </a:solidFill>
                          <a:latin typeface="Poppins" panose="00000500000000000000" pitchFamily="2" charset="0"/>
                          <a:cs typeface="Poppins" panose="00000500000000000000" pitchFamily="2" charset="0"/>
                        </a:rPr>
                        <a:t>Excusez-moi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sp>
        <p:nvSpPr>
          <p:cNvPr id="3" name="TextBox 2">
            <a:extLst>
              <a:ext uri="{FF2B5EF4-FFF2-40B4-BE49-F238E27FC236}">
                <a16:creationId xmlns:a16="http://schemas.microsoft.com/office/drawing/2014/main" id="{F003DA71-4ED9-64CE-F8A7-CE9FA9309D6F}"/>
              </a:ext>
            </a:extLst>
          </p:cNvPr>
          <p:cNvSpPr txBox="1"/>
          <p:nvPr/>
        </p:nvSpPr>
        <p:spPr>
          <a:xfrm>
            <a:off x="294289" y="1021304"/>
            <a:ext cx="11114609" cy="399853"/>
          </a:xfrm>
          <a:prstGeom prst="rect">
            <a:avLst/>
          </a:prstGeom>
          <a:noFill/>
        </p:spPr>
        <p:txBody>
          <a:bodyPr vert="horz"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Select the correct apology for each situation.</a:t>
            </a:r>
            <a:endParaRPr kumimoji="0" lang="en-GB" sz="22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49453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graphicFrame>
        <p:nvGraphicFramePr>
          <p:cNvPr id="6" name="Table 6">
            <a:extLst>
              <a:ext uri="{FF2B5EF4-FFF2-40B4-BE49-F238E27FC236}">
                <a16:creationId xmlns:a16="http://schemas.microsoft.com/office/drawing/2014/main" id="{070703BA-24DB-53C6-ECAB-A36D225D150B}"/>
              </a:ext>
            </a:extLst>
          </p:cNvPr>
          <p:cNvGraphicFramePr>
            <a:graphicFrameLocks noGrp="1"/>
          </p:cNvGraphicFramePr>
          <p:nvPr>
            <p:extLst>
              <p:ext uri="{D42A27DB-BD31-4B8C-83A1-F6EECF244321}">
                <p14:modId xmlns:p14="http://schemas.microsoft.com/office/powerpoint/2010/main" val="2620467653"/>
              </p:ext>
            </p:extLst>
          </p:nvPr>
        </p:nvGraphicFramePr>
        <p:xfrm>
          <a:off x="534572" y="2013896"/>
          <a:ext cx="11114607" cy="1080000"/>
        </p:xfrm>
        <a:graphic>
          <a:graphicData uri="http://schemas.openxmlformats.org/drawingml/2006/table">
            <a:tbl>
              <a:tblPr firstRow="1" bandRow="1">
                <a:tableStyleId>{5940675A-B579-460E-94D1-54222C63F5DA}</a:tableStyleId>
              </a:tblPr>
              <a:tblGrid>
                <a:gridCol w="3704869">
                  <a:extLst>
                    <a:ext uri="{9D8B030D-6E8A-4147-A177-3AD203B41FA5}">
                      <a16:colId xmlns:a16="http://schemas.microsoft.com/office/drawing/2014/main" val="2168748128"/>
                    </a:ext>
                  </a:extLst>
                </a:gridCol>
                <a:gridCol w="3704869">
                  <a:extLst>
                    <a:ext uri="{9D8B030D-6E8A-4147-A177-3AD203B41FA5}">
                      <a16:colId xmlns:a16="http://schemas.microsoft.com/office/drawing/2014/main" val="4192684355"/>
                    </a:ext>
                  </a:extLst>
                </a:gridCol>
                <a:gridCol w="3704869">
                  <a:extLst>
                    <a:ext uri="{9D8B030D-6E8A-4147-A177-3AD203B41FA5}">
                      <a16:colId xmlns:a16="http://schemas.microsoft.com/office/drawing/2014/main" val="3152344512"/>
                    </a:ext>
                  </a:extLst>
                </a:gridCol>
              </a:tblGrid>
              <a:tr h="540000">
                <a:tc gridSpan="3">
                  <a:txBody>
                    <a:bodyPr/>
                    <a:lstStyle/>
                    <a:p>
                      <a:pPr algn="l"/>
                      <a:r>
                        <a:rPr lang="en-GB" sz="2200" dirty="0">
                          <a:solidFill>
                            <a:schemeClr val="tx1">
                              <a:lumMod val="65000"/>
                              <a:lumOff val="35000"/>
                            </a:schemeClr>
                          </a:solidFill>
                          <a:latin typeface="Poppins" panose="00000500000000000000" pitchFamily="2" charset="0"/>
                          <a:cs typeface="Poppins" panose="00000500000000000000" pitchFamily="2" charset="0"/>
                        </a:rPr>
                        <a:t>You squeeze past someone and knock into them whilst getting on to the bus.</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rgbClr val="FF4840"/>
                          </a:solidFill>
                          <a:latin typeface="Poppins" panose="00000500000000000000" pitchFamily="2" charset="0"/>
                          <a:cs typeface="Poppins" panose="00000500000000000000" pitchFamily="2" charset="0"/>
                        </a:rPr>
                        <a:t>Pardon.</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Excuse-</a:t>
                      </a:r>
                      <a:r>
                        <a:rPr lang="en-GB" sz="2000" dirty="0" err="1">
                          <a:solidFill>
                            <a:schemeClr val="tx1">
                              <a:lumMod val="65000"/>
                              <a:lumOff val="35000"/>
                            </a:schemeClr>
                          </a:solidFill>
                          <a:latin typeface="Poppins" panose="00000500000000000000" pitchFamily="2" charset="0"/>
                          <a:cs typeface="Poppins" panose="00000500000000000000" pitchFamily="2" charset="0"/>
                        </a:rPr>
                        <a:t>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desol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graphicFrame>
        <p:nvGraphicFramePr>
          <p:cNvPr id="7" name="Table 6">
            <a:extLst>
              <a:ext uri="{FF2B5EF4-FFF2-40B4-BE49-F238E27FC236}">
                <a16:creationId xmlns:a16="http://schemas.microsoft.com/office/drawing/2014/main" id="{A3E80AF4-16CE-2E76-8D68-D6B565CD8319}"/>
              </a:ext>
            </a:extLst>
          </p:cNvPr>
          <p:cNvGraphicFramePr>
            <a:graphicFrameLocks noGrp="1"/>
          </p:cNvGraphicFramePr>
          <p:nvPr>
            <p:extLst>
              <p:ext uri="{D42A27DB-BD31-4B8C-83A1-F6EECF244321}">
                <p14:modId xmlns:p14="http://schemas.microsoft.com/office/powerpoint/2010/main" val="1579084633"/>
              </p:ext>
            </p:extLst>
          </p:nvPr>
        </p:nvGraphicFramePr>
        <p:xfrm>
          <a:off x="534572" y="3525974"/>
          <a:ext cx="11114610" cy="1080000"/>
        </p:xfrm>
        <a:graphic>
          <a:graphicData uri="http://schemas.openxmlformats.org/drawingml/2006/table">
            <a:tbl>
              <a:tblPr firstRow="1" bandRow="1">
                <a:tableStyleId>{5940675A-B579-460E-94D1-54222C63F5DA}</a:tableStyleId>
              </a:tblPr>
              <a:tblGrid>
                <a:gridCol w="3704870">
                  <a:extLst>
                    <a:ext uri="{9D8B030D-6E8A-4147-A177-3AD203B41FA5}">
                      <a16:colId xmlns:a16="http://schemas.microsoft.com/office/drawing/2014/main" val="2168748128"/>
                    </a:ext>
                  </a:extLst>
                </a:gridCol>
                <a:gridCol w="3704870">
                  <a:extLst>
                    <a:ext uri="{9D8B030D-6E8A-4147-A177-3AD203B41FA5}">
                      <a16:colId xmlns:a16="http://schemas.microsoft.com/office/drawing/2014/main" val="4192684355"/>
                    </a:ext>
                  </a:extLst>
                </a:gridCol>
                <a:gridCol w="3704870">
                  <a:extLst>
                    <a:ext uri="{9D8B030D-6E8A-4147-A177-3AD203B41FA5}">
                      <a16:colId xmlns:a16="http://schemas.microsoft.com/office/drawing/2014/main" val="3152344512"/>
                    </a:ext>
                  </a:extLst>
                </a:gridCol>
              </a:tblGrid>
              <a:tr h="540000">
                <a:tc gridSpan="3">
                  <a:txBody>
                    <a:bodyPr/>
                    <a:lstStyle/>
                    <a:p>
                      <a:pPr algn="l"/>
                      <a:r>
                        <a:rPr lang="en-GB" sz="2200" dirty="0">
                          <a:solidFill>
                            <a:schemeClr val="tx1">
                              <a:lumMod val="65000"/>
                              <a:lumOff val="35000"/>
                            </a:schemeClr>
                          </a:solidFill>
                          <a:latin typeface="Poppins" panose="00000500000000000000" pitchFamily="2" charset="0"/>
                          <a:cs typeface="Poppins" panose="00000500000000000000" pitchFamily="2" charset="0"/>
                        </a:rPr>
                        <a:t>A girl has accidentally dropped a pot of paint on the floor.</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err="1">
                          <a:solidFill>
                            <a:schemeClr val="tx1">
                              <a:lumMod val="65000"/>
                              <a:lumOff val="35000"/>
                            </a:schemeClr>
                          </a:solidFill>
                          <a:latin typeface="Poppins" panose="00000500000000000000" pitchFamily="2" charset="0"/>
                          <a:cs typeface="Poppins" panose="00000500000000000000" pitchFamily="2" charset="0"/>
                        </a:rPr>
                        <a:t>Excusez-moi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rgbClr val="FF4840"/>
                          </a:solidFill>
                          <a:latin typeface="Poppins" panose="00000500000000000000" pitchFamily="2" charset="0"/>
                          <a:cs typeface="Poppins" panose="00000500000000000000" pitchFamily="2" charset="0"/>
                        </a:rPr>
                        <a:t>Je suis </a:t>
                      </a:r>
                      <a:r>
                        <a:rPr lang="en-GB" sz="2000" dirty="0" err="1">
                          <a:solidFill>
                            <a:srgbClr val="FF4840"/>
                          </a:solidFill>
                          <a:latin typeface="Poppins" panose="00000500000000000000" pitchFamily="2" charset="0"/>
                          <a:cs typeface="Poppins" panose="00000500000000000000" pitchFamily="2" charset="0"/>
                        </a:rPr>
                        <a:t>d</a:t>
                      </a:r>
                      <a:r>
                        <a:rPr lang="en-GB" sz="2000" b="0" dirty="0" err="1">
                          <a:solidFill>
                            <a:srgbClr val="FF4840"/>
                          </a:solidFill>
                          <a:effectLst/>
                          <a:latin typeface="Poppins" panose="00000500000000000000" pitchFamily="2" charset="0"/>
                          <a:cs typeface="Poppins" panose="00000500000000000000" pitchFamily="2" charset="0"/>
                        </a:rPr>
                        <a:t>é</a:t>
                      </a:r>
                      <a:r>
                        <a:rPr lang="en-GB" sz="2000" dirty="0" err="1">
                          <a:solidFill>
                            <a:srgbClr val="FF4840"/>
                          </a:solidFill>
                          <a:latin typeface="Poppins" panose="00000500000000000000" pitchFamily="2" charset="0"/>
                          <a:cs typeface="Poppins" panose="00000500000000000000" pitchFamily="2" charset="0"/>
                        </a:rPr>
                        <a:t>sol</a:t>
                      </a:r>
                      <a:r>
                        <a:rPr lang="en-GB" sz="2000" b="0" dirty="0" err="1">
                          <a:solidFill>
                            <a:srgbClr val="FF4840"/>
                          </a:solidFill>
                          <a:effectLst/>
                          <a:latin typeface="Poppins" panose="00000500000000000000" pitchFamily="2" charset="0"/>
                          <a:cs typeface="Poppins" panose="00000500000000000000" pitchFamily="2" charset="0"/>
                        </a:rPr>
                        <a:t>é</a:t>
                      </a:r>
                      <a:r>
                        <a:rPr lang="en-GB" sz="2000" dirty="0" err="1">
                          <a:solidFill>
                            <a:srgbClr val="FF4840"/>
                          </a:solidFill>
                          <a:latin typeface="Poppins" panose="00000500000000000000" pitchFamily="2" charset="0"/>
                          <a:cs typeface="Poppins" panose="00000500000000000000" pitchFamily="2" charset="0"/>
                        </a:rPr>
                        <a:t>e</a:t>
                      </a:r>
                      <a:r>
                        <a:rPr lang="en-GB" sz="2000" dirty="0">
                          <a:solidFill>
                            <a:srgbClr val="FF4840"/>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graphicFrame>
        <p:nvGraphicFramePr>
          <p:cNvPr id="8" name="Table 7">
            <a:extLst>
              <a:ext uri="{FF2B5EF4-FFF2-40B4-BE49-F238E27FC236}">
                <a16:creationId xmlns:a16="http://schemas.microsoft.com/office/drawing/2014/main" id="{3293A1A4-6775-2EE9-438A-471FC3A7C09D}"/>
              </a:ext>
            </a:extLst>
          </p:cNvPr>
          <p:cNvGraphicFramePr>
            <a:graphicFrameLocks noGrp="1"/>
          </p:cNvGraphicFramePr>
          <p:nvPr>
            <p:extLst>
              <p:ext uri="{D42A27DB-BD31-4B8C-83A1-F6EECF244321}">
                <p14:modId xmlns:p14="http://schemas.microsoft.com/office/powerpoint/2010/main" val="3233154480"/>
              </p:ext>
            </p:extLst>
          </p:nvPr>
        </p:nvGraphicFramePr>
        <p:xfrm>
          <a:off x="534572" y="5038053"/>
          <a:ext cx="11114610" cy="1080000"/>
        </p:xfrm>
        <a:graphic>
          <a:graphicData uri="http://schemas.openxmlformats.org/drawingml/2006/table">
            <a:tbl>
              <a:tblPr firstRow="1" bandRow="1">
                <a:tableStyleId>{5940675A-B579-460E-94D1-54222C63F5DA}</a:tableStyleId>
              </a:tblPr>
              <a:tblGrid>
                <a:gridCol w="3704870">
                  <a:extLst>
                    <a:ext uri="{9D8B030D-6E8A-4147-A177-3AD203B41FA5}">
                      <a16:colId xmlns:a16="http://schemas.microsoft.com/office/drawing/2014/main" val="2168748128"/>
                    </a:ext>
                  </a:extLst>
                </a:gridCol>
                <a:gridCol w="3704870">
                  <a:extLst>
                    <a:ext uri="{9D8B030D-6E8A-4147-A177-3AD203B41FA5}">
                      <a16:colId xmlns:a16="http://schemas.microsoft.com/office/drawing/2014/main" val="4192684355"/>
                    </a:ext>
                  </a:extLst>
                </a:gridCol>
                <a:gridCol w="3704870">
                  <a:extLst>
                    <a:ext uri="{9D8B030D-6E8A-4147-A177-3AD203B41FA5}">
                      <a16:colId xmlns:a16="http://schemas.microsoft.com/office/drawing/2014/main" val="3152344512"/>
                    </a:ext>
                  </a:extLst>
                </a:gridCol>
              </a:tblGrid>
              <a:tr h="540000">
                <a:tc gridSpan="3">
                  <a:txBody>
                    <a:bodyPr/>
                    <a:lstStyle/>
                    <a:p>
                      <a:r>
                        <a:rPr lang="en-GB" sz="2200" dirty="0">
                          <a:solidFill>
                            <a:schemeClr val="tx1">
                              <a:lumMod val="65000"/>
                              <a:lumOff val="35000"/>
                            </a:schemeClr>
                          </a:solidFill>
                          <a:latin typeface="Poppins" panose="00000500000000000000" pitchFamily="2" charset="0"/>
                          <a:cs typeface="Poppins" panose="00000500000000000000" pitchFamily="2" charset="0"/>
                        </a:rPr>
                        <a:t>You are trying to catch the attention of a person you don’t know in the street.</a:t>
                      </a:r>
                    </a:p>
                  </a:txBody>
                  <a:tcPr marL="100584" marR="10058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64106361"/>
                  </a:ext>
                </a:extLst>
              </a:tr>
              <a:tr h="540000">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Excuse-</a:t>
                      </a:r>
                      <a:r>
                        <a:rPr lang="en-GB" sz="2000" dirty="0" err="1">
                          <a:solidFill>
                            <a:schemeClr val="tx1">
                              <a:lumMod val="65000"/>
                              <a:lumOff val="35000"/>
                            </a:schemeClr>
                          </a:solidFill>
                          <a:latin typeface="Poppins" panose="00000500000000000000" pitchFamily="2" charset="0"/>
                          <a:cs typeface="Poppins" panose="00000500000000000000" pitchFamily="2" charset="0"/>
                        </a:rPr>
                        <a:t>moi</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err="1">
                          <a:solidFill>
                            <a:srgbClr val="FF4840"/>
                          </a:solidFill>
                          <a:latin typeface="Poppins" panose="00000500000000000000" pitchFamily="2" charset="0"/>
                          <a:cs typeface="Poppins" panose="00000500000000000000" pitchFamily="2" charset="0"/>
                        </a:rPr>
                        <a:t>Excusez-moi</a:t>
                      </a:r>
                      <a:r>
                        <a:rPr lang="en-GB" sz="2000" dirty="0">
                          <a:solidFill>
                            <a:srgbClr val="FF4840"/>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dirty="0">
                          <a:solidFill>
                            <a:schemeClr val="tx1">
                              <a:lumMod val="65000"/>
                              <a:lumOff val="35000"/>
                            </a:schemeClr>
                          </a:solidFill>
                          <a:latin typeface="Poppins" panose="00000500000000000000" pitchFamily="2" charset="0"/>
                          <a:cs typeface="Poppins" panose="00000500000000000000" pitchFamily="2" charset="0"/>
                        </a:rPr>
                        <a:t>Je suis </a:t>
                      </a:r>
                      <a:r>
                        <a:rPr lang="en-GB" sz="2000" dirty="0" err="1">
                          <a:solidFill>
                            <a:schemeClr val="tx1">
                              <a:lumMod val="65000"/>
                              <a:lumOff val="35000"/>
                            </a:schemeClr>
                          </a:solidFill>
                          <a:latin typeface="Poppins" panose="00000500000000000000" pitchFamily="2" charset="0"/>
                          <a:cs typeface="Poppins" panose="00000500000000000000" pitchFamily="2" charset="0"/>
                        </a:rPr>
                        <a:t>d</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err="1">
                          <a:solidFill>
                            <a:schemeClr val="tx1">
                              <a:lumMod val="65000"/>
                              <a:lumOff val="35000"/>
                            </a:schemeClr>
                          </a:solidFill>
                          <a:latin typeface="Poppins" panose="00000500000000000000" pitchFamily="2" charset="0"/>
                          <a:cs typeface="Poppins" panose="00000500000000000000" pitchFamily="2" charset="0"/>
                        </a:rPr>
                        <a:t>sol</a:t>
                      </a:r>
                      <a:r>
                        <a:rPr lang="en-GB" sz="2000" b="0" dirty="0" err="1">
                          <a:solidFill>
                            <a:schemeClr val="tx1">
                              <a:lumMod val="65000"/>
                              <a:lumOff val="35000"/>
                            </a:schemeClr>
                          </a:solidFill>
                          <a:effectLst/>
                          <a:latin typeface="Poppins" panose="00000500000000000000" pitchFamily="2" charset="0"/>
                          <a:cs typeface="Poppins" panose="00000500000000000000" pitchFamily="2" charset="0"/>
                        </a:rPr>
                        <a:t>é</a:t>
                      </a:r>
                      <a:r>
                        <a:rPr lang="en-GB" sz="2000" dirty="0">
                          <a:solidFill>
                            <a:schemeClr val="tx1">
                              <a:lumMod val="65000"/>
                              <a:lumOff val="35000"/>
                            </a:schemeClr>
                          </a:solidFill>
                          <a:latin typeface="Poppins" panose="00000500000000000000" pitchFamily="2" charset="0"/>
                          <a:cs typeface="Poppins" panose="00000500000000000000" pitchFamily="2" charset="0"/>
                        </a:rPr>
                        <a:t>.</a:t>
                      </a:r>
                    </a:p>
                  </a:txBody>
                  <a:tcPr marL="110642" marR="11064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872375"/>
                  </a:ext>
                </a:extLst>
              </a:tr>
            </a:tbl>
          </a:graphicData>
        </a:graphic>
      </p:graphicFrame>
      <p:sp>
        <p:nvSpPr>
          <p:cNvPr id="3" name="TextBox 2">
            <a:extLst>
              <a:ext uri="{FF2B5EF4-FFF2-40B4-BE49-F238E27FC236}">
                <a16:creationId xmlns:a16="http://schemas.microsoft.com/office/drawing/2014/main" id="{3122CB0F-F9AA-1459-9D2E-5A267475BA58}"/>
              </a:ext>
            </a:extLst>
          </p:cNvPr>
          <p:cNvSpPr txBox="1"/>
          <p:nvPr/>
        </p:nvSpPr>
        <p:spPr>
          <a:xfrm>
            <a:off x="294289" y="1021304"/>
            <a:ext cx="11114609" cy="399853"/>
          </a:xfrm>
          <a:prstGeom prst="rect">
            <a:avLst/>
          </a:prstGeom>
          <a:noFill/>
        </p:spPr>
        <p:txBody>
          <a:bodyPr vert="horz"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Select the correct apology for each situation.</a:t>
            </a:r>
            <a:endParaRPr kumimoji="0" lang="en-GB" sz="22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139118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3" name="TextBox 2">
            <a:extLst>
              <a:ext uri="{FF2B5EF4-FFF2-40B4-BE49-F238E27FC236}">
                <a16:creationId xmlns:a16="http://schemas.microsoft.com/office/drawing/2014/main" id="{9C380BF2-D1A5-F636-3DCF-0F635E1CF3EB}"/>
              </a:ext>
            </a:extLst>
          </p:cNvPr>
          <p:cNvSpPr txBox="1"/>
          <p:nvPr/>
        </p:nvSpPr>
        <p:spPr>
          <a:xfrm>
            <a:off x="294289" y="1021304"/>
            <a:ext cx="11114609" cy="6057556"/>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People use informal and formal language depending on who they are speaking to and for different purposes. </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1"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Formal language </a:t>
            </a: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is used to speak to elders or authority (think ‘Sir’) or to write for purposes like sending letters to an MP or the government.</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1"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Informal language </a:t>
            </a: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is used to speak to our friends or maybe at home. It’s more relaxed!</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In French, we use both informal and formal language too, so let’s have a look how!</a:t>
            </a: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4087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E32E04-0D90-7A0C-6204-9AA3F9F593E5}"/>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15" name="Speech Bubble: Rectangle with Corners Rounded 14">
            <a:extLst>
              <a:ext uri="{FF2B5EF4-FFF2-40B4-BE49-F238E27FC236}">
                <a16:creationId xmlns:a16="http://schemas.microsoft.com/office/drawing/2014/main" id="{AAFBAE28-879A-0714-155C-0F0F1CF6FBBF}"/>
              </a:ext>
            </a:extLst>
          </p:cNvPr>
          <p:cNvSpPr/>
          <p:nvPr/>
        </p:nvSpPr>
        <p:spPr>
          <a:xfrm>
            <a:off x="3114236" y="2801291"/>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Hello!</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6" name="Speech Bubble: Rectangle with Corners Rounded 15">
            <a:extLst>
              <a:ext uri="{FF2B5EF4-FFF2-40B4-BE49-F238E27FC236}">
                <a16:creationId xmlns:a16="http://schemas.microsoft.com/office/drawing/2014/main" id="{30A156E9-50EB-D6BD-4EA0-61590A9B22AA}"/>
              </a:ext>
            </a:extLst>
          </p:cNvPr>
          <p:cNvSpPr/>
          <p:nvPr/>
        </p:nvSpPr>
        <p:spPr>
          <a:xfrm flipH="1">
            <a:off x="6626243" y="2801291"/>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Salut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B96EC5FF-01F5-0803-27E0-5DB4A225B94A}"/>
              </a:ext>
            </a:extLst>
          </p:cNvPr>
          <p:cNvSpPr txBox="1"/>
          <p:nvPr/>
        </p:nvSpPr>
        <p:spPr>
          <a:xfrm>
            <a:off x="294289" y="1021304"/>
            <a:ext cx="11114609" cy="9289210"/>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we greet each other, we can informally say “Hi!” or a more formal “Hello!”</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To our friends, we can say:</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Now it’s your turn!</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254730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FE6FC-F7CE-FFDA-B1C4-698EDAA9D55D}"/>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7" name="TextBox 6">
            <a:extLst>
              <a:ext uri="{FF2B5EF4-FFF2-40B4-BE49-F238E27FC236}">
                <a16:creationId xmlns:a16="http://schemas.microsoft.com/office/drawing/2014/main" id="{BBF2D2EE-B8C5-5CAC-011A-76784D0857F0}"/>
              </a:ext>
            </a:extLst>
          </p:cNvPr>
          <p:cNvSpPr txBox="1"/>
          <p:nvPr/>
        </p:nvSpPr>
        <p:spPr>
          <a:xfrm>
            <a:off x="8533727" y="5024110"/>
            <a:ext cx="2966748" cy="369332"/>
          </a:xfrm>
          <a:prstGeom prst="rect">
            <a:avLst/>
          </a:prstGeom>
          <a:solidFill>
            <a:srgbClr val="FF4840"/>
          </a:solidFill>
          <a:ln w="38100">
            <a:solidFill>
              <a:srgbClr val="FF4840"/>
            </a:solidFill>
          </a:ln>
        </p:spPr>
        <p:txBody>
          <a:bodyPr wrap="square" rtlCol="0">
            <a:spAutoFit/>
          </a:bodyPr>
          <a:lstStyle/>
          <a:p>
            <a:pPr algn="ctr"/>
            <a:r>
              <a:rPr lang="en-GB" dirty="0">
                <a:solidFill>
                  <a:schemeClr val="bg1"/>
                </a:solidFill>
                <a:latin typeface="Poppins Medium" pitchFamily="2" charset="77"/>
                <a:cs typeface="Poppins Medium" pitchFamily="2" charset="77"/>
              </a:rPr>
              <a:t>Follow up question</a:t>
            </a:r>
          </a:p>
        </p:txBody>
      </p:sp>
      <p:sp>
        <p:nvSpPr>
          <p:cNvPr id="13" name="TextBox 12">
            <a:extLst>
              <a:ext uri="{FF2B5EF4-FFF2-40B4-BE49-F238E27FC236}">
                <a16:creationId xmlns:a16="http://schemas.microsoft.com/office/drawing/2014/main" id="{A8D49E98-02F2-2A75-3869-9ADB3E64D8F1}"/>
              </a:ext>
            </a:extLst>
          </p:cNvPr>
          <p:cNvSpPr txBox="1"/>
          <p:nvPr/>
        </p:nvSpPr>
        <p:spPr>
          <a:xfrm>
            <a:off x="8533727" y="5405197"/>
            <a:ext cx="2966748" cy="956773"/>
          </a:xfrm>
          <a:prstGeom prst="rect">
            <a:avLst/>
          </a:prstGeom>
          <a:solidFill>
            <a:srgbClr val="FFF8EA"/>
          </a:solidFill>
          <a:ln w="38100">
            <a:solidFill>
              <a:srgbClr val="FF2E30"/>
            </a:solidFill>
          </a:ln>
        </p:spPr>
        <p:txBody>
          <a:bodyPr wrap="square" lIns="144000" tIns="108000" rIns="144000" bIns="108000" rtlCol="0">
            <a:spAutoFit/>
          </a:bodyPr>
          <a:lstStyle/>
          <a:p>
            <a:r>
              <a:rPr lang="en-GB" sz="1600" dirty="0">
                <a:solidFill>
                  <a:srgbClr val="FF4840"/>
                </a:solidFill>
                <a:latin typeface="Poppins" pitchFamily="2" charset="77"/>
                <a:cs typeface="Poppins" pitchFamily="2" charset="77"/>
              </a:rPr>
              <a:t>Who might we say “</a:t>
            </a:r>
            <a:r>
              <a:rPr lang="en-GB" sz="1600" i="1" dirty="0">
                <a:solidFill>
                  <a:srgbClr val="FF4840"/>
                </a:solidFill>
                <a:latin typeface="Poppins" pitchFamily="2" charset="77"/>
                <a:cs typeface="Poppins" pitchFamily="2" charset="77"/>
              </a:rPr>
              <a:t>Bonjour"</a:t>
            </a:r>
            <a:r>
              <a:rPr lang="en-GB" sz="1600" dirty="0">
                <a:solidFill>
                  <a:srgbClr val="FF4840"/>
                </a:solidFill>
                <a:latin typeface="Poppins" pitchFamily="2" charset="77"/>
                <a:cs typeface="Poppins" pitchFamily="2" charset="77"/>
              </a:rPr>
              <a:t> to in our day-to-day lives?</a:t>
            </a:r>
          </a:p>
        </p:txBody>
      </p:sp>
      <p:sp>
        <p:nvSpPr>
          <p:cNvPr id="15" name="Speech Bubble: Rectangle with Corners Rounded 14">
            <a:extLst>
              <a:ext uri="{FF2B5EF4-FFF2-40B4-BE49-F238E27FC236}">
                <a16:creationId xmlns:a16="http://schemas.microsoft.com/office/drawing/2014/main" id="{AAFBAE28-879A-0714-155C-0F0F1CF6FBBF}"/>
              </a:ext>
            </a:extLst>
          </p:cNvPr>
          <p:cNvSpPr/>
          <p:nvPr/>
        </p:nvSpPr>
        <p:spPr>
          <a:xfrm>
            <a:off x="3031024" y="2168248"/>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Hello!</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6" name="Speech Bubble: Rectangle with Corners Rounded 15">
            <a:extLst>
              <a:ext uri="{FF2B5EF4-FFF2-40B4-BE49-F238E27FC236}">
                <a16:creationId xmlns:a16="http://schemas.microsoft.com/office/drawing/2014/main" id="{30A156E9-50EB-D6BD-4EA0-61590A9B22AA}"/>
              </a:ext>
            </a:extLst>
          </p:cNvPr>
          <p:cNvSpPr/>
          <p:nvPr/>
        </p:nvSpPr>
        <p:spPr>
          <a:xfrm flipH="1">
            <a:off x="6543031" y="2168248"/>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Bonjour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F1BDAF6B-DC1B-8C87-1540-3DB56FDD93DD}"/>
              </a:ext>
            </a:extLst>
          </p:cNvPr>
          <p:cNvSpPr txBox="1"/>
          <p:nvPr/>
        </p:nvSpPr>
        <p:spPr>
          <a:xfrm>
            <a:off x="294289" y="1021304"/>
            <a:ext cx="11114609" cy="6980885"/>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To people we don’t know or who are in positions of authority, we speak more formally and say:</a:t>
            </a: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92119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F40E-3584-5195-F490-E691CAD9D41F}"/>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15" name="Speech Bubble: Rectangle with Corners Rounded 14">
            <a:extLst>
              <a:ext uri="{FF2B5EF4-FFF2-40B4-BE49-F238E27FC236}">
                <a16:creationId xmlns:a16="http://schemas.microsoft.com/office/drawing/2014/main" id="{AAFBAE28-879A-0714-155C-0F0F1CF6FBBF}"/>
              </a:ext>
            </a:extLst>
          </p:cNvPr>
          <p:cNvSpPr/>
          <p:nvPr/>
        </p:nvSpPr>
        <p:spPr>
          <a:xfrm>
            <a:off x="3114236" y="4053317"/>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err="1">
                <a:solidFill>
                  <a:schemeClr val="tx1">
                    <a:lumMod val="65000"/>
                    <a:lumOff val="35000"/>
                  </a:schemeClr>
                </a:solidFill>
                <a:latin typeface="Poppins" panose="00000500000000000000" pitchFamily="2" charset="0"/>
                <a:cs typeface="Poppins" panose="00000500000000000000" pitchFamily="2" charset="0"/>
              </a:rPr>
              <a:t>Tchao</a:t>
            </a:r>
            <a:r>
              <a:rPr lang="en-GB" sz="2800" dirty="0">
                <a:solidFill>
                  <a:schemeClr val="tx1">
                    <a:lumMod val="65000"/>
                    <a:lumOff val="35000"/>
                  </a:schemeClr>
                </a:solidFill>
                <a:latin typeface="Poppins" panose="00000500000000000000" pitchFamily="2" charset="0"/>
                <a:cs typeface="Poppins" panose="00000500000000000000" pitchFamily="2" charset="0"/>
              </a:rPr>
              <a:t>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6" name="Speech Bubble: Rectangle with Corners Rounded 15">
            <a:extLst>
              <a:ext uri="{FF2B5EF4-FFF2-40B4-BE49-F238E27FC236}">
                <a16:creationId xmlns:a16="http://schemas.microsoft.com/office/drawing/2014/main" id="{30A156E9-50EB-D6BD-4EA0-61590A9B22AA}"/>
              </a:ext>
            </a:extLst>
          </p:cNvPr>
          <p:cNvSpPr/>
          <p:nvPr/>
        </p:nvSpPr>
        <p:spPr>
          <a:xfrm flipH="1">
            <a:off x="6440866" y="4050280"/>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Salut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284F17F0-CFFD-8740-3728-E0081DC10637}"/>
              </a:ext>
            </a:extLst>
          </p:cNvPr>
          <p:cNvSpPr txBox="1"/>
          <p:nvPr/>
        </p:nvSpPr>
        <p:spPr>
          <a:xfrm>
            <a:off x="294289" y="1021304"/>
            <a:ext cx="11114609" cy="5141407"/>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Saying ‘Goodbye’ can be formal or informal.</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There are a number of phrases for saying goodbye, which get more and more formal.</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Two of the least formal are:</a:t>
            </a: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4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52942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C45187-D45F-93A6-0958-276146C3DDD5}"/>
              </a:ext>
            </a:extLst>
          </p:cNvPr>
          <p:cNvPicPr>
            <a:picLocks noChangeAspect="1"/>
          </p:cNvPicPr>
          <p:nvPr/>
        </p:nvPicPr>
        <p:blipFill>
          <a:blip r:embed="rId3"/>
          <a:stretch>
            <a:fillRect/>
          </a:stretch>
        </p:blipFill>
        <p:spPr>
          <a:xfrm>
            <a:off x="0" y="0"/>
            <a:ext cx="12192000" cy="6857999"/>
          </a:xfrm>
          <a:prstGeom prst="rect">
            <a:avLst/>
          </a:prstGeom>
        </p:spPr>
      </p:pic>
      <p:sp>
        <p:nvSpPr>
          <p:cNvPr id="8" name="Title 1">
            <a:extLst>
              <a:ext uri="{FF2B5EF4-FFF2-40B4-BE49-F238E27FC236}">
                <a16:creationId xmlns:a16="http://schemas.microsoft.com/office/drawing/2014/main" id="{FFB5ED1F-56AD-41DA-057F-C2C4E522D214}"/>
              </a:ext>
            </a:extLst>
          </p:cNvPr>
          <p:cNvSpPr txBox="1">
            <a:spLocks/>
          </p:cNvSpPr>
          <p:nvPr/>
        </p:nvSpPr>
        <p:spPr>
          <a:xfrm>
            <a:off x="299543" y="950964"/>
            <a:ext cx="11114609" cy="5590513"/>
          </a:xfrm>
          <a:prstGeom prst="rect">
            <a:avLst/>
          </a:prstGeom>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800" dirty="0">
                <a:solidFill>
                  <a:schemeClr val="tx1">
                    <a:lumMod val="65000"/>
                    <a:lumOff val="35000"/>
                  </a:schemeClr>
                </a:solidFill>
                <a:latin typeface="Poppins" panose="00000500000000000000" pitchFamily="2" charset="0"/>
                <a:cs typeface="Poppins" panose="00000500000000000000" pitchFamily="2" charset="0"/>
              </a:rPr>
              <a:t>The most common goodbye is a little formal; that is:</a:t>
            </a: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endParaRPr lang="en-GB" sz="3800" dirty="0">
              <a:solidFill>
                <a:schemeClr val="tx1">
                  <a:lumMod val="65000"/>
                  <a:lumOff val="35000"/>
                </a:schemeClr>
              </a:solidFill>
              <a:latin typeface="Poppins" panose="00000500000000000000" pitchFamily="2" charset="0"/>
              <a:cs typeface="Poppins" panose="00000500000000000000" pitchFamily="2" charset="0"/>
            </a:endParaRPr>
          </a:p>
          <a:p>
            <a:pPr algn="l"/>
            <a:r>
              <a:rPr lang="en-GB" sz="3800" dirty="0">
                <a:solidFill>
                  <a:schemeClr val="tx1">
                    <a:lumMod val="65000"/>
                    <a:lumOff val="35000"/>
                  </a:schemeClr>
                </a:solidFill>
                <a:latin typeface="Poppins" panose="00000500000000000000" pitchFamily="2" charset="0"/>
                <a:cs typeface="Poppins" panose="00000500000000000000" pitchFamily="2" charset="0"/>
              </a:rPr>
              <a:t>And if you are never going to see them again, then we use</a:t>
            </a:r>
            <a:r>
              <a:rPr lang="en-GB" sz="3200" dirty="0">
                <a:solidFill>
                  <a:schemeClr val="tx1">
                    <a:lumMod val="65000"/>
                    <a:lumOff val="35000"/>
                  </a:schemeClr>
                </a:solidFill>
                <a:latin typeface="Poppins" panose="00000500000000000000" pitchFamily="2" charset="0"/>
                <a:cs typeface="Poppins" panose="00000500000000000000" pitchFamily="2" charset="0"/>
              </a:rPr>
              <a:t>:</a:t>
            </a:r>
            <a:br>
              <a:rPr lang="en-GB" sz="88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br>
              <a:rPr lang="en-GB" sz="2400" dirty="0">
                <a:latin typeface="Poppins" panose="00000500000000000000" pitchFamily="2" charset="0"/>
                <a:cs typeface="Poppins" panose="00000500000000000000" pitchFamily="2" charset="0"/>
              </a:rPr>
            </a:br>
            <a:endParaRPr lang="en-GB" sz="2400" dirty="0">
              <a:latin typeface="Poppins" panose="00000500000000000000" pitchFamily="2" charset="0"/>
              <a:cs typeface="Poppins" panose="00000500000000000000" pitchFamily="2" charset="0"/>
            </a:endParaRPr>
          </a:p>
        </p:txBody>
      </p:sp>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16" name="Speech Bubble: Rectangle with Corners Rounded 15">
            <a:extLst>
              <a:ext uri="{FF2B5EF4-FFF2-40B4-BE49-F238E27FC236}">
                <a16:creationId xmlns:a16="http://schemas.microsoft.com/office/drawing/2014/main" id="{30A156E9-50EB-D6BD-4EA0-61590A9B22AA}"/>
              </a:ext>
            </a:extLst>
          </p:cNvPr>
          <p:cNvSpPr/>
          <p:nvPr/>
        </p:nvSpPr>
        <p:spPr>
          <a:xfrm>
            <a:off x="5676651" y="4399196"/>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Adieu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5" name="Speech Bubble: Rectangle with Corners Rounded 14">
            <a:extLst>
              <a:ext uri="{FF2B5EF4-FFF2-40B4-BE49-F238E27FC236}">
                <a16:creationId xmlns:a16="http://schemas.microsoft.com/office/drawing/2014/main" id="{AAFBAE28-879A-0714-155C-0F0F1CF6FBBF}"/>
              </a:ext>
            </a:extLst>
          </p:cNvPr>
          <p:cNvSpPr/>
          <p:nvPr/>
        </p:nvSpPr>
        <p:spPr>
          <a:xfrm>
            <a:off x="5633547" y="1408589"/>
            <a:ext cx="2920512"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chemeClr val="tx1">
                    <a:lumMod val="65000"/>
                    <a:lumOff val="35000"/>
                  </a:schemeClr>
                </a:solidFill>
                <a:latin typeface="Poppins" panose="00000500000000000000" pitchFamily="2" charset="0"/>
                <a:cs typeface="Poppins" panose="00000500000000000000" pitchFamily="2" charset="0"/>
              </a:rPr>
              <a:t>Au revoir !</a:t>
            </a:r>
            <a:endParaRPr lang="en-GB" sz="1400" dirty="0">
              <a:solidFill>
                <a:schemeClr val="tx1">
                  <a:lumMod val="65000"/>
                  <a:lumOff val="3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4406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52AD95-2238-995F-2F27-D6273BABCAE7}"/>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17" name="Speech Bubble: Rectangle with Corners Rounded 16">
            <a:extLst>
              <a:ext uri="{FF2B5EF4-FFF2-40B4-BE49-F238E27FC236}">
                <a16:creationId xmlns:a16="http://schemas.microsoft.com/office/drawing/2014/main" id="{4B2C0AA8-64B1-7C38-EC6A-61BBDF608CA9}"/>
              </a:ext>
            </a:extLst>
          </p:cNvPr>
          <p:cNvSpPr/>
          <p:nvPr/>
        </p:nvSpPr>
        <p:spPr>
          <a:xfrm>
            <a:off x="3044623" y="1714964"/>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anose="00000500000000000000" pitchFamily="2" charset="0"/>
                <a:cs typeface="Poppins" panose="00000500000000000000" pitchFamily="2" charset="0"/>
              </a:rPr>
              <a:t>Where do you think are you going!?</a:t>
            </a:r>
          </a:p>
        </p:txBody>
      </p:sp>
      <p:sp>
        <p:nvSpPr>
          <p:cNvPr id="20" name="Speech Bubble: Rectangle with Corners Rounded 19">
            <a:extLst>
              <a:ext uri="{FF2B5EF4-FFF2-40B4-BE49-F238E27FC236}">
                <a16:creationId xmlns:a16="http://schemas.microsoft.com/office/drawing/2014/main" id="{15618E2A-4233-B7C6-0C31-5989D74B88FF}"/>
              </a:ext>
            </a:extLst>
          </p:cNvPr>
          <p:cNvSpPr/>
          <p:nvPr/>
        </p:nvSpPr>
        <p:spPr>
          <a:xfrm>
            <a:off x="7994998" y="2869418"/>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anose="00000500000000000000" pitchFamily="2" charset="0"/>
                <a:cs typeface="Poppins" panose="00000500000000000000" pitchFamily="2" charset="0"/>
              </a:rPr>
              <a:t>I haven’t seen you in ages!</a:t>
            </a:r>
          </a:p>
        </p:txBody>
      </p:sp>
      <p:sp>
        <p:nvSpPr>
          <p:cNvPr id="3" name="TextBox 2">
            <a:extLst>
              <a:ext uri="{FF2B5EF4-FFF2-40B4-BE49-F238E27FC236}">
                <a16:creationId xmlns:a16="http://schemas.microsoft.com/office/drawing/2014/main" id="{E1A5110F-8574-003B-82F1-4F2AC91FC560}"/>
              </a:ext>
            </a:extLst>
          </p:cNvPr>
          <p:cNvSpPr txBox="1"/>
          <p:nvPr/>
        </p:nvSpPr>
        <p:spPr>
          <a:xfrm>
            <a:off x="294289" y="894693"/>
            <a:ext cx="11114609" cy="10212539"/>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we are talking to people, we often say the word ‘you’. </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Here, ‘you’ could be referring to anybody, and could have been said by anybody, both formally and informally.</a:t>
            </a: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42410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3" name="Rectangle: Rounded Corners 2">
            <a:extLst>
              <a:ext uri="{FF2B5EF4-FFF2-40B4-BE49-F238E27FC236}">
                <a16:creationId xmlns:a16="http://schemas.microsoft.com/office/drawing/2014/main" id="{E940BD96-85A9-174F-059A-A71A1C74B9A9}"/>
              </a:ext>
            </a:extLst>
          </p:cNvPr>
          <p:cNvSpPr/>
          <p:nvPr/>
        </p:nvSpPr>
        <p:spPr>
          <a:xfrm>
            <a:off x="5273040" y="3784210"/>
            <a:ext cx="1645920" cy="1392702"/>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err="1">
                <a:solidFill>
                  <a:schemeClr val="tx1">
                    <a:lumMod val="65000"/>
                    <a:lumOff val="35000"/>
                  </a:schemeClr>
                </a:solidFill>
                <a:latin typeface="Poppins" panose="00000500000000000000" pitchFamily="2" charset="0"/>
                <a:cs typeface="Poppins" panose="00000500000000000000" pitchFamily="2" charset="0"/>
              </a:rPr>
              <a:t>tu</a:t>
            </a:r>
            <a:endParaRPr lang="en-GB"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9B4F3F33-8AEE-60D5-065E-7B745CB83165}"/>
              </a:ext>
            </a:extLst>
          </p:cNvPr>
          <p:cNvSpPr txBox="1"/>
          <p:nvPr/>
        </p:nvSpPr>
        <p:spPr>
          <a:xfrm>
            <a:off x="294289" y="1021304"/>
            <a:ext cx="11114609" cy="7442550"/>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In French, ‘you’ is used differently, depending on who you are talking to.</a:t>
            </a: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b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we speak to friends, people we know or people the same age as us, we use the word:</a:t>
            </a: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4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146939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47558D-05E5-6DBC-5C2C-B7386B3791B1}"/>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Informal, formal and apologies</a:t>
            </a:r>
          </a:p>
        </p:txBody>
      </p:sp>
      <p:sp>
        <p:nvSpPr>
          <p:cNvPr id="6" name="Speech Bubble: Rectangle with Corners Rounded 5">
            <a:extLst>
              <a:ext uri="{FF2B5EF4-FFF2-40B4-BE49-F238E27FC236}">
                <a16:creationId xmlns:a16="http://schemas.microsoft.com/office/drawing/2014/main" id="{4AC5B706-581D-2472-C89B-BAFA8B104705}"/>
              </a:ext>
            </a:extLst>
          </p:cNvPr>
          <p:cNvSpPr/>
          <p:nvPr/>
        </p:nvSpPr>
        <p:spPr>
          <a:xfrm>
            <a:off x="2600579" y="2037668"/>
            <a:ext cx="2935971" cy="1108211"/>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err="1">
                <a:solidFill>
                  <a:schemeClr val="tx1">
                    <a:lumMod val="65000"/>
                    <a:lumOff val="35000"/>
                  </a:schemeClr>
                </a:solidFill>
                <a:latin typeface="Poppins" panose="00000500000000000000" pitchFamily="2" charset="0"/>
                <a:cs typeface="Poppins" panose="00000500000000000000" pitchFamily="2" charset="0"/>
              </a:rPr>
              <a:t>Quel</a:t>
            </a:r>
            <a:r>
              <a:rPr lang="en-GB" sz="2400" dirty="0">
                <a:solidFill>
                  <a:schemeClr val="tx1">
                    <a:lumMod val="65000"/>
                    <a:lumOff val="35000"/>
                  </a:schemeClr>
                </a:solidFill>
                <a:latin typeface="Poppins" panose="00000500000000000000" pitchFamily="2" charset="0"/>
                <a:cs typeface="Poppins" panose="00000500000000000000" pitchFamily="2" charset="0"/>
              </a:rPr>
              <a:t> </a:t>
            </a:r>
            <a:r>
              <a:rPr lang="en-GB" sz="2400" dirty="0" err="1">
                <a:solidFill>
                  <a:schemeClr val="tx1">
                    <a:lumMod val="65000"/>
                    <a:lumOff val="35000"/>
                  </a:schemeClr>
                </a:solidFill>
                <a:latin typeface="Poppins" panose="00000500000000000000" pitchFamily="2" charset="0"/>
                <a:cs typeface="Poppins" panose="00000500000000000000" pitchFamily="2" charset="0"/>
              </a:rPr>
              <a:t>âge</a:t>
            </a:r>
            <a:r>
              <a:rPr lang="en-GB" sz="2400" dirty="0">
                <a:solidFill>
                  <a:schemeClr val="tx1">
                    <a:lumMod val="65000"/>
                    <a:lumOff val="35000"/>
                  </a:schemeClr>
                </a:solidFill>
                <a:latin typeface="Poppins" panose="00000500000000000000" pitchFamily="2" charset="0"/>
                <a:cs typeface="Poppins" panose="00000500000000000000" pitchFamily="2" charset="0"/>
              </a:rPr>
              <a:t> as-</a:t>
            </a:r>
            <a:r>
              <a:rPr lang="en-GB" sz="2400" dirty="0" err="1">
                <a:solidFill>
                  <a:schemeClr val="tx1">
                    <a:lumMod val="65000"/>
                    <a:lumOff val="35000"/>
                  </a:schemeClr>
                </a:solidFill>
                <a:latin typeface="Poppins" panose="00000500000000000000" pitchFamily="2" charset="0"/>
                <a:cs typeface="Poppins" panose="00000500000000000000" pitchFamily="2" charset="0"/>
              </a:rPr>
              <a:t>tu</a:t>
            </a:r>
            <a:r>
              <a:rPr lang="en-GB" sz="2400" dirty="0">
                <a:solidFill>
                  <a:schemeClr val="tx1">
                    <a:lumMod val="65000"/>
                    <a:lumOff val="35000"/>
                  </a:schemeClr>
                </a:solidFill>
                <a:latin typeface="Poppins" panose="00000500000000000000" pitchFamily="2" charset="0"/>
                <a:cs typeface="Poppins" panose="00000500000000000000" pitchFamily="2" charset="0"/>
              </a:rPr>
              <a:t> ?</a:t>
            </a:r>
          </a:p>
        </p:txBody>
      </p:sp>
      <p:sp>
        <p:nvSpPr>
          <p:cNvPr id="7" name="Speech Bubble: Rectangle with Corners Rounded 6">
            <a:extLst>
              <a:ext uri="{FF2B5EF4-FFF2-40B4-BE49-F238E27FC236}">
                <a16:creationId xmlns:a16="http://schemas.microsoft.com/office/drawing/2014/main" id="{28EC94E0-4F2C-4475-114E-75E477075778}"/>
              </a:ext>
            </a:extLst>
          </p:cNvPr>
          <p:cNvSpPr/>
          <p:nvPr/>
        </p:nvSpPr>
        <p:spPr>
          <a:xfrm>
            <a:off x="4629484" y="3454140"/>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anose="00000500000000000000" pitchFamily="2" charset="0"/>
                <a:cs typeface="Poppins" panose="00000500000000000000" pitchFamily="2" charset="0"/>
              </a:rPr>
              <a:t>Comment </a:t>
            </a:r>
            <a:r>
              <a:rPr lang="en-GB" sz="2400" dirty="0" err="1">
                <a:solidFill>
                  <a:schemeClr val="tx1">
                    <a:lumMod val="65000"/>
                    <a:lumOff val="35000"/>
                  </a:schemeClr>
                </a:solidFill>
                <a:latin typeface="Poppins" panose="00000500000000000000" pitchFamily="2" charset="0"/>
                <a:cs typeface="Poppins" panose="00000500000000000000" pitchFamily="2" charset="0"/>
              </a:rPr>
              <a:t>t’appelles-tu</a:t>
            </a:r>
            <a:r>
              <a:rPr lang="en-GB" sz="2400" dirty="0">
                <a:solidFill>
                  <a:schemeClr val="tx1">
                    <a:lumMod val="65000"/>
                    <a:lumOff val="35000"/>
                  </a:schemeClr>
                </a:solidFill>
                <a:latin typeface="Poppins" panose="00000500000000000000" pitchFamily="2" charset="0"/>
                <a:cs typeface="Poppins" panose="00000500000000000000" pitchFamily="2" charset="0"/>
              </a:rPr>
              <a:t> ?</a:t>
            </a:r>
          </a:p>
        </p:txBody>
      </p:sp>
      <p:sp>
        <p:nvSpPr>
          <p:cNvPr id="16" name="Speech Bubble: Rectangle with Corners Rounded 15">
            <a:extLst>
              <a:ext uri="{FF2B5EF4-FFF2-40B4-BE49-F238E27FC236}">
                <a16:creationId xmlns:a16="http://schemas.microsoft.com/office/drawing/2014/main" id="{AA03C367-C7B6-23B1-9359-BA315D13E9C4}"/>
              </a:ext>
            </a:extLst>
          </p:cNvPr>
          <p:cNvSpPr/>
          <p:nvPr/>
        </p:nvSpPr>
        <p:spPr>
          <a:xfrm>
            <a:off x="7050877" y="4783649"/>
            <a:ext cx="3229568" cy="1219032"/>
          </a:xfrm>
          <a:prstGeom prst="wedgeRoundRectCallout">
            <a:avLst>
              <a:gd name="adj1" fmla="val -71179"/>
              <a:gd name="adj2" fmla="val 496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solidFill>
                  <a:schemeClr val="tx1">
                    <a:lumMod val="65000"/>
                    <a:lumOff val="35000"/>
                  </a:schemeClr>
                </a:solidFill>
                <a:latin typeface="Poppins" panose="00000500000000000000" pitchFamily="2" charset="0"/>
                <a:cs typeface="Poppins" panose="00000500000000000000" pitchFamily="2" charset="0"/>
              </a:rPr>
              <a:t>Tu es mon </a:t>
            </a:r>
            <a:r>
              <a:rPr lang="en-GB" sz="2400" dirty="0" err="1">
                <a:solidFill>
                  <a:schemeClr val="tx1">
                    <a:lumMod val="65000"/>
                    <a:lumOff val="35000"/>
                  </a:schemeClr>
                </a:solidFill>
                <a:latin typeface="Poppins" panose="00000500000000000000" pitchFamily="2" charset="0"/>
                <a:cs typeface="Poppins" panose="00000500000000000000" pitchFamily="2" charset="0"/>
              </a:rPr>
              <a:t>ami</a:t>
            </a:r>
            <a:r>
              <a:rPr lang="en-GB" sz="2400" dirty="0">
                <a:solidFill>
                  <a:schemeClr val="tx1">
                    <a:lumMod val="65000"/>
                    <a:lumOff val="35000"/>
                  </a:schemeClr>
                </a:solidFill>
                <a:latin typeface="Poppins" panose="00000500000000000000" pitchFamily="2" charset="0"/>
                <a:cs typeface="Poppins" panose="00000500000000000000" pitchFamily="2" charset="0"/>
              </a:rPr>
              <a:t> !</a:t>
            </a:r>
          </a:p>
        </p:txBody>
      </p:sp>
      <p:sp>
        <p:nvSpPr>
          <p:cNvPr id="17" name="TextBox 16">
            <a:extLst>
              <a:ext uri="{FF2B5EF4-FFF2-40B4-BE49-F238E27FC236}">
                <a16:creationId xmlns:a16="http://schemas.microsoft.com/office/drawing/2014/main" id="{E5FA17B6-3C1E-25CD-C426-36C435878AF3}"/>
              </a:ext>
            </a:extLst>
          </p:cNvPr>
          <p:cNvSpPr txBox="1"/>
          <p:nvPr/>
        </p:nvSpPr>
        <p:spPr>
          <a:xfrm>
            <a:off x="8810763" y="2731838"/>
            <a:ext cx="2966748" cy="369332"/>
          </a:xfrm>
          <a:prstGeom prst="rect">
            <a:avLst/>
          </a:prstGeom>
          <a:solidFill>
            <a:srgbClr val="FF4840"/>
          </a:solidFill>
          <a:ln w="38100">
            <a:solidFill>
              <a:srgbClr val="FF4840"/>
            </a:solidFill>
          </a:ln>
        </p:spPr>
        <p:txBody>
          <a:bodyPr wrap="square" rtlCol="0">
            <a:spAutoFit/>
          </a:bodyPr>
          <a:lstStyle/>
          <a:p>
            <a:pPr algn="ctr"/>
            <a:r>
              <a:rPr lang="en-GB" dirty="0">
                <a:solidFill>
                  <a:schemeClr val="bg1"/>
                </a:solidFill>
                <a:latin typeface="Poppins Medium" pitchFamily="2" charset="77"/>
                <a:cs typeface="Poppins Medium" pitchFamily="2" charset="77"/>
              </a:rPr>
              <a:t>Follow up question</a:t>
            </a:r>
          </a:p>
        </p:txBody>
      </p:sp>
      <p:sp>
        <p:nvSpPr>
          <p:cNvPr id="18" name="TextBox 17">
            <a:extLst>
              <a:ext uri="{FF2B5EF4-FFF2-40B4-BE49-F238E27FC236}">
                <a16:creationId xmlns:a16="http://schemas.microsoft.com/office/drawing/2014/main" id="{AAF43707-CFE6-34A8-F4E8-2F16F2FB5A62}"/>
              </a:ext>
            </a:extLst>
          </p:cNvPr>
          <p:cNvSpPr txBox="1"/>
          <p:nvPr/>
        </p:nvSpPr>
        <p:spPr>
          <a:xfrm>
            <a:off x="8810763" y="3112925"/>
            <a:ext cx="2966748" cy="710552"/>
          </a:xfrm>
          <a:prstGeom prst="rect">
            <a:avLst/>
          </a:prstGeom>
          <a:solidFill>
            <a:srgbClr val="FFF8EA"/>
          </a:solidFill>
          <a:ln w="38100">
            <a:solidFill>
              <a:srgbClr val="FF2E30"/>
            </a:solidFill>
          </a:ln>
        </p:spPr>
        <p:txBody>
          <a:bodyPr wrap="square" lIns="144000" tIns="108000" rIns="144000" bIns="108000" rtlCol="0">
            <a:spAutoFit/>
          </a:bodyPr>
          <a:lstStyle/>
          <a:p>
            <a:r>
              <a:rPr lang="en-GB" sz="1600" dirty="0">
                <a:solidFill>
                  <a:srgbClr val="FF4840"/>
                </a:solidFill>
                <a:latin typeface="Poppins" pitchFamily="2" charset="77"/>
                <a:cs typeface="Poppins" pitchFamily="2" charset="77"/>
              </a:rPr>
              <a:t>Can you remember what these sentences mean?</a:t>
            </a:r>
          </a:p>
        </p:txBody>
      </p:sp>
      <p:sp>
        <p:nvSpPr>
          <p:cNvPr id="3" name="TextBox 2">
            <a:extLst>
              <a:ext uri="{FF2B5EF4-FFF2-40B4-BE49-F238E27FC236}">
                <a16:creationId xmlns:a16="http://schemas.microsoft.com/office/drawing/2014/main" id="{AE8ED12F-9789-229F-E52F-1196EF6E1A17}"/>
              </a:ext>
            </a:extLst>
          </p:cNvPr>
          <p:cNvSpPr txBox="1"/>
          <p:nvPr/>
        </p:nvSpPr>
        <p:spPr>
          <a:xfrm>
            <a:off x="294289" y="1021304"/>
            <a:ext cx="11114609" cy="6980885"/>
          </a:xfrm>
          <a:prstGeom prst="rect">
            <a:avLst/>
          </a:prstGeom>
          <a:noFill/>
        </p:spPr>
        <p:txBody>
          <a:bodyPr vert="horz" rtlCol="0">
            <a:spAutoFit/>
          </a:body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When </a:t>
            </a:r>
            <a:r>
              <a:rPr kumimoji="0" lang="en-GB" sz="2400" b="0" i="1"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tu</a:t>
            </a:r>
            <a:r>
              <a:rPr kumimoji="0" lang="en-GB" sz="2400" b="0" i="0" u="none" strike="noStrike" kern="1200" cap="none" spc="0" normalizeH="0" baseline="0" noProof="0">
                <a:ln>
                  <a:noFill/>
                </a:ln>
                <a:solidFill>
                  <a:prstClr val="black">
                    <a:lumMod val="65000"/>
                    <a:lumOff val="35000"/>
                  </a:prstClr>
                </a:solidFill>
                <a:effectLst/>
                <a:uLnTx/>
                <a:uFillTx/>
                <a:latin typeface="Poppins" panose="00000500000000000000" pitchFamily="2" charset="0"/>
                <a:ea typeface="+mj-ea"/>
                <a:cs typeface="Poppins" panose="00000500000000000000" pitchFamily="2" charset="0"/>
              </a:rPr>
              <a:t> is used, this means these people are talking to someone they know or to someone their age.</a:t>
            </a: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1"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br>
              <a:rPr kumimoji="0" lang="en-GB" sz="2200" b="0" i="0" u="none" strike="noStrike" kern="1200" cap="none" spc="0" normalizeH="0" baseline="0" noProof="0">
                <a:ln>
                  <a:noFill/>
                </a:ln>
                <a:solidFill>
                  <a:prstClr val="black"/>
                </a:solidFill>
                <a:effectLst/>
                <a:uLnTx/>
                <a:uFillTx/>
                <a:latin typeface="Poppins" panose="00000500000000000000" pitchFamily="2" charset="0"/>
                <a:ea typeface="+mj-ea"/>
                <a:cs typeface="Poppins" panose="00000500000000000000" pitchFamily="2" charset="0"/>
              </a:rPr>
            </a:br>
            <a:endParaRPr kumimoji="0" lang="en-GB" sz="2200" b="0" i="0" u="none" strike="noStrike" kern="1200" cap="none" spc="0" normalizeH="0" baseline="0" noProof="0" dirty="0">
              <a:ln>
                <a:noFill/>
              </a:ln>
              <a:solidFill>
                <a:prstClr val="black"/>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4061485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7" ma:contentTypeDescription="Create a new document." ma:contentTypeScope="" ma:versionID="35be775d6d2a70e1142a88c9720e83c1">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c93e11cb116257a2a98b3af4f6d72c2"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103D6-D1B6-46C1-BBDA-CB856B71CBE0}"/>
</file>

<file path=customXml/itemProps2.xml><?xml version="1.0" encoding="utf-8"?>
<ds:datastoreItem xmlns:ds="http://schemas.openxmlformats.org/officeDocument/2006/customXml" ds:itemID="{765271E5-813D-41CA-BA3F-17DECFE07A74}">
  <ds:schemaRefs>
    <ds:schemaRef ds:uri="http://schemas.microsoft.com/office/2006/metadata/properties"/>
    <ds:schemaRef ds:uri="http://schemas.microsoft.com/office/infopath/2007/PartnerControls"/>
    <ds:schemaRef ds:uri="86144f90-c7b6-48d0-aae5-f5e9e48cc3df"/>
    <ds:schemaRef ds:uri="0f0ae0ff-29c4-4766-b250-c1a9bee8d430"/>
    <ds:schemaRef ds:uri="http://schemas.microsoft.com/sharepoint/v3"/>
  </ds:schemaRefs>
</ds:datastoreItem>
</file>

<file path=customXml/itemProps3.xml><?xml version="1.0" encoding="utf-8"?>
<ds:datastoreItem xmlns:ds="http://schemas.openxmlformats.org/officeDocument/2006/customXml" ds:itemID="{5FC68D4F-D5F6-4489-A7F8-30619B57A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1246</Words>
  <Application>Microsoft Office PowerPoint</Application>
  <PresentationFormat>Widescreen</PresentationFormat>
  <Paragraphs>121</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Paytone One</vt:lpstr>
      <vt:lpstr>Work Sans</vt:lpstr>
      <vt:lpstr>Poppins Medium</vt:lpstr>
      <vt:lpstr>Calibri Light</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French Formal, Informal and Apologies TPP</dc:title>
  <dc:creator>Lewis Clegg</dc:creator>
  <cp:lastModifiedBy>Josh Cooper</cp:lastModifiedBy>
  <cp:revision>11</cp:revision>
  <dcterms:created xsi:type="dcterms:W3CDTF">2023-06-07T10:51:42Z</dcterms:created>
  <dcterms:modified xsi:type="dcterms:W3CDTF">2023-09-15T09:44:29Z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0x0101002E2B28500E97074E9232E002F87A0DA8</vt:lpwstr>
  </property>
</Properties>
</file>