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0"/>
  </p:notesMasterIdLst>
  <p:sldIdLst>
    <p:sldId id="258" r:id="rId5"/>
    <p:sldId id="259" r:id="rId6"/>
    <p:sldId id="260" r:id="rId7"/>
    <p:sldId id="264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Paytone One" panose="020B0604020202020204" charset="0"/>
      <p:regular r:id="rId27"/>
    </p:embeddedFont>
    <p:embeddedFont>
      <p:font typeface="Poppins" panose="00000500000000000000" pitchFamily="2" charset="0"/>
      <p:regular r:id="rId28"/>
      <p:bold r:id="rId29"/>
      <p:italic r:id="rId30"/>
      <p:boldItalic r:id="rId31"/>
    </p:embeddedFont>
    <p:embeddedFont>
      <p:font typeface="Poppins Medium" panose="00000600000000000000" pitchFamily="2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840"/>
    <a:srgbClr val="494A93"/>
    <a:srgbClr val="FFBB00"/>
    <a:srgbClr val="FF2E30"/>
    <a:srgbClr val="FFF8EA"/>
    <a:srgbClr val="00B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6"/>
    <p:restoredTop sz="94753"/>
  </p:normalViewPr>
  <p:slideViewPr>
    <p:cSldViewPr snapToGrid="0">
      <p:cViewPr varScale="1">
        <p:scale>
          <a:sx n="68" d="100"/>
          <a:sy n="68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A9E86-587C-E44B-B5BB-AA0ED28958EA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C6369-2099-1D48-8418-9EF80AE11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82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C6369-2099-1D48-8418-9EF80AE11D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6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94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6CA712-1808-E770-A1F6-E90904A0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5F7DC-449B-C593-0594-E1CB3EF1D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EEEEE-9DB7-6A2B-F740-501D67C02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D4944-9677-CB4B-9262-F35EC822D3E7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5D12E-4D69-40D4-3D94-4E11DFFCC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A15D4-FF15-3E36-C388-C599E6F08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A3B47-C826-A646-ACDD-5F634FF1F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9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EE7CB87-3AC9-D75A-0AD2-C484BE500AD0}"/>
              </a:ext>
            </a:extLst>
          </p:cNvPr>
          <p:cNvSpPr/>
          <p:nvPr/>
        </p:nvSpPr>
        <p:spPr>
          <a:xfrm>
            <a:off x="468923" y="1012032"/>
            <a:ext cx="756138" cy="756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9EE730-A223-3696-E899-1B3F10F51402}"/>
              </a:ext>
            </a:extLst>
          </p:cNvPr>
          <p:cNvCxnSpPr>
            <a:cxnSpLocks/>
          </p:cNvCxnSpPr>
          <p:nvPr/>
        </p:nvCxnSpPr>
        <p:spPr>
          <a:xfrm>
            <a:off x="298938" y="1012032"/>
            <a:ext cx="0" cy="261403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D04E4CA-BD7C-4239-D873-F24951574B74}"/>
              </a:ext>
            </a:extLst>
          </p:cNvPr>
          <p:cNvSpPr/>
          <p:nvPr/>
        </p:nvSpPr>
        <p:spPr>
          <a:xfrm>
            <a:off x="1395045" y="1012032"/>
            <a:ext cx="2215662" cy="756138"/>
          </a:xfrm>
          <a:prstGeom prst="rect">
            <a:avLst/>
          </a:prstGeom>
          <a:solidFill>
            <a:srgbClr val="494A9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94A93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5584A2-87FB-5D86-6A96-875F9D335EEC}"/>
              </a:ext>
            </a:extLst>
          </p:cNvPr>
          <p:cNvSpPr txBox="1">
            <a:spLocks/>
          </p:cNvSpPr>
          <p:nvPr/>
        </p:nvSpPr>
        <p:spPr>
          <a:xfrm>
            <a:off x="1591407" y="1195752"/>
            <a:ext cx="1758462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3E50B2-7472-6F09-1D30-B1411EAA3E92}"/>
              </a:ext>
            </a:extLst>
          </p:cNvPr>
          <p:cNvSpPr txBox="1">
            <a:spLocks/>
          </p:cNvSpPr>
          <p:nvPr/>
        </p:nvSpPr>
        <p:spPr>
          <a:xfrm>
            <a:off x="553914" y="3295094"/>
            <a:ext cx="4862145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Unit 1 - Culture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A0A0E-4A14-DDA2-4B4C-B35663BA9EBD}"/>
              </a:ext>
            </a:extLst>
          </p:cNvPr>
          <p:cNvSpPr txBox="1"/>
          <p:nvPr/>
        </p:nvSpPr>
        <p:spPr>
          <a:xfrm>
            <a:off x="517819" y="1169376"/>
            <a:ext cx="671146" cy="5117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00" b="1" i="0" u="none" strike="noStrike" kern="1200" cap="none" spc="0" normalizeH="0" baseline="0" noProof="0">
                <a:ln>
                  <a:noFill/>
                </a:ln>
                <a:solidFill>
                  <a:srgbClr val="494A93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Y5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rgbClr val="494A93"/>
              </a:solidFill>
              <a:effectLst/>
              <a:uLnTx/>
              <a:uFillTx/>
              <a:latin typeface="Poppins" pitchFamily="2" charset="77"/>
              <a:ea typeface="+mj-ea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502348-EB56-C707-7BD8-771EA6BE42A1}"/>
              </a:ext>
            </a:extLst>
          </p:cNvPr>
          <p:cNvSpPr txBox="1"/>
          <p:nvPr/>
        </p:nvSpPr>
        <p:spPr>
          <a:xfrm>
            <a:off x="468923" y="1890346"/>
            <a:ext cx="9144000" cy="13111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ytone One" pitchFamily="2" charset="77"/>
                <a:ea typeface="+mn-ea"/>
                <a:cs typeface="+mn-cs"/>
              </a:rPr>
              <a:t>French History</a:t>
            </a:r>
            <a:endParaRPr kumimoji="0" lang="en-GB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ytone One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9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DA53AB-14CD-9094-14F0-205D36535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History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66C749-ECA6-5F64-A9D6-BB3764BD6775}"/>
              </a:ext>
            </a:extLst>
          </p:cNvPr>
          <p:cNvSpPr txBox="1"/>
          <p:nvPr/>
        </p:nvSpPr>
        <p:spPr>
          <a:xfrm>
            <a:off x="133200" y="745200"/>
            <a:ext cx="11720201" cy="403187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Throughout history, France was involved in many wars, such as ‘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la Première Guerre </a:t>
            </a:r>
            <a:r>
              <a:rPr lang="en-GB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mondiale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’ and ‘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la </a:t>
            </a:r>
            <a:r>
              <a:rPr lang="en-GB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Deuxième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 Guerre </a:t>
            </a:r>
            <a:r>
              <a:rPr lang="en-GB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mondiale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’.</a:t>
            </a:r>
          </a:p>
          <a:p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endParaRPr lang="en-GB" sz="2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19E2F-D7FA-2196-9B4C-EA6D1700FC27}"/>
              </a:ext>
            </a:extLst>
          </p:cNvPr>
          <p:cNvSpPr txBox="1"/>
          <p:nvPr/>
        </p:nvSpPr>
        <p:spPr>
          <a:xfrm>
            <a:off x="9110266" y="5537634"/>
            <a:ext cx="2697044" cy="369332"/>
          </a:xfrm>
          <a:prstGeom prst="rect">
            <a:avLst/>
          </a:prstGeom>
          <a:solidFill>
            <a:srgbClr val="FF4840"/>
          </a:solidFill>
          <a:ln w="38100">
            <a:solidFill>
              <a:srgbClr val="FF48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Question Time!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385766-E2E4-3A6A-8288-FC130AE8D81E}"/>
              </a:ext>
            </a:extLst>
          </p:cNvPr>
          <p:cNvSpPr txBox="1"/>
          <p:nvPr/>
        </p:nvSpPr>
        <p:spPr>
          <a:xfrm>
            <a:off x="9110266" y="5918721"/>
            <a:ext cx="2697044" cy="710552"/>
          </a:xfrm>
          <a:prstGeom prst="rect">
            <a:avLst/>
          </a:prstGeom>
          <a:solidFill>
            <a:srgbClr val="FFF8EA"/>
          </a:solidFill>
          <a:ln w="38100">
            <a:solidFill>
              <a:srgbClr val="FF2E30"/>
            </a:solidFill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en-GB" sz="1600" dirty="0">
                <a:latin typeface="Poppins" pitchFamily="2" charset="77"/>
                <a:cs typeface="Poppins" pitchFamily="2" charset="77"/>
              </a:rPr>
              <a:t>What are the names of the wars in English?</a:t>
            </a:r>
          </a:p>
        </p:txBody>
      </p:sp>
    </p:spTree>
    <p:extLst>
      <p:ext uri="{BB962C8B-B14F-4D97-AF65-F5344CB8AC3E}">
        <p14:creationId xmlns:p14="http://schemas.microsoft.com/office/powerpoint/2010/main" val="2859285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History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66C749-ECA6-5F64-A9D6-BB3764BD6775}"/>
              </a:ext>
            </a:extLst>
          </p:cNvPr>
          <p:cNvSpPr txBox="1"/>
          <p:nvPr/>
        </p:nvSpPr>
        <p:spPr>
          <a:xfrm>
            <a:off x="133200" y="745200"/>
            <a:ext cx="11720201" cy="283308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dirty="0">
                <a:solidFill>
                  <a:srgbClr val="FF4840"/>
                </a:solidFill>
                <a:latin typeface="Poppins" pitchFamily="2" charset="77"/>
                <a:cs typeface="Poppins" pitchFamily="2" charset="77"/>
              </a:rPr>
              <a:t>World War I and World War II.</a:t>
            </a: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Between 1914 and 1918, France were part of the Allies along with Britain, Belgium, Russia and America.</a:t>
            </a: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The Battle of the Somme and the Battle of Verdun both took place in France.</a:t>
            </a:r>
          </a:p>
        </p:txBody>
      </p:sp>
    </p:spTree>
    <p:extLst>
      <p:ext uri="{BB962C8B-B14F-4D97-AF65-F5344CB8AC3E}">
        <p14:creationId xmlns:p14="http://schemas.microsoft.com/office/powerpoint/2010/main" val="1575769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8B086C-CAAB-6323-37B9-430630E47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History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66C749-ECA6-5F64-A9D6-BB3764BD6775}"/>
              </a:ext>
            </a:extLst>
          </p:cNvPr>
          <p:cNvSpPr txBox="1"/>
          <p:nvPr/>
        </p:nvSpPr>
        <p:spPr>
          <a:xfrm>
            <a:off x="133200" y="745200"/>
            <a:ext cx="11720201" cy="560307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During World War II, Britain and France declared war on Germany because of their decision to invade Poland.</a:t>
            </a: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Within a couple of years, Germany had invaded France and occupied the capital city of Paris.</a:t>
            </a:r>
          </a:p>
        </p:txBody>
      </p:sp>
    </p:spTree>
    <p:extLst>
      <p:ext uri="{BB962C8B-B14F-4D97-AF65-F5344CB8AC3E}">
        <p14:creationId xmlns:p14="http://schemas.microsoft.com/office/powerpoint/2010/main" val="3086459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55FF73-C42E-3123-4758-9ACB97A94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History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66C749-ECA6-5F64-A9D6-BB3764BD6775}"/>
              </a:ext>
            </a:extLst>
          </p:cNvPr>
          <p:cNvSpPr txBox="1"/>
          <p:nvPr/>
        </p:nvSpPr>
        <p:spPr>
          <a:xfrm>
            <a:off x="133200" y="787404"/>
            <a:ext cx="11720201" cy="5556906"/>
          </a:xfrm>
          <a:prstGeom prst="rect">
            <a:avLst/>
          </a:prstGeom>
          <a:noFill/>
        </p:spPr>
        <p:txBody>
          <a:bodyPr vert="horz" wrap="square" t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On 8</a:t>
            </a:r>
            <a:r>
              <a:rPr lang="en-GB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th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 May 1945, the war ended but not without significant loss of life.</a:t>
            </a: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Similar to the UK, France also observes a minute silence to remember the soldiers who gave their lives for their country.</a:t>
            </a:r>
          </a:p>
        </p:txBody>
      </p:sp>
    </p:spTree>
    <p:extLst>
      <p:ext uri="{BB962C8B-B14F-4D97-AF65-F5344CB8AC3E}">
        <p14:creationId xmlns:p14="http://schemas.microsoft.com/office/powerpoint/2010/main" val="1320630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History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BB890B-7E4B-56ED-E42A-759584F111C8}"/>
              </a:ext>
            </a:extLst>
          </p:cNvPr>
          <p:cNvSpPr txBox="1"/>
          <p:nvPr/>
        </p:nvSpPr>
        <p:spPr>
          <a:xfrm>
            <a:off x="131884" y="745999"/>
            <a:ext cx="1186164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Match the date to the correct event.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B100A2-17DA-6F5A-C187-4E36F2111338}"/>
              </a:ext>
            </a:extLst>
          </p:cNvPr>
          <p:cNvSpPr/>
          <p:nvPr/>
        </p:nvSpPr>
        <p:spPr>
          <a:xfrm>
            <a:off x="228600" y="1408525"/>
            <a:ext cx="4876800" cy="810166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la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Deuxième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 Guerre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mondiale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4EFF6C-79F1-B209-386C-2B68DD5F7BD1}"/>
              </a:ext>
            </a:extLst>
          </p:cNvPr>
          <p:cNvSpPr/>
          <p:nvPr/>
        </p:nvSpPr>
        <p:spPr>
          <a:xfrm>
            <a:off x="8825023" y="1408525"/>
            <a:ext cx="3049476" cy="810166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Quatorze Juillet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3B17A1D-5A3F-54EB-21E4-84B68D330233}"/>
              </a:ext>
            </a:extLst>
          </p:cNvPr>
          <p:cNvSpPr/>
          <p:nvPr/>
        </p:nvSpPr>
        <p:spPr>
          <a:xfrm>
            <a:off x="228600" y="2781172"/>
            <a:ext cx="4876800" cy="810166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Bastille Day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0C2A63C-64E1-909F-BD5C-429DD0AF84E9}"/>
              </a:ext>
            </a:extLst>
          </p:cNvPr>
          <p:cNvSpPr/>
          <p:nvPr/>
        </p:nvSpPr>
        <p:spPr>
          <a:xfrm>
            <a:off x="8825023" y="2781172"/>
            <a:ext cx="3049476" cy="810166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1914 - 1918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CADD03E-B003-B331-272C-AC0917E31C4F}"/>
              </a:ext>
            </a:extLst>
          </p:cNvPr>
          <p:cNvSpPr/>
          <p:nvPr/>
        </p:nvSpPr>
        <p:spPr>
          <a:xfrm>
            <a:off x="228600" y="4153819"/>
            <a:ext cx="4876800" cy="810166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la Première Guerre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mondiale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39892E1-AC81-3AD3-94A3-C887A3AA31E8}"/>
              </a:ext>
            </a:extLst>
          </p:cNvPr>
          <p:cNvSpPr/>
          <p:nvPr/>
        </p:nvSpPr>
        <p:spPr>
          <a:xfrm>
            <a:off x="8825023" y="4153819"/>
            <a:ext cx="3049476" cy="810166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onze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novembre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483BD2E-0703-E089-78B5-5AEA3969A39E}"/>
              </a:ext>
            </a:extLst>
          </p:cNvPr>
          <p:cNvSpPr/>
          <p:nvPr/>
        </p:nvSpPr>
        <p:spPr>
          <a:xfrm>
            <a:off x="228600" y="5526465"/>
            <a:ext cx="4876800" cy="810166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tombe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du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soldat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inconnu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27467B5-8E42-2DE5-C134-CD1663776CBD}"/>
              </a:ext>
            </a:extLst>
          </p:cNvPr>
          <p:cNvSpPr/>
          <p:nvPr/>
        </p:nvSpPr>
        <p:spPr>
          <a:xfrm>
            <a:off x="8825023" y="5526465"/>
            <a:ext cx="3049476" cy="810166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1939 - 1945</a:t>
            </a:r>
          </a:p>
        </p:txBody>
      </p:sp>
    </p:spTree>
    <p:extLst>
      <p:ext uri="{BB962C8B-B14F-4D97-AF65-F5344CB8AC3E}">
        <p14:creationId xmlns:p14="http://schemas.microsoft.com/office/powerpoint/2010/main" val="101268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History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BB890B-7E4B-56ED-E42A-759584F111C8}"/>
              </a:ext>
            </a:extLst>
          </p:cNvPr>
          <p:cNvSpPr txBox="1"/>
          <p:nvPr/>
        </p:nvSpPr>
        <p:spPr>
          <a:xfrm>
            <a:off x="131884" y="745999"/>
            <a:ext cx="1186164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Match the date to the correct event.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B100A2-17DA-6F5A-C187-4E36F2111338}"/>
              </a:ext>
            </a:extLst>
          </p:cNvPr>
          <p:cNvSpPr/>
          <p:nvPr/>
        </p:nvSpPr>
        <p:spPr>
          <a:xfrm>
            <a:off x="228600" y="1408525"/>
            <a:ext cx="4876800" cy="81016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la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Deuxième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 Guerre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mondiale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4EFF6C-79F1-B209-386C-2B68DD5F7BD1}"/>
              </a:ext>
            </a:extLst>
          </p:cNvPr>
          <p:cNvSpPr/>
          <p:nvPr/>
        </p:nvSpPr>
        <p:spPr>
          <a:xfrm>
            <a:off x="8825023" y="1408525"/>
            <a:ext cx="3049476" cy="81016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Quatorze Juillet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3B17A1D-5A3F-54EB-21E4-84B68D330233}"/>
              </a:ext>
            </a:extLst>
          </p:cNvPr>
          <p:cNvSpPr/>
          <p:nvPr/>
        </p:nvSpPr>
        <p:spPr>
          <a:xfrm>
            <a:off x="228600" y="2781172"/>
            <a:ext cx="4876800" cy="81016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Bastille Day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0C2A63C-64E1-909F-BD5C-429DD0AF84E9}"/>
              </a:ext>
            </a:extLst>
          </p:cNvPr>
          <p:cNvSpPr/>
          <p:nvPr/>
        </p:nvSpPr>
        <p:spPr>
          <a:xfrm>
            <a:off x="8825023" y="2781172"/>
            <a:ext cx="3049476" cy="81016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1914 - 1918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CADD03E-B003-B331-272C-AC0917E31C4F}"/>
              </a:ext>
            </a:extLst>
          </p:cNvPr>
          <p:cNvSpPr/>
          <p:nvPr/>
        </p:nvSpPr>
        <p:spPr>
          <a:xfrm>
            <a:off x="228600" y="4153819"/>
            <a:ext cx="4876800" cy="81016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la Première Guerre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mondiale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39892E1-AC81-3AD3-94A3-C887A3AA31E8}"/>
              </a:ext>
            </a:extLst>
          </p:cNvPr>
          <p:cNvSpPr/>
          <p:nvPr/>
        </p:nvSpPr>
        <p:spPr>
          <a:xfrm>
            <a:off x="8825023" y="4153819"/>
            <a:ext cx="3049476" cy="81016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onze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novembre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483BD2E-0703-E089-78B5-5AEA3969A39E}"/>
              </a:ext>
            </a:extLst>
          </p:cNvPr>
          <p:cNvSpPr/>
          <p:nvPr/>
        </p:nvSpPr>
        <p:spPr>
          <a:xfrm>
            <a:off x="228600" y="5526465"/>
            <a:ext cx="4876800" cy="81016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tombe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du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soldat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inconnu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27467B5-8E42-2DE5-C134-CD1663776CBD}"/>
              </a:ext>
            </a:extLst>
          </p:cNvPr>
          <p:cNvSpPr/>
          <p:nvPr/>
        </p:nvSpPr>
        <p:spPr>
          <a:xfrm>
            <a:off x="8825023" y="5526465"/>
            <a:ext cx="3049476" cy="81016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1939 - 1945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B76773-A5CD-593E-6458-55261CBB07F1}"/>
              </a:ext>
            </a:extLst>
          </p:cNvPr>
          <p:cNvCxnSpPr>
            <a:stCxn id="9" idx="3"/>
            <a:endCxn id="16" idx="1"/>
          </p:cNvCxnSpPr>
          <p:nvPr/>
        </p:nvCxnSpPr>
        <p:spPr>
          <a:xfrm>
            <a:off x="5105400" y="1813608"/>
            <a:ext cx="3719623" cy="4117940"/>
          </a:xfrm>
          <a:prstGeom prst="line">
            <a:avLst/>
          </a:prstGeom>
          <a:ln w="9525">
            <a:solidFill>
              <a:srgbClr val="FF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01C888-7247-2932-A748-A43C25B8FFAE}"/>
              </a:ext>
            </a:extLst>
          </p:cNvPr>
          <p:cNvCxnSpPr>
            <a:stCxn id="11" idx="3"/>
            <a:endCxn id="10" idx="1"/>
          </p:cNvCxnSpPr>
          <p:nvPr/>
        </p:nvCxnSpPr>
        <p:spPr>
          <a:xfrm flipV="1">
            <a:off x="5105400" y="1813608"/>
            <a:ext cx="3719623" cy="1372647"/>
          </a:xfrm>
          <a:prstGeom prst="line">
            <a:avLst/>
          </a:prstGeom>
          <a:ln w="9525">
            <a:solidFill>
              <a:srgbClr val="FF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EE6CF4-9880-1126-22F6-ACB4B38E6EC2}"/>
              </a:ext>
            </a:extLst>
          </p:cNvPr>
          <p:cNvCxnSpPr>
            <a:stCxn id="13" idx="3"/>
            <a:endCxn id="12" idx="1"/>
          </p:cNvCxnSpPr>
          <p:nvPr/>
        </p:nvCxnSpPr>
        <p:spPr>
          <a:xfrm flipV="1">
            <a:off x="5105400" y="3186255"/>
            <a:ext cx="3719623" cy="1372647"/>
          </a:xfrm>
          <a:prstGeom prst="line">
            <a:avLst/>
          </a:prstGeom>
          <a:ln w="9525">
            <a:solidFill>
              <a:srgbClr val="FF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B32D4D-FF4D-F40A-0457-339EC8546F3F}"/>
              </a:ext>
            </a:extLst>
          </p:cNvPr>
          <p:cNvCxnSpPr>
            <a:stCxn id="15" idx="3"/>
            <a:endCxn id="14" idx="1"/>
          </p:cNvCxnSpPr>
          <p:nvPr/>
        </p:nvCxnSpPr>
        <p:spPr>
          <a:xfrm flipV="1">
            <a:off x="5105400" y="4558902"/>
            <a:ext cx="3719623" cy="1372646"/>
          </a:xfrm>
          <a:prstGeom prst="line">
            <a:avLst/>
          </a:prstGeom>
          <a:ln w="9525">
            <a:solidFill>
              <a:srgbClr val="FF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87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70B381-FF41-3327-43A5-A1BD6C796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History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108273-B471-591A-AF7C-AFFB6AA40875}"/>
              </a:ext>
            </a:extLst>
          </p:cNvPr>
          <p:cNvSpPr txBox="1"/>
          <p:nvPr/>
        </p:nvSpPr>
        <p:spPr>
          <a:xfrm>
            <a:off x="133200" y="745200"/>
            <a:ext cx="104141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Let’s start with a question about historical buildings and structures.</a:t>
            </a:r>
          </a:p>
        </p:txBody>
      </p:sp>
    </p:spTree>
    <p:extLst>
      <p:ext uri="{BB962C8B-B14F-4D97-AF65-F5344CB8AC3E}">
        <p14:creationId xmlns:p14="http://schemas.microsoft.com/office/powerpoint/2010/main" val="325923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36D312-9264-A7F6-BEFE-E3CD93124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History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108273-B471-591A-AF7C-AFFB6AA40875}"/>
              </a:ext>
            </a:extLst>
          </p:cNvPr>
          <p:cNvSpPr txBox="1"/>
          <p:nvPr/>
        </p:nvSpPr>
        <p:spPr>
          <a:xfrm>
            <a:off x="133200" y="745200"/>
            <a:ext cx="104141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Name the famous buildings and structures shown below.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EA4152-1282-AE5E-7359-9474ECD820F9}"/>
              </a:ext>
            </a:extLst>
          </p:cNvPr>
          <p:cNvSpPr txBox="1"/>
          <p:nvPr/>
        </p:nvSpPr>
        <p:spPr>
          <a:xfrm>
            <a:off x="8206439" y="5332845"/>
            <a:ext cx="3602831" cy="310476"/>
          </a:xfrm>
          <a:prstGeom prst="rect">
            <a:avLst/>
          </a:prstGeom>
          <a:solidFill>
            <a:srgbClr val="FFBB00"/>
          </a:solidFill>
          <a:ln w="38100">
            <a:solidFill>
              <a:srgbClr val="FFBB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Note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ED3E10-6B54-0921-7F8B-952F07C8B7F3}"/>
              </a:ext>
            </a:extLst>
          </p:cNvPr>
          <p:cNvSpPr txBox="1"/>
          <p:nvPr/>
        </p:nvSpPr>
        <p:spPr>
          <a:xfrm>
            <a:off x="8206439" y="5646182"/>
            <a:ext cx="3602831" cy="956773"/>
          </a:xfrm>
          <a:prstGeom prst="rect">
            <a:avLst/>
          </a:prstGeom>
          <a:solidFill>
            <a:srgbClr val="FFF8EA"/>
          </a:solidFill>
          <a:ln w="38100">
            <a:solidFill>
              <a:srgbClr val="FFBB00"/>
            </a:solidFill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Can you identify which countries these can be found in? Can you name them in French?</a:t>
            </a:r>
          </a:p>
        </p:txBody>
      </p:sp>
    </p:spTree>
    <p:extLst>
      <p:ext uri="{BB962C8B-B14F-4D97-AF65-F5344CB8AC3E}">
        <p14:creationId xmlns:p14="http://schemas.microsoft.com/office/powerpoint/2010/main" val="2166153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A10617-779E-1D24-F3C7-D807D9DC4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History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B16078-3883-C571-C432-222BD83CD27D}"/>
              </a:ext>
            </a:extLst>
          </p:cNvPr>
          <p:cNvSpPr txBox="1"/>
          <p:nvPr/>
        </p:nvSpPr>
        <p:spPr>
          <a:xfrm>
            <a:off x="131884" y="4778212"/>
            <a:ext cx="41184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0" i="0" dirty="0">
                <a:solidFill>
                  <a:srgbClr val="FF484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The </a:t>
            </a:r>
            <a:r>
              <a:rPr lang="fr-FR" sz="2400" dirty="0" err="1">
                <a:solidFill>
                  <a:srgbClr val="FF484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</a:t>
            </a:r>
            <a:r>
              <a:rPr lang="fr-FR" sz="2400" b="0" i="0" dirty="0" err="1">
                <a:solidFill>
                  <a:srgbClr val="FF484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eaning</a:t>
            </a:r>
            <a:r>
              <a:rPr lang="fr-FR" sz="2400" b="0" i="0" dirty="0">
                <a:solidFill>
                  <a:srgbClr val="FF484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Tower of Pisa</a:t>
            </a:r>
          </a:p>
          <a:p>
            <a:r>
              <a:rPr lang="fr-FR" sz="2400" b="0" i="0" dirty="0">
                <a:solidFill>
                  <a:srgbClr val="FF484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la Tour de Pise</a:t>
            </a:r>
          </a:p>
          <a:p>
            <a:endParaRPr lang="fr-FR" sz="2400" dirty="0">
              <a:solidFill>
                <a:srgbClr val="FF484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r-FR" sz="2400" dirty="0">
                <a:solidFill>
                  <a:srgbClr val="FF484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Italie</a:t>
            </a:r>
          </a:p>
          <a:p>
            <a:r>
              <a:rPr lang="fr-FR" sz="2400" dirty="0" err="1">
                <a:solidFill>
                  <a:srgbClr val="FF484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Italy</a:t>
            </a:r>
            <a:endParaRPr lang="en-GB" sz="2400" dirty="0">
              <a:solidFill>
                <a:srgbClr val="FF484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C5484F-516B-AE5B-24B2-99AAD89019A0}"/>
              </a:ext>
            </a:extLst>
          </p:cNvPr>
          <p:cNvSpPr txBox="1"/>
          <p:nvPr/>
        </p:nvSpPr>
        <p:spPr>
          <a:xfrm>
            <a:off x="5146059" y="4778212"/>
            <a:ext cx="17876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0" i="0" dirty="0">
                <a:solidFill>
                  <a:srgbClr val="FF484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Big Ben</a:t>
            </a:r>
          </a:p>
          <a:p>
            <a:r>
              <a:rPr lang="fr-FR" sz="2400" b="0" i="0" dirty="0">
                <a:solidFill>
                  <a:srgbClr val="FF484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Big Ben</a:t>
            </a:r>
          </a:p>
          <a:p>
            <a:endParaRPr lang="fr-FR" sz="2400" dirty="0">
              <a:solidFill>
                <a:srgbClr val="FF484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r-FR" sz="2400" dirty="0">
                <a:solidFill>
                  <a:srgbClr val="FF484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Angleterre</a:t>
            </a:r>
          </a:p>
          <a:p>
            <a:r>
              <a:rPr lang="fr-FR" sz="2400" dirty="0" err="1">
                <a:solidFill>
                  <a:srgbClr val="FF484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England</a:t>
            </a:r>
            <a:endParaRPr lang="en-GB" sz="2400" dirty="0">
              <a:solidFill>
                <a:srgbClr val="FF484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20BBF5-BC0D-7426-1E10-9094A581AFD5}"/>
              </a:ext>
            </a:extLst>
          </p:cNvPr>
          <p:cNvSpPr txBox="1"/>
          <p:nvPr/>
        </p:nvSpPr>
        <p:spPr>
          <a:xfrm>
            <a:off x="9210485" y="4737489"/>
            <a:ext cx="23086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0" i="0" dirty="0">
                <a:solidFill>
                  <a:srgbClr val="FF484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The Taj Mahal</a:t>
            </a:r>
          </a:p>
          <a:p>
            <a:r>
              <a:rPr lang="fr-FR" sz="2400" dirty="0">
                <a:solidFill>
                  <a:srgbClr val="FF484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Taj Mahal</a:t>
            </a:r>
            <a:endParaRPr lang="fr-FR" sz="2400" b="0" i="0" dirty="0">
              <a:solidFill>
                <a:srgbClr val="FF4840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fr-FR" sz="2400" dirty="0">
              <a:solidFill>
                <a:srgbClr val="FF484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fr-FR" sz="2400" dirty="0">
                <a:solidFill>
                  <a:srgbClr val="FF484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Inde</a:t>
            </a:r>
          </a:p>
          <a:p>
            <a:r>
              <a:rPr lang="fr-FR" sz="2400" dirty="0" err="1">
                <a:solidFill>
                  <a:srgbClr val="FF484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India</a:t>
            </a:r>
            <a:endParaRPr lang="en-GB" sz="2400" dirty="0">
              <a:solidFill>
                <a:srgbClr val="FF484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24F7B7-9F6D-E5A3-2DEC-37D1FC5AAA09}"/>
              </a:ext>
            </a:extLst>
          </p:cNvPr>
          <p:cNvSpPr txBox="1"/>
          <p:nvPr/>
        </p:nvSpPr>
        <p:spPr>
          <a:xfrm>
            <a:off x="133200" y="745200"/>
            <a:ext cx="104141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Name the famous buildings and structures shown below. </a:t>
            </a:r>
          </a:p>
        </p:txBody>
      </p:sp>
    </p:spTree>
    <p:extLst>
      <p:ext uri="{BB962C8B-B14F-4D97-AF65-F5344CB8AC3E}">
        <p14:creationId xmlns:p14="http://schemas.microsoft.com/office/powerpoint/2010/main" val="256777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19494-849B-2550-C564-B209EC8C2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History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66C749-ECA6-5F64-A9D6-BB3764BD6775}"/>
              </a:ext>
            </a:extLst>
          </p:cNvPr>
          <p:cNvSpPr txBox="1"/>
          <p:nvPr/>
        </p:nvSpPr>
        <p:spPr>
          <a:xfrm>
            <a:off x="133200" y="745200"/>
            <a:ext cx="1172020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Now that we are ready to move on, we can learn about French History.</a:t>
            </a:r>
          </a:p>
        </p:txBody>
      </p:sp>
    </p:spTree>
    <p:extLst>
      <p:ext uri="{BB962C8B-B14F-4D97-AF65-F5344CB8AC3E}">
        <p14:creationId xmlns:p14="http://schemas.microsoft.com/office/powerpoint/2010/main" val="3370086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9CE8CC-3EBB-19CA-BA69-61EBB0C1B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History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66C749-ECA6-5F64-A9D6-BB3764BD6775}"/>
              </a:ext>
            </a:extLst>
          </p:cNvPr>
          <p:cNvSpPr txBox="1"/>
          <p:nvPr/>
        </p:nvSpPr>
        <p:spPr>
          <a:xfrm>
            <a:off x="133200" y="745200"/>
            <a:ext cx="11720201" cy="606473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Le Quatorze Juillet, also known as Bastille Day, is celebrated on 14</a:t>
            </a:r>
            <a:r>
              <a:rPr lang="en-GB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th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 July every year with parades and firework displays.</a:t>
            </a: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It is held in celebration of the start of ‘la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Révolution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 française’ (the French Revolution).</a:t>
            </a:r>
          </a:p>
        </p:txBody>
      </p:sp>
    </p:spTree>
    <p:extLst>
      <p:ext uri="{BB962C8B-B14F-4D97-AF65-F5344CB8AC3E}">
        <p14:creationId xmlns:p14="http://schemas.microsoft.com/office/powerpoint/2010/main" val="387924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07032A-B8E6-D712-176D-3AB794133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History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66C749-ECA6-5F64-A9D6-BB3764BD6775}"/>
              </a:ext>
            </a:extLst>
          </p:cNvPr>
          <p:cNvSpPr txBox="1"/>
          <p:nvPr/>
        </p:nvSpPr>
        <p:spPr>
          <a:xfrm>
            <a:off x="133200" y="745200"/>
            <a:ext cx="11720201" cy="606473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In 1789, a prison in Paris, known as the Bastille, was stormed and all the prisoners were released.</a:t>
            </a: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This was to show the King how unhappy the French people had been with his rulings.</a:t>
            </a:r>
          </a:p>
        </p:txBody>
      </p:sp>
    </p:spTree>
    <p:extLst>
      <p:ext uri="{BB962C8B-B14F-4D97-AF65-F5344CB8AC3E}">
        <p14:creationId xmlns:p14="http://schemas.microsoft.com/office/powerpoint/2010/main" val="1333550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2DB8C3-B493-27D4-AEB3-13457B305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History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66C749-ECA6-5F64-A9D6-BB3764BD6775}"/>
              </a:ext>
            </a:extLst>
          </p:cNvPr>
          <p:cNvSpPr txBox="1"/>
          <p:nvPr/>
        </p:nvSpPr>
        <p:spPr>
          <a:xfrm>
            <a:off x="133200" y="745200"/>
            <a:ext cx="11720201" cy="560307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In 1799, once the revolution had ended, Napoléon Bonaparte became the ruler of France.</a:t>
            </a: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endParaRPr lang="en-GB" sz="28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He led France into a series of wars known as the Napoleonic Wars, or ‘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les </a:t>
            </a:r>
            <a:r>
              <a:rPr lang="en-GB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guerres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GB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napoléoniennes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212766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 History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66C749-ECA6-5F64-A9D6-BB3764BD6775}"/>
              </a:ext>
            </a:extLst>
          </p:cNvPr>
          <p:cNvSpPr txBox="1"/>
          <p:nvPr/>
        </p:nvSpPr>
        <p:spPr>
          <a:xfrm>
            <a:off x="133200" y="745200"/>
            <a:ext cx="11720201" cy="9864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Although he was successful in taking over parts of Europe, he was eventually defeated at the Battle of Waterloo.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5479C7-09B5-8D3F-FD15-A0513B905A67}"/>
              </a:ext>
            </a:extLst>
          </p:cNvPr>
          <p:cNvSpPr txBox="1"/>
          <p:nvPr/>
        </p:nvSpPr>
        <p:spPr>
          <a:xfrm>
            <a:off x="4684861" y="2158292"/>
            <a:ext cx="2966748" cy="369332"/>
          </a:xfrm>
          <a:prstGeom prst="rect">
            <a:avLst/>
          </a:prstGeom>
          <a:solidFill>
            <a:srgbClr val="00B2CE"/>
          </a:solidFill>
          <a:ln w="38100">
            <a:solidFill>
              <a:srgbClr val="00B2C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Did you know?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95A9DB-E948-E9B2-0014-FE8AC2B61B90}"/>
              </a:ext>
            </a:extLst>
          </p:cNvPr>
          <p:cNvSpPr txBox="1"/>
          <p:nvPr/>
        </p:nvSpPr>
        <p:spPr>
          <a:xfrm>
            <a:off x="4684861" y="2527624"/>
            <a:ext cx="2966748" cy="1449216"/>
          </a:xfrm>
          <a:prstGeom prst="rect">
            <a:avLst/>
          </a:prstGeom>
          <a:solidFill>
            <a:srgbClr val="FFF8EA"/>
          </a:solidFill>
          <a:ln w="38100">
            <a:solidFill>
              <a:srgbClr val="00B2CE"/>
            </a:solidFill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He is rumoured to have carried poison around his neck which he could drink in case he was ever captured!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DE5870-9595-EC50-700C-436653504FD5}"/>
              </a:ext>
            </a:extLst>
          </p:cNvPr>
          <p:cNvSpPr txBox="1"/>
          <p:nvPr/>
        </p:nvSpPr>
        <p:spPr>
          <a:xfrm>
            <a:off x="4656738" y="4644332"/>
            <a:ext cx="2966748" cy="427040"/>
          </a:xfrm>
          <a:prstGeom prst="rect">
            <a:avLst/>
          </a:prstGeom>
          <a:solidFill>
            <a:srgbClr val="00B2CE"/>
          </a:solidFill>
          <a:ln w="38100">
            <a:solidFill>
              <a:srgbClr val="00B2C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Did you know?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C2D2A-79E1-9F28-1458-60FE71A059F5}"/>
              </a:ext>
            </a:extLst>
          </p:cNvPr>
          <p:cNvSpPr txBox="1"/>
          <p:nvPr/>
        </p:nvSpPr>
        <p:spPr>
          <a:xfrm>
            <a:off x="4656738" y="5071372"/>
            <a:ext cx="2966748" cy="1390960"/>
          </a:xfrm>
          <a:prstGeom prst="rect">
            <a:avLst/>
          </a:prstGeom>
          <a:solidFill>
            <a:srgbClr val="FFF8EA"/>
          </a:solidFill>
          <a:ln w="38100">
            <a:solidFill>
              <a:srgbClr val="00B2CE"/>
            </a:solidFill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One of Napoleon’s soldiers discovered the Rosetta Stone in their invasion of Egypt!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1C6DE6-D668-6302-414C-024B87D67F11}"/>
              </a:ext>
            </a:extLst>
          </p:cNvPr>
          <p:cNvSpPr txBox="1"/>
          <p:nvPr/>
        </p:nvSpPr>
        <p:spPr>
          <a:xfrm>
            <a:off x="520165" y="4644332"/>
            <a:ext cx="2966748" cy="369332"/>
          </a:xfrm>
          <a:prstGeom prst="rect">
            <a:avLst/>
          </a:prstGeom>
          <a:solidFill>
            <a:srgbClr val="00B2CE"/>
          </a:solidFill>
          <a:ln w="38100">
            <a:solidFill>
              <a:srgbClr val="00B2C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Did you know?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FDEA54-B4AB-9E47-1C92-450F04488E9F}"/>
              </a:ext>
            </a:extLst>
          </p:cNvPr>
          <p:cNvSpPr txBox="1"/>
          <p:nvPr/>
        </p:nvSpPr>
        <p:spPr>
          <a:xfrm>
            <a:off x="520165" y="5013664"/>
            <a:ext cx="2966748" cy="1449216"/>
          </a:xfrm>
          <a:prstGeom prst="rect">
            <a:avLst/>
          </a:prstGeom>
          <a:solidFill>
            <a:srgbClr val="FFF8EA"/>
          </a:solidFill>
          <a:ln w="38100">
            <a:solidFill>
              <a:srgbClr val="00B2CE"/>
            </a:solidFill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Napoleon was known as ‘Le Petit Caporal’ meaning ‘The Little Corporal’ which was rumoured to be because of his height.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0C99C9-D83F-A747-6533-FB1C6DB3C97A}"/>
              </a:ext>
            </a:extLst>
          </p:cNvPr>
          <p:cNvSpPr txBox="1"/>
          <p:nvPr/>
        </p:nvSpPr>
        <p:spPr>
          <a:xfrm>
            <a:off x="8793311" y="4644332"/>
            <a:ext cx="2966748" cy="427040"/>
          </a:xfrm>
          <a:prstGeom prst="rect">
            <a:avLst/>
          </a:prstGeom>
          <a:solidFill>
            <a:srgbClr val="00B2CE"/>
          </a:solidFill>
          <a:ln w="38100">
            <a:solidFill>
              <a:srgbClr val="00B2C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Did you know?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5C5EE1-26CF-6640-7B1C-0D42199B9597}"/>
              </a:ext>
            </a:extLst>
          </p:cNvPr>
          <p:cNvSpPr txBox="1"/>
          <p:nvPr/>
        </p:nvSpPr>
        <p:spPr>
          <a:xfrm>
            <a:off x="8793311" y="5071372"/>
            <a:ext cx="2966748" cy="1390960"/>
          </a:xfrm>
          <a:prstGeom prst="rect">
            <a:avLst/>
          </a:prstGeom>
          <a:solidFill>
            <a:srgbClr val="FFF8EA"/>
          </a:solidFill>
          <a:ln w="38100">
            <a:solidFill>
              <a:srgbClr val="00B2CE"/>
            </a:solidFill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Napoleon is often known for his short height, yet it was a typical height for men in the 19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th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 century.</a:t>
            </a:r>
          </a:p>
        </p:txBody>
      </p:sp>
    </p:spTree>
    <p:extLst>
      <p:ext uri="{BB962C8B-B14F-4D97-AF65-F5344CB8AC3E}">
        <p14:creationId xmlns:p14="http://schemas.microsoft.com/office/powerpoint/2010/main" val="159834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144f90-c7b6-48d0-aae5-f5e9e48cc3df" xsi:nil="true"/>
    <lcf76f155ced4ddcb4097134ff3c332f xmlns="5c7a0828-c5e4-45f8-a074-18a8fdc88ec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7" ma:contentTypeDescription="Create a new document." ma:contentTypeScope="" ma:versionID="35be775d6d2a70e1142a88c9720e83c1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dc93e11cb116257a2a98b3af4f6d72c2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029093-bac8-40c8-b3d2-05dc3a2407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F66181-4A11-46A5-B8D9-5009BBB68E40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0f0ae0ff-29c4-4766-b250-c1a9bee8d430"/>
    <ds:schemaRef ds:uri="http://purl.org/dc/elements/1.1/"/>
    <ds:schemaRef ds:uri="http://purl.org/dc/dcmitype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86144f90-c7b6-48d0-aae5-f5e9e48cc3d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FC68D4F-D5F6-4489-A7F8-30619B57A8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E7DA34-78F9-4AE9-9ADA-71B81D63757E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593</Words>
  <Application>Microsoft Office PowerPoint</Application>
  <PresentationFormat>Widescreen</PresentationFormat>
  <Paragraphs>133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Paytone One</vt:lpstr>
      <vt:lpstr>Poppins Medium</vt:lpstr>
      <vt:lpstr>Calibri Light</vt:lpstr>
      <vt:lpstr>Poppins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Y1</dc:title>
  <dc:creator>Lewis Clegg</dc:creator>
  <cp:lastModifiedBy>Josh Cooper</cp:lastModifiedBy>
  <cp:revision>8</cp:revision>
  <dcterms:created xsi:type="dcterms:W3CDTF">2023-06-07T10:51:42Z</dcterms:created>
  <dcterms:modified xsi:type="dcterms:W3CDTF">2023-09-14T13:39:25Z</dcterms:modified>
  <cp:category>Year 6 MFL French History TPP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MediaServiceImageTags">
    <vt:lpwstr/>
  </property>
  <property fmtid="{D5CDD505-2E9C-101B-9397-08002B2CF9AE}" pid="4" name="ContentTypeId">
    <vt:lpwstr>0x0101002E2B28500E97074E9232E002F87A0DA8</vt:lpwstr>
  </property>
</Properties>
</file>