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411" r:id="rId6"/>
    <p:sldId id="256" r:id="rId7"/>
    <p:sldId id="301" r:id="rId8"/>
    <p:sldId id="365" r:id="rId9"/>
    <p:sldId id="412" r:id="rId10"/>
    <p:sldId id="304" r:id="rId11"/>
    <p:sldId id="367" r:id="rId12"/>
    <p:sldId id="306" r:id="rId13"/>
    <p:sldId id="369" r:id="rId14"/>
    <p:sldId id="308" r:id="rId15"/>
    <p:sldId id="370" r:id="rId16"/>
    <p:sldId id="310" r:id="rId17"/>
    <p:sldId id="371" r:id="rId18"/>
    <p:sldId id="314" r:id="rId19"/>
    <p:sldId id="372" r:id="rId20"/>
    <p:sldId id="323" r:id="rId21"/>
    <p:sldId id="373" r:id="rId22"/>
    <p:sldId id="374" r:id="rId23"/>
    <p:sldId id="325" r:id="rId24"/>
    <p:sldId id="3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53"/>
    <a:srgbClr val="FF89C4"/>
    <a:srgbClr val="79FF79"/>
    <a:srgbClr val="DB85D1"/>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E544C-6495-4F02-BE0B-188681BCFA89}" v="2" dt="2019-03-18T08:13:07.528"/>
    <p1510:client id="{B27D042F-4CBE-4DEC-ADDD-CDF1A316174C}" v="1" dt="2019-03-18T16:07:06.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3" autoAdjust="0"/>
    <p:restoredTop sz="94660"/>
  </p:normalViewPr>
  <p:slideViewPr>
    <p:cSldViewPr snapToGrid="0">
      <p:cViewPr varScale="1">
        <p:scale>
          <a:sx n="64" d="100"/>
          <a:sy n="64" d="100"/>
        </p:scale>
        <p:origin x="14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B27D042F-4CBE-4DEC-ADDD-CDF1A316174C}"/>
    <pc:docChg chg="custSel modSld">
      <pc:chgData name="Davina Szilvasy" userId="59fb472d-eed4-4f11-9686-c2c8db02a2cd" providerId="ADAL" clId="{B27D042F-4CBE-4DEC-ADDD-CDF1A316174C}" dt="2019-03-18T16:08:10.928" v="4" actId="207"/>
      <pc:docMkLst>
        <pc:docMk/>
      </pc:docMkLst>
      <pc:sldChg chg="modSp">
        <pc:chgData name="Davina Szilvasy" userId="59fb472d-eed4-4f11-9686-c2c8db02a2cd" providerId="ADAL" clId="{B27D042F-4CBE-4DEC-ADDD-CDF1A316174C}" dt="2019-03-18T16:08:06.538" v="3" actId="207"/>
        <pc:sldMkLst>
          <pc:docMk/>
          <pc:sldMk cId="2015924106" sldId="325"/>
        </pc:sldMkLst>
        <pc:graphicFrameChg chg="modGraphic">
          <ac:chgData name="Davina Szilvasy" userId="59fb472d-eed4-4f11-9686-c2c8db02a2cd" providerId="ADAL" clId="{B27D042F-4CBE-4DEC-ADDD-CDF1A316174C}" dt="2019-03-18T16:08:06.538" v="3" actId="207"/>
          <ac:graphicFrameMkLst>
            <pc:docMk/>
            <pc:sldMk cId="2015924106" sldId="325"/>
            <ac:graphicFrameMk id="11" creationId="{A8EE728B-B2E5-4575-9C78-E00354C8762D}"/>
          </ac:graphicFrameMkLst>
        </pc:graphicFrameChg>
      </pc:sldChg>
      <pc:sldChg chg="addSp delSp modSp">
        <pc:chgData name="Davina Szilvasy" userId="59fb472d-eed4-4f11-9686-c2c8db02a2cd" providerId="ADAL" clId="{B27D042F-4CBE-4DEC-ADDD-CDF1A316174C}" dt="2019-03-18T16:07:52.816" v="2" actId="20577"/>
        <pc:sldMkLst>
          <pc:docMk/>
          <pc:sldMk cId="156432923" sldId="374"/>
        </pc:sldMkLst>
        <pc:spChg chg="mod">
          <ac:chgData name="Davina Szilvasy" userId="59fb472d-eed4-4f11-9686-c2c8db02a2cd" providerId="ADAL" clId="{B27D042F-4CBE-4DEC-ADDD-CDF1A316174C}" dt="2019-03-18T16:07:52.816" v="2" actId="20577"/>
          <ac:spMkLst>
            <pc:docMk/>
            <pc:sldMk cId="156432923" sldId="374"/>
            <ac:spMk id="19" creationId="{5252A847-DE45-4FA3-A1F8-EEBEB845FF8E}"/>
          </ac:spMkLst>
        </pc:spChg>
        <pc:picChg chg="add">
          <ac:chgData name="Davina Szilvasy" userId="59fb472d-eed4-4f11-9686-c2c8db02a2cd" providerId="ADAL" clId="{B27D042F-4CBE-4DEC-ADDD-CDF1A316174C}" dt="2019-03-18T16:07:06.327" v="1"/>
          <ac:picMkLst>
            <pc:docMk/>
            <pc:sldMk cId="156432923" sldId="374"/>
            <ac:picMk id="7" creationId="{B14C28B1-0936-4615-8549-47A0A7A19D9B}"/>
          </ac:picMkLst>
        </pc:picChg>
        <pc:picChg chg="del">
          <ac:chgData name="Davina Szilvasy" userId="59fb472d-eed4-4f11-9686-c2c8db02a2cd" providerId="ADAL" clId="{B27D042F-4CBE-4DEC-ADDD-CDF1A316174C}" dt="2019-03-18T16:07:04.734" v="0" actId="478"/>
          <ac:picMkLst>
            <pc:docMk/>
            <pc:sldMk cId="156432923" sldId="374"/>
            <ac:picMk id="20" creationId="{B19CEB93-3281-40A3-A81B-FAE03C69BD03}"/>
          </ac:picMkLst>
        </pc:picChg>
      </pc:sldChg>
      <pc:sldChg chg="modSp">
        <pc:chgData name="Davina Szilvasy" userId="59fb472d-eed4-4f11-9686-c2c8db02a2cd" providerId="ADAL" clId="{B27D042F-4CBE-4DEC-ADDD-CDF1A316174C}" dt="2019-03-18T16:08:10.928" v="4" actId="207"/>
        <pc:sldMkLst>
          <pc:docMk/>
          <pc:sldMk cId="2990550342" sldId="375"/>
        </pc:sldMkLst>
        <pc:graphicFrameChg chg="modGraphic">
          <ac:chgData name="Davina Szilvasy" userId="59fb472d-eed4-4f11-9686-c2c8db02a2cd" providerId="ADAL" clId="{B27D042F-4CBE-4DEC-ADDD-CDF1A316174C}" dt="2019-03-18T16:08:10.928" v="4" actId="207"/>
          <ac:graphicFrameMkLst>
            <pc:docMk/>
            <pc:sldMk cId="2990550342" sldId="375"/>
            <ac:graphicFrameMk id="11" creationId="{A8EE728B-B2E5-4575-9C78-E00354C8762D}"/>
          </ac:graphicFrameMkLst>
        </pc:graphicFrameChg>
      </pc:sldChg>
    </pc:docChg>
  </pc:docChgLst>
  <pc:docChgLst>
    <pc:chgData name="Louise Pezzaioli" userId="360b41a0-b242-48d2-b707-f5fa57585d53" providerId="ADAL" clId="{062E544C-6495-4F02-BE0B-188681BCFA89}"/>
    <pc:docChg chg="custSel modSld">
      <pc:chgData name="Louise Pezzaioli" userId="360b41a0-b242-48d2-b707-f5fa57585d53" providerId="ADAL" clId="{062E544C-6495-4F02-BE0B-188681BCFA89}" dt="2019-03-18T08:13:22.867" v="14" actId="20577"/>
      <pc:docMkLst>
        <pc:docMk/>
      </pc:docMkLst>
      <pc:sldChg chg="modSp">
        <pc:chgData name="Louise Pezzaioli" userId="360b41a0-b242-48d2-b707-f5fa57585d53" providerId="ADAL" clId="{062E544C-6495-4F02-BE0B-188681BCFA89}" dt="2019-03-18T08:13:18.556" v="12" actId="20577"/>
        <pc:sldMkLst>
          <pc:docMk/>
          <pc:sldMk cId="1669721746" sldId="365"/>
        </pc:sldMkLst>
        <pc:spChg chg="mod">
          <ac:chgData name="Louise Pezzaioli" userId="360b41a0-b242-48d2-b707-f5fa57585d53" providerId="ADAL" clId="{062E544C-6495-4F02-BE0B-188681BCFA89}" dt="2019-03-18T08:13:18.556" v="12" actId="20577"/>
          <ac:spMkLst>
            <pc:docMk/>
            <pc:sldMk cId="1669721746" sldId="365"/>
            <ac:spMk id="7" creationId="{9C98043F-F327-469C-AFFD-8AE7F5773C62}"/>
          </ac:spMkLst>
        </pc:spChg>
      </pc:sldChg>
      <pc:sldChg chg="modSp">
        <pc:chgData name="Louise Pezzaioli" userId="360b41a0-b242-48d2-b707-f5fa57585d53" providerId="ADAL" clId="{062E544C-6495-4F02-BE0B-188681BCFA89}" dt="2019-03-18T08:13:22.867" v="14" actId="20577"/>
        <pc:sldMkLst>
          <pc:docMk/>
          <pc:sldMk cId="1805518241" sldId="366"/>
        </pc:sldMkLst>
        <pc:spChg chg="mod">
          <ac:chgData name="Louise Pezzaioli" userId="360b41a0-b242-48d2-b707-f5fa57585d53" providerId="ADAL" clId="{062E544C-6495-4F02-BE0B-188681BCFA89}" dt="2019-03-18T08:13:22.867" v="14" actId="20577"/>
          <ac:spMkLst>
            <pc:docMk/>
            <pc:sldMk cId="1805518241" sldId="366"/>
            <ac:spMk id="7" creationId="{9C98043F-F327-469C-AFFD-8AE7F5773C62}"/>
          </ac:spMkLst>
        </pc:spChg>
      </pc:sldChg>
      <pc:sldChg chg="addSp delSp modSp">
        <pc:chgData name="Louise Pezzaioli" userId="360b41a0-b242-48d2-b707-f5fa57585d53" providerId="ADAL" clId="{062E544C-6495-4F02-BE0B-188681BCFA89}" dt="2019-03-18T08:13:10.822" v="8" actId="20577"/>
        <pc:sldMkLst>
          <pc:docMk/>
          <pc:sldMk cId="3844832371" sldId="411"/>
        </pc:sldMkLst>
        <pc:spChg chg="add mod">
          <ac:chgData name="Louise Pezzaioli" userId="360b41a0-b242-48d2-b707-f5fa57585d53" providerId="ADAL" clId="{062E544C-6495-4F02-BE0B-188681BCFA89}" dt="2019-03-18T08:13:10.822" v="8" actId="20577"/>
          <ac:spMkLst>
            <pc:docMk/>
            <pc:sldMk cId="3844832371" sldId="411"/>
            <ac:spMk id="8" creationId="{15A3D65C-9AD3-457C-9C97-94106495F4E4}"/>
          </ac:spMkLst>
        </pc:spChg>
        <pc:grpChg chg="del mod">
          <ac:chgData name="Louise Pezzaioli" userId="360b41a0-b242-48d2-b707-f5fa57585d53" providerId="ADAL" clId="{062E544C-6495-4F02-BE0B-188681BCFA89}" dt="2019-03-18T08:13:06.778" v="5" actId="478"/>
          <ac:grpSpMkLst>
            <pc:docMk/>
            <pc:sldMk cId="3844832371" sldId="411"/>
            <ac:grpSpMk id="16" creationId="{B31300A9-E3C5-4701-8EF1-45ED088A04DD}"/>
          </ac:grpSpMkLst>
        </pc:grpChg>
        <pc:picChg chg="add">
          <ac:chgData name="Louise Pezzaioli" userId="360b41a0-b242-48d2-b707-f5fa57585d53" providerId="ADAL" clId="{062E544C-6495-4F02-BE0B-188681BCFA89}" dt="2019-03-18T08:13:07.528" v="6"/>
          <ac:picMkLst>
            <pc:docMk/>
            <pc:sldMk cId="3844832371" sldId="411"/>
            <ac:picMk id="7" creationId="{DE41AE87-5535-444B-8C07-A5BA7D40370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13467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00588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09709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402370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68179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88057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888275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6442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099696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461969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2955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3389206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urvey.zohopublic.eu/zs/V2BBWx"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category/maths/year-6/summer-block-1-properties-of-shapes/" TargetMode="External"/><Relationship Id="rId3" Type="http://schemas.openxmlformats.org/officeDocument/2006/relationships/hyperlink" Target="https://classroomsecrets.co.uk/content-domain-filter/?fwp_contentdomain=6g2a" TargetMode="External"/><Relationship Id="rId7" Type="http://schemas.openxmlformats.org/officeDocument/2006/relationships/hyperlink" Target="https://classroomsecrets.co.uk/content-domain-filter/?fwp_contentdomain=6g4b"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6g4a" TargetMode="External"/><Relationship Id="rId5" Type="http://schemas.openxmlformats.org/officeDocument/2006/relationships/hyperlink" Target="https://classroomsecrets.co.uk/content-domain-filter/?fwp_contentdomain=6g3a" TargetMode="External"/><Relationship Id="rId10" Type="http://schemas.openxmlformats.org/officeDocument/2006/relationships/image" Target="../media/image2.png"/><Relationship Id="rId4" Type="http://schemas.openxmlformats.org/officeDocument/2006/relationships/hyperlink" Target="https://classroomsecrets.co.uk/objectives-filter/?fwp_objective=88cc9ecf51f4d2c255f7819bc6cc5c31" TargetMode="External"/><Relationship Id="rId9" Type="http://schemas.openxmlformats.org/officeDocument/2006/relationships/hyperlink" Target="https://classroomsecrets.co.uk/measure-with-a-protractor-year-6-properties-of-shape-free-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2"/>
              </a:rPr>
              <a:t>survey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3">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DE41AE87-5535-444B-8C07-A5BA7D403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15A3D65C-9AD3-457C-9C97-94106495F4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Estimate, then measure the size of the angles a and b.</a:t>
            </a:r>
          </a:p>
          <a:p>
            <a:pPr lvl="0"/>
            <a:endParaRPr lang="en-GB" sz="2000" b="1" dirty="0">
              <a:solidFill>
                <a:srgbClr val="E7E6E6">
                  <a:lumMod val="25000"/>
                </a:srgbClr>
              </a:solidFill>
              <a:latin typeface="Century Gothic" panose="020B0502020202020204" pitchFamily="34" charset="0"/>
            </a:endParaRPr>
          </a:p>
        </p:txBody>
      </p:sp>
      <p:pic>
        <p:nvPicPr>
          <p:cNvPr id="10" name="Picture 9" descr="A close up of a sign&#10;&#10;Description generated with high confidence">
            <a:extLst>
              <a:ext uri="{FF2B5EF4-FFF2-40B4-BE49-F238E27FC236}">
                <a16:creationId xmlns:a16="http://schemas.microsoft.com/office/drawing/2014/main" id="{B65E4B20-402D-479C-8FA6-F4ED6BEFA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525AA3A-527E-4E3E-A40F-B910E25A30E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2" name="Parallelogram 1">
            <a:extLst>
              <a:ext uri="{FF2B5EF4-FFF2-40B4-BE49-F238E27FC236}">
                <a16:creationId xmlns:a16="http://schemas.microsoft.com/office/drawing/2014/main" id="{5F47EA85-3BB0-42D7-A07D-9BA2F5DD9D32}"/>
              </a:ext>
            </a:extLst>
          </p:cNvPr>
          <p:cNvSpPr/>
          <p:nvPr/>
        </p:nvSpPr>
        <p:spPr>
          <a:xfrm rot="4553610">
            <a:off x="637621" y="2387976"/>
            <a:ext cx="3558208" cy="2818730"/>
          </a:xfrm>
          <a:prstGeom prst="parallelogram">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A53E17F-3EE1-45E8-835A-72D1A9D2DBE3}"/>
              </a:ext>
            </a:extLst>
          </p:cNvPr>
          <p:cNvSpPr txBox="1"/>
          <p:nvPr/>
        </p:nvSpPr>
        <p:spPr>
          <a:xfrm>
            <a:off x="1351554" y="4664732"/>
            <a:ext cx="202887"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15" name="TextBox 14">
            <a:extLst>
              <a:ext uri="{FF2B5EF4-FFF2-40B4-BE49-F238E27FC236}">
                <a16:creationId xmlns:a16="http://schemas.microsoft.com/office/drawing/2014/main" id="{327B5E40-59F8-438A-B9E9-32C4E68768E3}"/>
              </a:ext>
            </a:extLst>
          </p:cNvPr>
          <p:cNvSpPr txBox="1"/>
          <p:nvPr/>
        </p:nvSpPr>
        <p:spPr>
          <a:xfrm>
            <a:off x="3865081" y="4664731"/>
            <a:ext cx="202887"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pic>
        <p:nvPicPr>
          <p:cNvPr id="13" name="Picture 12">
            <a:extLst>
              <a:ext uri="{FF2B5EF4-FFF2-40B4-BE49-F238E27FC236}">
                <a16:creationId xmlns:a16="http://schemas.microsoft.com/office/drawing/2014/main" id="{FFE9596C-8EA5-4C71-AACE-C4342AEB72F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7099" y="2393608"/>
            <a:ext cx="4190287" cy="2271124"/>
          </a:xfrm>
          <a:prstGeom prst="rect">
            <a:avLst/>
          </a:prstGeom>
        </p:spPr>
      </p:pic>
    </p:spTree>
    <p:extLst>
      <p:ext uri="{BB962C8B-B14F-4D97-AF65-F5344CB8AC3E}">
        <p14:creationId xmlns:p14="http://schemas.microsoft.com/office/powerpoint/2010/main" val="27372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Estimate, then measure the size of the angles a and b.</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Estimations can be up to 20° either side of the answer. </a:t>
            </a:r>
          </a:p>
          <a:p>
            <a:pPr algn="ctr"/>
            <a:r>
              <a:rPr lang="en-GB" sz="2000" b="1" dirty="0">
                <a:solidFill>
                  <a:srgbClr val="FF0000"/>
                </a:solidFill>
                <a:latin typeface="Century Gothic" panose="020B0502020202020204" pitchFamily="34" charset="0"/>
              </a:rPr>
              <a:t>a – 75°, b – 105° </a:t>
            </a:r>
          </a:p>
          <a:p>
            <a:pPr algn="ctr"/>
            <a:endParaRPr lang="en-GB" sz="2000" b="1"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10" name="Picture 9" descr="A close up of a sign&#10;&#10;Description generated with high confidence">
            <a:extLst>
              <a:ext uri="{FF2B5EF4-FFF2-40B4-BE49-F238E27FC236}">
                <a16:creationId xmlns:a16="http://schemas.microsoft.com/office/drawing/2014/main" id="{B65E4B20-402D-479C-8FA6-F4ED6BEFA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525AA3A-527E-4E3E-A40F-B910E25A30E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2" name="Parallelogram 1">
            <a:extLst>
              <a:ext uri="{FF2B5EF4-FFF2-40B4-BE49-F238E27FC236}">
                <a16:creationId xmlns:a16="http://schemas.microsoft.com/office/drawing/2014/main" id="{5F47EA85-3BB0-42D7-A07D-9BA2F5DD9D32}"/>
              </a:ext>
            </a:extLst>
          </p:cNvPr>
          <p:cNvSpPr/>
          <p:nvPr/>
        </p:nvSpPr>
        <p:spPr>
          <a:xfrm rot="4553610">
            <a:off x="637621" y="2387976"/>
            <a:ext cx="3558208" cy="2818730"/>
          </a:xfrm>
          <a:prstGeom prst="parallelogram">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FFE9596C-8EA5-4C71-AACE-C4342AEB72F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7099" y="2393608"/>
            <a:ext cx="4190287" cy="2271124"/>
          </a:xfrm>
          <a:prstGeom prst="rect">
            <a:avLst/>
          </a:prstGeom>
        </p:spPr>
      </p:pic>
      <p:sp>
        <p:nvSpPr>
          <p:cNvPr id="12" name="TextBox 11">
            <a:extLst>
              <a:ext uri="{FF2B5EF4-FFF2-40B4-BE49-F238E27FC236}">
                <a16:creationId xmlns:a16="http://schemas.microsoft.com/office/drawing/2014/main" id="{415150E5-0688-4253-B47E-C2229E440D68}"/>
              </a:ext>
            </a:extLst>
          </p:cNvPr>
          <p:cNvSpPr txBox="1"/>
          <p:nvPr/>
        </p:nvSpPr>
        <p:spPr>
          <a:xfrm>
            <a:off x="1351554" y="4664732"/>
            <a:ext cx="202887"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16" name="TextBox 15">
            <a:extLst>
              <a:ext uri="{FF2B5EF4-FFF2-40B4-BE49-F238E27FC236}">
                <a16:creationId xmlns:a16="http://schemas.microsoft.com/office/drawing/2014/main" id="{0507E623-4824-480E-B895-147DBEE02F78}"/>
              </a:ext>
            </a:extLst>
          </p:cNvPr>
          <p:cNvSpPr txBox="1"/>
          <p:nvPr/>
        </p:nvSpPr>
        <p:spPr>
          <a:xfrm>
            <a:off x="3865081" y="4664731"/>
            <a:ext cx="202887"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spTree>
    <p:extLst>
      <p:ext uri="{BB962C8B-B14F-4D97-AF65-F5344CB8AC3E}">
        <p14:creationId xmlns:p14="http://schemas.microsoft.com/office/powerpoint/2010/main" val="200687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blanks.</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3000" b="1" dirty="0">
                <a:solidFill>
                  <a:schemeClr val="tx1"/>
                </a:solidFill>
                <a:latin typeface="Century Gothic" panose="020B0502020202020204" pitchFamily="34" charset="0"/>
              </a:rPr>
              <a:t>A reflex angle is between ______</a:t>
            </a:r>
            <a:r>
              <a:rPr lang="en-GB" sz="3000" b="1" dirty="0">
                <a:solidFill>
                  <a:schemeClr val="tx1"/>
                </a:solidFill>
                <a:latin typeface="Century Gothic" panose="020B0502020202020204" pitchFamily="34" charset="0"/>
                <a:cs typeface="Calibri" panose="020F0502020204030204" pitchFamily="34" charset="0"/>
              </a:rPr>
              <a:t>° and ______°.</a:t>
            </a:r>
            <a:endParaRPr lang="en-GB" sz="3000" b="1" dirty="0">
              <a:solidFill>
                <a:schemeClr val="tx1"/>
              </a:solidFill>
              <a:latin typeface="Century Gothic" panose="020B0502020202020204" pitchFamily="34" charset="0"/>
            </a:endParaRPr>
          </a:p>
          <a:p>
            <a:pPr algn="ctr"/>
            <a:endParaRPr lang="en-GB" sz="3000" b="1" dirty="0">
              <a:solidFill>
                <a:schemeClr val="bg2">
                  <a:lumMod val="25000"/>
                </a:schemeClr>
              </a:solidFill>
              <a:latin typeface="Century Gothic" panose="020B0502020202020204" pitchFamily="34" charset="0"/>
            </a:endParaRPr>
          </a:p>
          <a:p>
            <a:endParaRPr lang="en-GB" sz="1600" b="1" u="sng" dirty="0">
              <a:solidFill>
                <a:schemeClr val="bg2">
                  <a:lumMod val="50000"/>
                </a:schemeClr>
              </a:solidFill>
              <a:latin typeface="Century Gothic" panose="020B0502020202020204" pitchFamily="34" charset="0"/>
            </a:endParaRPr>
          </a:p>
          <a:p>
            <a:pPr marL="1209675"/>
            <a:endParaRPr lang="en-GB" sz="2000" b="1" dirty="0">
              <a:solidFill>
                <a:schemeClr val="bg2">
                  <a:lumMod val="25000"/>
                </a:schemeClr>
              </a:solidFill>
              <a:latin typeface="Century Gothic" panose="020B0502020202020204" pitchFamily="34" charset="0"/>
            </a:endParaRPr>
          </a:p>
          <a:p>
            <a:pPr marL="1209675"/>
            <a:endParaRPr lang="en-GB" sz="2000" b="1" dirty="0">
              <a:solidFill>
                <a:schemeClr val="bg2">
                  <a:lumMod val="25000"/>
                </a:schemeClr>
              </a:solidFill>
              <a:latin typeface="Century Gothic" panose="020B0502020202020204" pitchFamily="34" charset="0"/>
            </a:endParaRPr>
          </a:p>
          <a:p>
            <a:pPr marL="452438"/>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88DA8F03-D5D4-41FE-99BA-7E34F9009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45B8E465-1808-408A-B871-60DFB07B29F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71327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blanks.</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3000" b="1" dirty="0">
                <a:solidFill>
                  <a:schemeClr val="tx1"/>
                </a:solidFill>
                <a:latin typeface="Century Gothic" panose="020B0502020202020204" pitchFamily="34" charset="0"/>
              </a:rPr>
              <a:t>A reflex angle is between </a:t>
            </a:r>
            <a:r>
              <a:rPr lang="en-GB" sz="3000" b="1" dirty="0">
                <a:solidFill>
                  <a:srgbClr val="FF0000"/>
                </a:solidFill>
                <a:latin typeface="Century Gothic" panose="020B0502020202020204" pitchFamily="34" charset="0"/>
              </a:rPr>
              <a:t>180</a:t>
            </a:r>
            <a:r>
              <a:rPr lang="en-GB" sz="3000" b="1" dirty="0">
                <a:solidFill>
                  <a:schemeClr val="tx1"/>
                </a:solidFill>
                <a:latin typeface="Century Gothic" panose="020B0502020202020204" pitchFamily="34" charset="0"/>
                <a:cs typeface="Calibri" panose="020F0502020204030204" pitchFamily="34" charset="0"/>
              </a:rPr>
              <a:t>° and </a:t>
            </a:r>
            <a:r>
              <a:rPr lang="en-GB" sz="3000" b="1" dirty="0">
                <a:solidFill>
                  <a:srgbClr val="FF0000"/>
                </a:solidFill>
                <a:latin typeface="Century Gothic" panose="020B0502020202020204" pitchFamily="34" charset="0"/>
                <a:cs typeface="Calibri" panose="020F0502020204030204" pitchFamily="34" charset="0"/>
              </a:rPr>
              <a:t>360</a:t>
            </a:r>
            <a:r>
              <a:rPr lang="en-GB" sz="3000" b="1" dirty="0">
                <a:solidFill>
                  <a:schemeClr val="tx1"/>
                </a:solidFill>
                <a:latin typeface="Century Gothic" panose="020B0502020202020204" pitchFamily="34" charset="0"/>
                <a:cs typeface="Calibri" panose="020F0502020204030204" pitchFamily="34" charset="0"/>
              </a:rPr>
              <a:t>°.</a:t>
            </a:r>
            <a:endParaRPr lang="en-GB" sz="3000" b="1" dirty="0">
              <a:solidFill>
                <a:schemeClr val="tx1"/>
              </a:solidFill>
              <a:latin typeface="Century Gothic" panose="020B0502020202020204" pitchFamily="34" charset="0"/>
            </a:endParaRPr>
          </a:p>
          <a:p>
            <a:pPr algn="ctr"/>
            <a:endParaRPr lang="en-GB" sz="3000" b="1" dirty="0">
              <a:solidFill>
                <a:schemeClr val="bg2">
                  <a:lumMod val="25000"/>
                </a:schemeClr>
              </a:solidFill>
              <a:latin typeface="Century Gothic" panose="020B0502020202020204" pitchFamily="34" charset="0"/>
            </a:endParaRPr>
          </a:p>
          <a:p>
            <a:endParaRPr lang="en-GB" sz="1600" b="1" u="sng" dirty="0">
              <a:solidFill>
                <a:schemeClr val="bg2">
                  <a:lumMod val="50000"/>
                </a:schemeClr>
              </a:solidFill>
              <a:latin typeface="Century Gothic" panose="020B0502020202020204" pitchFamily="34" charset="0"/>
            </a:endParaRPr>
          </a:p>
          <a:p>
            <a:pPr marL="1209675"/>
            <a:endParaRPr lang="en-GB" sz="2000" b="1" dirty="0">
              <a:solidFill>
                <a:schemeClr val="bg2">
                  <a:lumMod val="25000"/>
                </a:schemeClr>
              </a:solidFill>
              <a:latin typeface="Century Gothic" panose="020B0502020202020204" pitchFamily="34" charset="0"/>
            </a:endParaRPr>
          </a:p>
          <a:p>
            <a:pPr marL="1209675"/>
            <a:endParaRPr lang="en-GB" sz="2000" b="1" dirty="0">
              <a:solidFill>
                <a:schemeClr val="bg2">
                  <a:lumMod val="25000"/>
                </a:schemeClr>
              </a:solidFill>
              <a:latin typeface="Century Gothic" panose="020B0502020202020204" pitchFamily="34" charset="0"/>
            </a:endParaRPr>
          </a:p>
          <a:p>
            <a:pPr marL="452438"/>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88DA8F03-D5D4-41FE-99BA-7E34F9009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45B8E465-1808-408A-B871-60DFB07B29F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62707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Mum said Fay should get the most chocolate </a:t>
            </a:r>
          </a:p>
          <a:p>
            <a:pPr algn="ctr"/>
            <a:r>
              <a:rPr lang="en-GB" sz="2000" b="1" dirty="0">
                <a:solidFill>
                  <a:schemeClr val="tx1"/>
                </a:solidFill>
                <a:latin typeface="Century Gothic" panose="020B0502020202020204" pitchFamily="34" charset="0"/>
              </a:rPr>
              <a:t>tart and David should get the least.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pieces of tart should go to Fay, David and Chris?</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013F4514-AC78-4714-8C71-41FBE0177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4CEA3597-F40E-45B9-B2F9-6951ECBB17D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7" name="Picture 16">
            <a:extLst>
              <a:ext uri="{FF2B5EF4-FFF2-40B4-BE49-F238E27FC236}">
                <a16:creationId xmlns:a16="http://schemas.microsoft.com/office/drawing/2014/main" id="{94CEF8EA-058D-4135-A552-EE213479F97A}"/>
              </a:ext>
            </a:extLst>
          </p:cNvPr>
          <p:cNvPicPr>
            <a:picLocks noChangeAspect="1"/>
          </p:cNvPicPr>
          <p:nvPr/>
        </p:nvPicPr>
        <p:blipFill rotWithShape="1">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l="9381" t="11990" r="2385" b="15376"/>
          <a:stretch/>
        </p:blipFill>
        <p:spPr>
          <a:xfrm>
            <a:off x="1891388" y="2392386"/>
            <a:ext cx="5361223" cy="3073396"/>
          </a:xfrm>
          <a:prstGeom prst="rect">
            <a:avLst/>
          </a:prstGeom>
        </p:spPr>
      </p:pic>
      <p:sp>
        <p:nvSpPr>
          <p:cNvPr id="18" name="Partial Circle 17">
            <a:extLst>
              <a:ext uri="{FF2B5EF4-FFF2-40B4-BE49-F238E27FC236}">
                <a16:creationId xmlns:a16="http://schemas.microsoft.com/office/drawing/2014/main" id="{918AD941-6C02-4D18-91F9-032BC6077649}"/>
              </a:ext>
            </a:extLst>
          </p:cNvPr>
          <p:cNvSpPr/>
          <p:nvPr/>
        </p:nvSpPr>
        <p:spPr>
          <a:xfrm rot="10800000">
            <a:off x="2937790" y="3392142"/>
            <a:ext cx="3316363" cy="3316363"/>
          </a:xfrm>
          <a:prstGeom prst="pie">
            <a:avLst>
              <a:gd name="adj1" fmla="val 0"/>
              <a:gd name="adj2" fmla="val 10836681"/>
            </a:avLst>
          </a:prstGeom>
          <a:solidFill>
            <a:srgbClr val="7E3F00"/>
          </a:solidFill>
          <a:ln w="2857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0" name="Straight Connector 19">
            <a:extLst>
              <a:ext uri="{FF2B5EF4-FFF2-40B4-BE49-F238E27FC236}">
                <a16:creationId xmlns:a16="http://schemas.microsoft.com/office/drawing/2014/main" id="{60D4D3D8-9A17-4561-965E-6A43EBCCCD56}"/>
              </a:ext>
            </a:extLst>
          </p:cNvPr>
          <p:cNvCxnSpPr>
            <a:cxnSpLocks/>
          </p:cNvCxnSpPr>
          <p:nvPr/>
        </p:nvCxnSpPr>
        <p:spPr>
          <a:xfrm flipH="1" flipV="1">
            <a:off x="2304206" y="3478694"/>
            <a:ext cx="2289079" cy="1598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41C9AC-9E6E-4F40-BA2A-1DE18DF8B359}"/>
              </a:ext>
            </a:extLst>
          </p:cNvPr>
          <p:cNvSpPr txBox="1"/>
          <p:nvPr/>
        </p:nvSpPr>
        <p:spPr>
          <a:xfrm>
            <a:off x="3255713" y="4416391"/>
            <a:ext cx="471951"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a</a:t>
            </a:r>
          </a:p>
        </p:txBody>
      </p:sp>
      <p:sp>
        <p:nvSpPr>
          <p:cNvPr id="22" name="TextBox 21">
            <a:extLst>
              <a:ext uri="{FF2B5EF4-FFF2-40B4-BE49-F238E27FC236}">
                <a16:creationId xmlns:a16="http://schemas.microsoft.com/office/drawing/2014/main" id="{2E84F23F-B6DD-4DA7-9937-656F69F730FC}"/>
              </a:ext>
            </a:extLst>
          </p:cNvPr>
          <p:cNvSpPr txBox="1"/>
          <p:nvPr/>
        </p:nvSpPr>
        <p:spPr>
          <a:xfrm>
            <a:off x="4214970" y="3869680"/>
            <a:ext cx="471951"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b</a:t>
            </a:r>
          </a:p>
        </p:txBody>
      </p:sp>
      <p:cxnSp>
        <p:nvCxnSpPr>
          <p:cNvPr id="23" name="Straight Connector 22">
            <a:extLst>
              <a:ext uri="{FF2B5EF4-FFF2-40B4-BE49-F238E27FC236}">
                <a16:creationId xmlns:a16="http://schemas.microsoft.com/office/drawing/2014/main" id="{53763219-C710-4EDC-B285-FABD3B5FAC2B}"/>
              </a:ext>
            </a:extLst>
          </p:cNvPr>
          <p:cNvCxnSpPr>
            <a:cxnSpLocks/>
          </p:cNvCxnSpPr>
          <p:nvPr/>
        </p:nvCxnSpPr>
        <p:spPr>
          <a:xfrm flipV="1">
            <a:off x="4588597" y="2663686"/>
            <a:ext cx="1137265" cy="24119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E70F7E7-4C74-46F2-AB67-5B84C73BE5BF}"/>
              </a:ext>
            </a:extLst>
          </p:cNvPr>
          <p:cNvSpPr txBox="1"/>
          <p:nvPr/>
        </p:nvSpPr>
        <p:spPr>
          <a:xfrm>
            <a:off x="5146763" y="4419809"/>
            <a:ext cx="463417"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c</a:t>
            </a: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Mum said Fay should get the most chocolate </a:t>
            </a:r>
          </a:p>
          <a:p>
            <a:pPr algn="ctr"/>
            <a:r>
              <a:rPr lang="en-GB" sz="2000" b="1" dirty="0">
                <a:solidFill>
                  <a:schemeClr val="tx1"/>
                </a:solidFill>
                <a:latin typeface="Century Gothic" panose="020B0502020202020204" pitchFamily="34" charset="0"/>
              </a:rPr>
              <a:t>tart and David should get the least.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pieces of tart should go to Fay, David and Chris?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Fay – b, David – a, Chris – c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013F4514-AC78-4714-8C71-41FBE0177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4CEA3597-F40E-45B9-B2F9-6951ECBB17D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7" name="Picture 16">
            <a:extLst>
              <a:ext uri="{FF2B5EF4-FFF2-40B4-BE49-F238E27FC236}">
                <a16:creationId xmlns:a16="http://schemas.microsoft.com/office/drawing/2014/main" id="{94CEF8EA-058D-4135-A552-EE213479F97A}"/>
              </a:ext>
            </a:extLst>
          </p:cNvPr>
          <p:cNvPicPr>
            <a:picLocks noChangeAspect="1"/>
          </p:cNvPicPr>
          <p:nvPr/>
        </p:nvPicPr>
        <p:blipFill rotWithShape="1">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l="9381" t="11990" r="2385" b="15376"/>
          <a:stretch/>
        </p:blipFill>
        <p:spPr>
          <a:xfrm>
            <a:off x="1891388" y="2392386"/>
            <a:ext cx="5361223" cy="3073396"/>
          </a:xfrm>
          <a:prstGeom prst="rect">
            <a:avLst/>
          </a:prstGeom>
        </p:spPr>
      </p:pic>
      <p:sp>
        <p:nvSpPr>
          <p:cNvPr id="18" name="Partial Circle 17">
            <a:extLst>
              <a:ext uri="{FF2B5EF4-FFF2-40B4-BE49-F238E27FC236}">
                <a16:creationId xmlns:a16="http://schemas.microsoft.com/office/drawing/2014/main" id="{918AD941-6C02-4D18-91F9-032BC6077649}"/>
              </a:ext>
            </a:extLst>
          </p:cNvPr>
          <p:cNvSpPr/>
          <p:nvPr/>
        </p:nvSpPr>
        <p:spPr>
          <a:xfrm rot="10800000">
            <a:off x="2937790" y="3392142"/>
            <a:ext cx="3316363" cy="3316363"/>
          </a:xfrm>
          <a:prstGeom prst="pie">
            <a:avLst>
              <a:gd name="adj1" fmla="val 0"/>
              <a:gd name="adj2" fmla="val 10836681"/>
            </a:avLst>
          </a:prstGeom>
          <a:solidFill>
            <a:srgbClr val="7E3F00"/>
          </a:solidFill>
          <a:ln w="2857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0" name="Straight Connector 19">
            <a:extLst>
              <a:ext uri="{FF2B5EF4-FFF2-40B4-BE49-F238E27FC236}">
                <a16:creationId xmlns:a16="http://schemas.microsoft.com/office/drawing/2014/main" id="{60D4D3D8-9A17-4561-965E-6A43EBCCCD56}"/>
              </a:ext>
            </a:extLst>
          </p:cNvPr>
          <p:cNvCxnSpPr>
            <a:cxnSpLocks/>
          </p:cNvCxnSpPr>
          <p:nvPr/>
        </p:nvCxnSpPr>
        <p:spPr>
          <a:xfrm flipH="1" flipV="1">
            <a:off x="2304206" y="3478694"/>
            <a:ext cx="2289079" cy="1598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41C9AC-9E6E-4F40-BA2A-1DE18DF8B359}"/>
              </a:ext>
            </a:extLst>
          </p:cNvPr>
          <p:cNvSpPr txBox="1"/>
          <p:nvPr/>
        </p:nvSpPr>
        <p:spPr>
          <a:xfrm>
            <a:off x="3255713" y="4416391"/>
            <a:ext cx="471951"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a</a:t>
            </a:r>
          </a:p>
        </p:txBody>
      </p:sp>
      <p:sp>
        <p:nvSpPr>
          <p:cNvPr id="22" name="TextBox 21">
            <a:extLst>
              <a:ext uri="{FF2B5EF4-FFF2-40B4-BE49-F238E27FC236}">
                <a16:creationId xmlns:a16="http://schemas.microsoft.com/office/drawing/2014/main" id="{2E84F23F-B6DD-4DA7-9937-656F69F730FC}"/>
              </a:ext>
            </a:extLst>
          </p:cNvPr>
          <p:cNvSpPr txBox="1"/>
          <p:nvPr/>
        </p:nvSpPr>
        <p:spPr>
          <a:xfrm>
            <a:off x="4214970" y="3869680"/>
            <a:ext cx="471951"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b</a:t>
            </a:r>
          </a:p>
        </p:txBody>
      </p:sp>
      <p:cxnSp>
        <p:nvCxnSpPr>
          <p:cNvPr id="23" name="Straight Connector 22">
            <a:extLst>
              <a:ext uri="{FF2B5EF4-FFF2-40B4-BE49-F238E27FC236}">
                <a16:creationId xmlns:a16="http://schemas.microsoft.com/office/drawing/2014/main" id="{53763219-C710-4EDC-B285-FABD3B5FAC2B}"/>
              </a:ext>
            </a:extLst>
          </p:cNvPr>
          <p:cNvCxnSpPr>
            <a:cxnSpLocks/>
          </p:cNvCxnSpPr>
          <p:nvPr/>
        </p:nvCxnSpPr>
        <p:spPr>
          <a:xfrm flipV="1">
            <a:off x="4588597" y="2663686"/>
            <a:ext cx="1137265" cy="24119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E70F7E7-4C74-46F2-AB67-5B84C73BE5BF}"/>
              </a:ext>
            </a:extLst>
          </p:cNvPr>
          <p:cNvSpPr txBox="1"/>
          <p:nvPr/>
        </p:nvSpPr>
        <p:spPr>
          <a:xfrm>
            <a:off x="5146763" y="4419809"/>
            <a:ext cx="463417"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c</a:t>
            </a:r>
          </a:p>
        </p:txBody>
      </p:sp>
    </p:spTree>
    <p:extLst>
      <p:ext uri="{BB962C8B-B14F-4D97-AF65-F5344CB8AC3E}">
        <p14:creationId xmlns:p14="http://schemas.microsoft.com/office/powerpoint/2010/main" val="13435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“My angle is 65</a:t>
            </a:r>
            <a:r>
              <a:rPr lang="en-GB" sz="2000" b="1" dirty="0">
                <a:solidFill>
                  <a:schemeClr val="tx1"/>
                </a:solidFill>
                <a:latin typeface="Century Gothic" panose="020B0502020202020204" pitchFamily="34" charset="0"/>
                <a:cs typeface="Calibri" panose="020F0502020204030204" pitchFamily="34" charset="0"/>
              </a:rPr>
              <a:t>°,” says Dev.</a:t>
            </a: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r>
              <a:rPr lang="en-GB" sz="2000" b="1" dirty="0">
                <a:solidFill>
                  <a:schemeClr val="tx1"/>
                </a:solidFill>
                <a:latin typeface="Century Gothic" panose="020B0502020202020204" pitchFamily="34" charset="0"/>
                <a:cs typeface="Calibri" panose="020F0502020204030204" pitchFamily="34" charset="0"/>
              </a:rPr>
              <a:t>Has he measured his angle correctly? Explain your answer.</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20" name="Picture 19">
            <a:extLst>
              <a:ext uri="{FF2B5EF4-FFF2-40B4-BE49-F238E27FC236}">
                <a16:creationId xmlns:a16="http://schemas.microsoft.com/office/drawing/2014/main" id="{B19CEB93-3281-40A3-A81B-FAE03C69B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7439" y="2469993"/>
            <a:ext cx="5461471" cy="2848548"/>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4203BD31-83D4-496F-ADD1-A9523B586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A70EDC9C-14C9-4718-BA99-F336820244F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11840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“My angle is 65</a:t>
            </a:r>
            <a:r>
              <a:rPr lang="en-GB" sz="2000" b="1" dirty="0">
                <a:solidFill>
                  <a:schemeClr val="tx1"/>
                </a:solidFill>
                <a:latin typeface="Century Gothic" panose="020B0502020202020204" pitchFamily="34" charset="0"/>
                <a:cs typeface="Calibri" panose="020F0502020204030204" pitchFamily="34" charset="0"/>
              </a:rPr>
              <a:t>°,” says Dev.</a:t>
            </a: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r>
              <a:rPr lang="en-GB" sz="2000" b="1" dirty="0">
                <a:solidFill>
                  <a:schemeClr val="tx1"/>
                </a:solidFill>
                <a:latin typeface="Century Gothic" panose="020B0502020202020204" pitchFamily="34" charset="0"/>
                <a:cs typeface="Calibri" panose="020F0502020204030204" pitchFamily="34" charset="0"/>
              </a:rPr>
              <a:t>Has he measured his angle correctly? Explain your answer.</a:t>
            </a: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r>
              <a:rPr lang="en-GB" sz="2000" b="1" dirty="0">
                <a:solidFill>
                  <a:schemeClr val="tx1"/>
                </a:solidFill>
                <a:latin typeface="Century Gothic" panose="020B0502020202020204" pitchFamily="34" charset="0"/>
                <a:cs typeface="Calibri" panose="020F0502020204030204" pitchFamily="34" charset="0"/>
              </a:rPr>
              <a:t>No because…</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4203BD31-83D4-496F-ADD1-A9523B586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A70EDC9C-14C9-4718-BA99-F336820244F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7" name="Picture 6">
            <a:extLst>
              <a:ext uri="{FF2B5EF4-FFF2-40B4-BE49-F238E27FC236}">
                <a16:creationId xmlns:a16="http://schemas.microsoft.com/office/drawing/2014/main" id="{25D80180-F8E8-4B17-A3DA-F19C932F11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439" y="2469993"/>
            <a:ext cx="5461471" cy="2848548"/>
          </a:xfrm>
          <a:prstGeom prst="rect">
            <a:avLst/>
          </a:prstGeom>
        </p:spPr>
      </p:pic>
    </p:spTree>
    <p:extLst>
      <p:ext uri="{BB962C8B-B14F-4D97-AF65-F5344CB8AC3E}">
        <p14:creationId xmlns:p14="http://schemas.microsoft.com/office/powerpoint/2010/main" val="1431969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“My angle is 65</a:t>
            </a:r>
            <a:r>
              <a:rPr lang="en-GB" sz="2000" b="1" dirty="0">
                <a:solidFill>
                  <a:schemeClr val="tx1"/>
                </a:solidFill>
                <a:latin typeface="Century Gothic" panose="020B0502020202020204" pitchFamily="34" charset="0"/>
                <a:cs typeface="Calibri" panose="020F0502020204030204" pitchFamily="34" charset="0"/>
              </a:rPr>
              <a:t>°,” says Dev.</a:t>
            </a: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r>
              <a:rPr lang="en-GB" sz="2000" b="1" dirty="0">
                <a:solidFill>
                  <a:schemeClr val="tx1"/>
                </a:solidFill>
                <a:latin typeface="Century Gothic" panose="020B0502020202020204" pitchFamily="34" charset="0"/>
                <a:cs typeface="Calibri" panose="020F0502020204030204" pitchFamily="34" charset="0"/>
              </a:rPr>
              <a:t>Has he measured his angle correctly? Explain your answer.</a:t>
            </a: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tx1"/>
              </a:solidFill>
              <a:latin typeface="Century Gothic" panose="020B0502020202020204" pitchFamily="34" charset="0"/>
              <a:cs typeface="Calibri" panose="020F0502020204030204" pitchFamily="34" charset="0"/>
            </a:endParaRPr>
          </a:p>
          <a:p>
            <a:r>
              <a:rPr lang="en-GB" sz="2000" b="1" dirty="0">
                <a:solidFill>
                  <a:srgbClr val="FF0000"/>
                </a:solidFill>
                <a:latin typeface="Century Gothic" panose="020B0502020202020204" pitchFamily="34" charset="0"/>
                <a:cs typeface="Calibri" panose="020F0502020204030204" pitchFamily="34" charset="0"/>
              </a:rPr>
              <a:t>No because h</a:t>
            </a:r>
            <a:r>
              <a:rPr lang="en-GB" sz="2000" b="1" dirty="0">
                <a:solidFill>
                  <a:srgbClr val="FF0000"/>
                </a:solidFill>
                <a:latin typeface="Century Gothic" panose="020B0502020202020204" pitchFamily="34" charset="0"/>
              </a:rPr>
              <a:t>e has not lined up the bottom line of the angle with 0</a:t>
            </a:r>
            <a:r>
              <a:rPr lang="en-GB" sz="2000" b="1" dirty="0">
                <a:solidFill>
                  <a:srgbClr val="FF0000"/>
                </a:solidFill>
                <a:latin typeface="Century Gothic" panose="020B0502020202020204" pitchFamily="34" charset="0"/>
                <a:cs typeface="Calibri" panose="020F0502020204030204" pitchFamily="34" charset="0"/>
              </a:rPr>
              <a:t>°.</a:t>
            </a:r>
            <a:endParaRPr lang="en-GB" sz="2000" b="1" dirty="0">
              <a:solidFill>
                <a:schemeClr val="tx1"/>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4203BD31-83D4-496F-ADD1-A9523B586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A70EDC9C-14C9-4718-BA99-F336820244F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7" name="Picture 6">
            <a:extLst>
              <a:ext uri="{FF2B5EF4-FFF2-40B4-BE49-F238E27FC236}">
                <a16:creationId xmlns:a16="http://schemas.microsoft.com/office/drawing/2014/main" id="{B14C28B1-0936-4615-8549-47A0A7A19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439" y="2469993"/>
            <a:ext cx="5461471" cy="2848548"/>
          </a:xfrm>
          <a:prstGeom prst="rect">
            <a:avLst/>
          </a:prstGeom>
        </p:spPr>
      </p:pic>
    </p:spTree>
    <p:extLst>
      <p:ext uri="{BB962C8B-B14F-4D97-AF65-F5344CB8AC3E}">
        <p14:creationId xmlns:p14="http://schemas.microsoft.com/office/powerpoint/2010/main" val="15643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angle belongs to which person?</a:t>
            </a:r>
          </a:p>
          <a:p>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A8EE728B-B2E5-4575-9C78-E00354C8762D}"/>
              </a:ext>
            </a:extLst>
          </p:cNvPr>
          <p:cNvGraphicFramePr>
            <a:graphicFrameLocks noGrp="1"/>
          </p:cNvGraphicFramePr>
          <p:nvPr>
            <p:extLst>
              <p:ext uri="{D42A27DB-BD31-4B8C-83A1-F6EECF244321}">
                <p14:modId xmlns:p14="http://schemas.microsoft.com/office/powerpoint/2010/main" val="1529513592"/>
              </p:ext>
            </p:extLst>
          </p:nvPr>
        </p:nvGraphicFramePr>
        <p:xfrm>
          <a:off x="2583786" y="5310696"/>
          <a:ext cx="3976428" cy="579120"/>
        </p:xfrm>
        <a:graphic>
          <a:graphicData uri="http://schemas.openxmlformats.org/drawingml/2006/table">
            <a:tbl>
              <a:tblPr firstRow="1" bandRow="1">
                <a:tableStyleId>{5940675A-B579-460E-94D1-54222C63F5DA}</a:tableStyleId>
              </a:tblPr>
              <a:tblGrid>
                <a:gridCol w="1325476">
                  <a:extLst>
                    <a:ext uri="{9D8B030D-6E8A-4147-A177-3AD203B41FA5}">
                      <a16:colId xmlns:a16="http://schemas.microsoft.com/office/drawing/2014/main" val="4203807186"/>
                    </a:ext>
                  </a:extLst>
                </a:gridCol>
                <a:gridCol w="1325476">
                  <a:extLst>
                    <a:ext uri="{9D8B030D-6E8A-4147-A177-3AD203B41FA5}">
                      <a16:colId xmlns:a16="http://schemas.microsoft.com/office/drawing/2014/main" val="918848635"/>
                    </a:ext>
                  </a:extLst>
                </a:gridCol>
                <a:gridCol w="1325476">
                  <a:extLst>
                    <a:ext uri="{9D8B030D-6E8A-4147-A177-3AD203B41FA5}">
                      <a16:colId xmlns:a16="http://schemas.microsoft.com/office/drawing/2014/main" val="2956869727"/>
                    </a:ext>
                  </a:extLst>
                </a:gridCol>
              </a:tblGrid>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Century Gothic" panose="020B0502020202020204" pitchFamily="34" charset="0"/>
                          <a:cs typeface="Calibri" panose="020F0502020204030204" pitchFamily="34" charset="0"/>
                        </a:rPr>
                        <a:t>95°</a:t>
                      </a:r>
                      <a:endParaRPr lang="en-GB" sz="32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chemeClr val="tx1"/>
                          </a:solidFill>
                          <a:latin typeface="Century Gothic" panose="020B0502020202020204" pitchFamily="34" charset="0"/>
                          <a:cs typeface="Calibri" panose="020F0502020204030204" pitchFamily="34" charset="0"/>
                        </a:rPr>
                        <a:t>45°</a:t>
                      </a:r>
                      <a:endParaRPr lang="en-GB" sz="32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Century Gothic" panose="020B0502020202020204" pitchFamily="34" charset="0"/>
                        </a:rPr>
                        <a:t>30</a:t>
                      </a:r>
                      <a:r>
                        <a:rPr lang="en-GB" sz="3200" b="1" dirty="0">
                          <a:solidFill>
                            <a:schemeClr val="tx1"/>
                          </a:solidFill>
                          <a:latin typeface="Century Gothic" panose="020B0502020202020204" pitchFamily="34" charset="0"/>
                          <a:cs typeface="Calibri" panose="020F0502020204030204" pitchFamily="34" charset="0"/>
                        </a:rPr>
                        <a:t>°</a:t>
                      </a:r>
                      <a:endParaRPr lang="en-GB" sz="32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40722"/>
                  </a:ext>
                </a:extLst>
              </a:tr>
            </a:tbl>
          </a:graphicData>
        </a:graphic>
      </p:graphicFrame>
      <p:sp>
        <p:nvSpPr>
          <p:cNvPr id="13" name="Speech Bubble: Rectangle with Corners Rounded 12">
            <a:extLst>
              <a:ext uri="{FF2B5EF4-FFF2-40B4-BE49-F238E27FC236}">
                <a16:creationId xmlns:a16="http://schemas.microsoft.com/office/drawing/2014/main" id="{96737373-35CE-4E7D-9AA8-565AF354E094}"/>
              </a:ext>
            </a:extLst>
          </p:cNvPr>
          <p:cNvSpPr/>
          <p:nvPr/>
        </p:nvSpPr>
        <p:spPr>
          <a:xfrm>
            <a:off x="3106758" y="1651054"/>
            <a:ext cx="2866391" cy="720000"/>
          </a:xfrm>
          <a:prstGeom prst="wedgeRoundRectCallout">
            <a:avLst>
              <a:gd name="adj1" fmla="val 56671"/>
              <a:gd name="adj2" fmla="val 1903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angle is obtuse.</a:t>
            </a:r>
          </a:p>
        </p:txBody>
      </p:sp>
      <p:sp>
        <p:nvSpPr>
          <p:cNvPr id="15" name="Speech Bubble: Rectangle with Corners Rounded 14">
            <a:extLst>
              <a:ext uri="{FF2B5EF4-FFF2-40B4-BE49-F238E27FC236}">
                <a16:creationId xmlns:a16="http://schemas.microsoft.com/office/drawing/2014/main" id="{B1D18499-EC92-433B-A185-538E0FEC74F0}"/>
              </a:ext>
            </a:extLst>
          </p:cNvPr>
          <p:cNvSpPr/>
          <p:nvPr/>
        </p:nvSpPr>
        <p:spPr>
          <a:xfrm>
            <a:off x="3106759" y="3914163"/>
            <a:ext cx="2866391" cy="720000"/>
          </a:xfrm>
          <a:prstGeom prst="wedgeRoundRectCallout">
            <a:avLst>
              <a:gd name="adj1" fmla="val 55897"/>
              <a:gd name="adj2" fmla="val 1887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angle is more than 40</a:t>
            </a:r>
            <a:r>
              <a:rPr lang="en-GB" sz="2000" b="1" dirty="0">
                <a:solidFill>
                  <a:schemeClr val="tx1"/>
                </a:solidFill>
                <a:latin typeface="Century Gothic" panose="020B0502020202020204" pitchFamily="34" charset="0"/>
                <a:cs typeface="Calibri" panose="020F0502020204030204" pitchFamily="34" charset="0"/>
              </a:rPr>
              <a:t>°.</a:t>
            </a:r>
            <a:endParaRPr lang="en-GB" sz="2000" b="1" dirty="0">
              <a:solidFill>
                <a:schemeClr val="tx1"/>
              </a:solidFill>
              <a:latin typeface="Century Gothic" panose="020B0502020202020204" pitchFamily="34" charset="0"/>
            </a:endParaRPr>
          </a:p>
        </p:txBody>
      </p:sp>
      <p:sp>
        <p:nvSpPr>
          <p:cNvPr id="22" name="Speech Bubble: Rectangle with Corners Rounded 21">
            <a:extLst>
              <a:ext uri="{FF2B5EF4-FFF2-40B4-BE49-F238E27FC236}">
                <a16:creationId xmlns:a16="http://schemas.microsoft.com/office/drawing/2014/main" id="{8518DD14-77B0-4DFD-9522-6166CFB5E98D}"/>
              </a:ext>
            </a:extLst>
          </p:cNvPr>
          <p:cNvSpPr/>
          <p:nvPr/>
        </p:nvSpPr>
        <p:spPr>
          <a:xfrm flipH="1">
            <a:off x="3106759" y="2793178"/>
            <a:ext cx="2858297" cy="720000"/>
          </a:xfrm>
          <a:prstGeom prst="wedgeRoundRectCallout">
            <a:avLst>
              <a:gd name="adj1" fmla="val 58934"/>
              <a:gd name="adj2" fmla="val 1462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angle is acute.</a:t>
            </a:r>
          </a:p>
        </p:txBody>
      </p:sp>
      <p:sp>
        <p:nvSpPr>
          <p:cNvPr id="23" name="TextBox 22">
            <a:extLst>
              <a:ext uri="{FF2B5EF4-FFF2-40B4-BE49-F238E27FC236}">
                <a16:creationId xmlns:a16="http://schemas.microsoft.com/office/drawing/2014/main" id="{0B0670E4-40A8-4581-93A6-5E6041DFF153}"/>
              </a:ext>
            </a:extLst>
          </p:cNvPr>
          <p:cNvSpPr txBox="1"/>
          <p:nvPr/>
        </p:nvSpPr>
        <p:spPr>
          <a:xfrm>
            <a:off x="5982922" y="4505896"/>
            <a:ext cx="1505562" cy="400110"/>
          </a:xfrm>
          <a:prstGeom prst="rect">
            <a:avLst/>
          </a:prstGeom>
          <a:noFill/>
        </p:spPr>
        <p:txBody>
          <a:bodyPr wrap="square" rtlCol="0" anchor="ctr">
            <a:spAutoFit/>
          </a:bodyPr>
          <a:lstStyle/>
          <a:p>
            <a:pPr algn="ctr"/>
            <a:r>
              <a:rPr lang="en-GB" sz="2000" b="1" dirty="0">
                <a:latin typeface="Century Gothic" panose="020B0502020202020204" pitchFamily="34" charset="0"/>
              </a:rPr>
              <a:t>Lucy</a:t>
            </a:r>
          </a:p>
        </p:txBody>
      </p:sp>
      <p:pic>
        <p:nvPicPr>
          <p:cNvPr id="3" name="Picture 2">
            <a:extLst>
              <a:ext uri="{FF2B5EF4-FFF2-40B4-BE49-F238E27FC236}">
                <a16:creationId xmlns:a16="http://schemas.microsoft.com/office/drawing/2014/main" id="{B29D69DC-FE11-4F66-8904-560C92D7C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776" y="1480322"/>
            <a:ext cx="5712447" cy="2975106"/>
          </a:xfrm>
          <a:prstGeom prst="rect">
            <a:avLst/>
          </a:prstGeom>
        </p:spPr>
      </p:pic>
      <p:sp>
        <p:nvSpPr>
          <p:cNvPr id="25" name="TextBox 24">
            <a:extLst>
              <a:ext uri="{FF2B5EF4-FFF2-40B4-BE49-F238E27FC236}">
                <a16:creationId xmlns:a16="http://schemas.microsoft.com/office/drawing/2014/main" id="{7037D8B3-7B39-469B-8384-9DA6288DB6B6}"/>
              </a:ext>
            </a:extLst>
          </p:cNvPr>
          <p:cNvSpPr txBox="1"/>
          <p:nvPr/>
        </p:nvSpPr>
        <p:spPr>
          <a:xfrm>
            <a:off x="6200275" y="2472578"/>
            <a:ext cx="1070857" cy="400110"/>
          </a:xfrm>
          <a:prstGeom prst="rect">
            <a:avLst/>
          </a:prstGeom>
          <a:noFill/>
        </p:spPr>
        <p:txBody>
          <a:bodyPr wrap="square" rtlCol="0" anchor="ctr">
            <a:spAutoFit/>
          </a:bodyPr>
          <a:lstStyle/>
          <a:p>
            <a:pPr algn="ctr"/>
            <a:r>
              <a:rPr lang="en-GB" sz="2000" b="1" dirty="0">
                <a:latin typeface="Century Gothic" panose="020B0502020202020204" pitchFamily="34" charset="0"/>
              </a:rPr>
              <a:t>Kay</a:t>
            </a:r>
          </a:p>
        </p:txBody>
      </p:sp>
      <p:sp>
        <p:nvSpPr>
          <p:cNvPr id="26" name="TextBox 25">
            <a:extLst>
              <a:ext uri="{FF2B5EF4-FFF2-40B4-BE49-F238E27FC236}">
                <a16:creationId xmlns:a16="http://schemas.microsoft.com/office/drawing/2014/main" id="{D1EB8760-25A4-456B-B2B2-FD3BF39E19AB}"/>
              </a:ext>
            </a:extLst>
          </p:cNvPr>
          <p:cNvSpPr txBox="1"/>
          <p:nvPr/>
        </p:nvSpPr>
        <p:spPr>
          <a:xfrm>
            <a:off x="1801356" y="3691822"/>
            <a:ext cx="901534" cy="400110"/>
          </a:xfrm>
          <a:prstGeom prst="rect">
            <a:avLst/>
          </a:prstGeom>
          <a:noFill/>
        </p:spPr>
        <p:txBody>
          <a:bodyPr wrap="square" rtlCol="0" anchor="ctr">
            <a:spAutoFit/>
          </a:bodyPr>
          <a:lstStyle/>
          <a:p>
            <a:pPr algn="ctr"/>
            <a:r>
              <a:rPr lang="en-GB" sz="2000" b="1" dirty="0">
                <a:latin typeface="Century Gothic" panose="020B0502020202020204" pitchFamily="34" charset="0"/>
              </a:rPr>
              <a:t>Fred</a:t>
            </a:r>
          </a:p>
        </p:txBody>
      </p:sp>
      <p:pic>
        <p:nvPicPr>
          <p:cNvPr id="20" name="Picture 19" descr="A close up of a sign&#10;&#10;Description generated with high confidence">
            <a:extLst>
              <a:ext uri="{FF2B5EF4-FFF2-40B4-BE49-F238E27FC236}">
                <a16:creationId xmlns:a16="http://schemas.microsoft.com/office/drawing/2014/main" id="{6F9E856B-9292-4A99-9655-3B5439C8A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A0ED72EF-C0B3-4641-8071-9CE568BB9FD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01592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1 – Properties of Shapes – Measure with a Protractor</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(6G2a) </a:t>
            </a:r>
            <a:r>
              <a:rPr lang="en-GB" sz="1200" b="1" u="sng" dirty="0">
                <a:latin typeface="Century Gothic" panose="020B0502020202020204" pitchFamily="34" charset="0"/>
                <a:hlinkClick r:id="rId3"/>
              </a:rPr>
              <a:t>Compare and classify geometric shapes based on their properties and sizes </a:t>
            </a:r>
            <a:endParaRPr lang="en-GB" sz="1200" b="1" u="sng" dirty="0">
              <a:latin typeface="Century Gothic" panose="020B0502020202020204" pitchFamily="34" charset="0"/>
              <a:hlinkClick r:id="rId4"/>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(6G3a) </a:t>
            </a:r>
            <a:r>
              <a:rPr lang="en-GB" sz="1200" b="1" dirty="0">
                <a:latin typeface="Century Gothic" panose="020B0502020202020204" pitchFamily="34" charset="0"/>
                <a:hlinkClick r:id="rId5"/>
              </a:rPr>
              <a:t>Draw 2-D shapes using given dimensions and angles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(6G4a) </a:t>
            </a:r>
            <a:r>
              <a:rPr lang="en-GB" sz="1200" b="1" u="sng" dirty="0">
                <a:solidFill>
                  <a:schemeClr val="bg2">
                    <a:lumMod val="25000"/>
                  </a:schemeClr>
                </a:solidFill>
                <a:latin typeface="Century Gothic" panose="020B0502020202020204" pitchFamily="34" charset="0"/>
                <a:hlinkClick r:id="rId6"/>
              </a:rPr>
              <a:t>Find unknown angles in any triangles, quadrilaterals, and regular polygons</a:t>
            </a:r>
            <a:endParaRPr lang="en-GB" sz="1200" b="1" u="sng" dirty="0">
              <a:solidFill>
                <a:schemeClr val="bg2">
                  <a:lumMod val="25000"/>
                </a:schemeClr>
              </a:solidFill>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6: (6G4b) </a:t>
            </a:r>
            <a:r>
              <a:rPr lang="en-GB" sz="1200" b="1" dirty="0">
                <a:latin typeface="Century Gothic" panose="020B0502020202020204" pitchFamily="34" charset="0"/>
                <a:hlinkClick r:id="rId7"/>
              </a:rPr>
              <a:t>Recognise angles where they meet at a point, are on a straight line, or are vertically opposite, and find missing angles</a:t>
            </a:r>
            <a:endParaRPr lang="en-GB" sz="1200" b="1" dirty="0">
              <a:solidFill>
                <a:schemeClr val="tx1"/>
              </a:solidFill>
              <a:latin typeface="Century Gothic" panose="020B0502020202020204" pitchFamily="34" charset="0"/>
            </a:endParaRPr>
          </a:p>
          <a:p>
            <a:pPr fontAlgn="base">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8"/>
              </a:rPr>
              <a:t>Year 6 Properties of Shapes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9"/>
              </a:rPr>
              <a:t>review</a:t>
            </a:r>
            <a:r>
              <a:rPr lang="en-GB" sz="1600" b="1" dirty="0">
                <a:solidFill>
                  <a:prstClr val="black"/>
                </a:solidFill>
                <a:latin typeface="Century Gothic" panose="020B0502020202020204" pitchFamily="34" charset="0"/>
              </a:rPr>
              <a:t> it on our website.</a:t>
            </a:r>
          </a:p>
        </p:txBody>
      </p:sp>
      <p:pic>
        <p:nvPicPr>
          <p:cNvPr id="11" name="Picture 10" descr="A close up of a sign&#10;&#10;Description generated with high confidence">
            <a:extLst>
              <a:ext uri="{FF2B5EF4-FFF2-40B4-BE49-F238E27FC236}">
                <a16:creationId xmlns:a16="http://schemas.microsoft.com/office/drawing/2014/main" id="{7780CC05-0DB6-4E1F-B040-E84750351A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0FABAF5D-F3B7-4FBE-937E-1D5181C49CF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angle belongs to which person?</a:t>
            </a:r>
          </a:p>
          <a:p>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A8EE728B-B2E5-4575-9C78-E00354C8762D}"/>
              </a:ext>
            </a:extLst>
          </p:cNvPr>
          <p:cNvGraphicFramePr>
            <a:graphicFrameLocks noGrp="1"/>
          </p:cNvGraphicFramePr>
          <p:nvPr>
            <p:extLst>
              <p:ext uri="{D42A27DB-BD31-4B8C-83A1-F6EECF244321}">
                <p14:modId xmlns:p14="http://schemas.microsoft.com/office/powerpoint/2010/main" val="1464354512"/>
              </p:ext>
            </p:extLst>
          </p:nvPr>
        </p:nvGraphicFramePr>
        <p:xfrm>
          <a:off x="2583786" y="5310696"/>
          <a:ext cx="3976428" cy="579120"/>
        </p:xfrm>
        <a:graphic>
          <a:graphicData uri="http://schemas.openxmlformats.org/drawingml/2006/table">
            <a:tbl>
              <a:tblPr firstRow="1" bandRow="1">
                <a:tableStyleId>{5940675A-B579-460E-94D1-54222C63F5DA}</a:tableStyleId>
              </a:tblPr>
              <a:tblGrid>
                <a:gridCol w="1325476">
                  <a:extLst>
                    <a:ext uri="{9D8B030D-6E8A-4147-A177-3AD203B41FA5}">
                      <a16:colId xmlns:a16="http://schemas.microsoft.com/office/drawing/2014/main" val="4203807186"/>
                    </a:ext>
                  </a:extLst>
                </a:gridCol>
                <a:gridCol w="1325476">
                  <a:extLst>
                    <a:ext uri="{9D8B030D-6E8A-4147-A177-3AD203B41FA5}">
                      <a16:colId xmlns:a16="http://schemas.microsoft.com/office/drawing/2014/main" val="918848635"/>
                    </a:ext>
                  </a:extLst>
                </a:gridCol>
                <a:gridCol w="1325476">
                  <a:extLst>
                    <a:ext uri="{9D8B030D-6E8A-4147-A177-3AD203B41FA5}">
                      <a16:colId xmlns:a16="http://schemas.microsoft.com/office/drawing/2014/main" val="2956869727"/>
                    </a:ext>
                  </a:extLst>
                </a:gridCol>
              </a:tblGrid>
              <a:tr h="37084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Century Gothic" panose="020B0502020202020204" pitchFamily="34" charset="0"/>
                          <a:cs typeface="Calibri" panose="020F0502020204030204" pitchFamily="34" charset="0"/>
                        </a:rPr>
                        <a:t>95°</a:t>
                      </a:r>
                      <a:endParaRPr lang="en-GB" sz="32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chemeClr val="tx1"/>
                          </a:solidFill>
                          <a:latin typeface="Century Gothic" panose="020B0502020202020204" pitchFamily="34" charset="0"/>
                          <a:cs typeface="Calibri" panose="020F0502020204030204" pitchFamily="34" charset="0"/>
                        </a:rPr>
                        <a:t>45°</a:t>
                      </a:r>
                      <a:endParaRPr lang="en-GB" sz="32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Century Gothic" panose="020B0502020202020204" pitchFamily="34" charset="0"/>
                        </a:rPr>
                        <a:t>30</a:t>
                      </a:r>
                      <a:r>
                        <a:rPr lang="en-GB" sz="3200" b="1" dirty="0">
                          <a:solidFill>
                            <a:schemeClr val="tx1"/>
                          </a:solidFill>
                          <a:latin typeface="Century Gothic" panose="020B0502020202020204" pitchFamily="34" charset="0"/>
                          <a:cs typeface="Calibri" panose="020F0502020204030204" pitchFamily="34" charset="0"/>
                        </a:rPr>
                        <a:t>°</a:t>
                      </a:r>
                      <a:endParaRPr lang="en-GB" sz="32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40722"/>
                  </a:ext>
                </a:extLst>
              </a:tr>
            </a:tbl>
          </a:graphicData>
        </a:graphic>
      </p:graphicFrame>
      <p:sp>
        <p:nvSpPr>
          <p:cNvPr id="13" name="Speech Bubble: Rectangle with Corners Rounded 12">
            <a:extLst>
              <a:ext uri="{FF2B5EF4-FFF2-40B4-BE49-F238E27FC236}">
                <a16:creationId xmlns:a16="http://schemas.microsoft.com/office/drawing/2014/main" id="{96737373-35CE-4E7D-9AA8-565AF354E094}"/>
              </a:ext>
            </a:extLst>
          </p:cNvPr>
          <p:cNvSpPr/>
          <p:nvPr/>
        </p:nvSpPr>
        <p:spPr>
          <a:xfrm>
            <a:off x="3106758" y="1651054"/>
            <a:ext cx="2866391" cy="720000"/>
          </a:xfrm>
          <a:prstGeom prst="wedgeRoundRectCallout">
            <a:avLst>
              <a:gd name="adj1" fmla="val 56671"/>
              <a:gd name="adj2" fmla="val 1903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angle is obtuse.</a:t>
            </a:r>
          </a:p>
        </p:txBody>
      </p:sp>
      <p:sp>
        <p:nvSpPr>
          <p:cNvPr id="15" name="Speech Bubble: Rectangle with Corners Rounded 14">
            <a:extLst>
              <a:ext uri="{FF2B5EF4-FFF2-40B4-BE49-F238E27FC236}">
                <a16:creationId xmlns:a16="http://schemas.microsoft.com/office/drawing/2014/main" id="{B1D18499-EC92-433B-A185-538E0FEC74F0}"/>
              </a:ext>
            </a:extLst>
          </p:cNvPr>
          <p:cNvSpPr/>
          <p:nvPr/>
        </p:nvSpPr>
        <p:spPr>
          <a:xfrm>
            <a:off x="3106759" y="3914163"/>
            <a:ext cx="2866391" cy="720000"/>
          </a:xfrm>
          <a:prstGeom prst="wedgeRoundRectCallout">
            <a:avLst>
              <a:gd name="adj1" fmla="val 55897"/>
              <a:gd name="adj2" fmla="val 1887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angle is more than 40</a:t>
            </a:r>
            <a:r>
              <a:rPr lang="en-GB" sz="2000" b="1" dirty="0">
                <a:solidFill>
                  <a:schemeClr val="tx1"/>
                </a:solidFill>
                <a:latin typeface="Century Gothic" panose="020B0502020202020204" pitchFamily="34" charset="0"/>
                <a:cs typeface="Calibri" panose="020F0502020204030204" pitchFamily="34" charset="0"/>
              </a:rPr>
              <a:t>°.</a:t>
            </a:r>
            <a:endParaRPr lang="en-GB" sz="2000" b="1" dirty="0">
              <a:solidFill>
                <a:schemeClr val="tx1"/>
              </a:solidFill>
              <a:latin typeface="Century Gothic" panose="020B0502020202020204" pitchFamily="34" charset="0"/>
            </a:endParaRPr>
          </a:p>
        </p:txBody>
      </p:sp>
      <p:sp>
        <p:nvSpPr>
          <p:cNvPr id="22" name="Speech Bubble: Rectangle with Corners Rounded 21">
            <a:extLst>
              <a:ext uri="{FF2B5EF4-FFF2-40B4-BE49-F238E27FC236}">
                <a16:creationId xmlns:a16="http://schemas.microsoft.com/office/drawing/2014/main" id="{8518DD14-77B0-4DFD-9522-6166CFB5E98D}"/>
              </a:ext>
            </a:extLst>
          </p:cNvPr>
          <p:cNvSpPr/>
          <p:nvPr/>
        </p:nvSpPr>
        <p:spPr>
          <a:xfrm flipH="1">
            <a:off x="3106759" y="2793178"/>
            <a:ext cx="2858297" cy="720000"/>
          </a:xfrm>
          <a:prstGeom prst="wedgeRoundRectCallout">
            <a:avLst>
              <a:gd name="adj1" fmla="val 58934"/>
              <a:gd name="adj2" fmla="val 1462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angle is acute.</a:t>
            </a:r>
          </a:p>
        </p:txBody>
      </p:sp>
      <p:sp>
        <p:nvSpPr>
          <p:cNvPr id="23" name="TextBox 22">
            <a:extLst>
              <a:ext uri="{FF2B5EF4-FFF2-40B4-BE49-F238E27FC236}">
                <a16:creationId xmlns:a16="http://schemas.microsoft.com/office/drawing/2014/main" id="{0B0670E4-40A8-4581-93A6-5E6041DFF153}"/>
              </a:ext>
            </a:extLst>
          </p:cNvPr>
          <p:cNvSpPr txBox="1"/>
          <p:nvPr/>
        </p:nvSpPr>
        <p:spPr>
          <a:xfrm>
            <a:off x="5982922" y="4505896"/>
            <a:ext cx="1505562" cy="400110"/>
          </a:xfrm>
          <a:prstGeom prst="rect">
            <a:avLst/>
          </a:prstGeom>
          <a:noFill/>
        </p:spPr>
        <p:txBody>
          <a:bodyPr wrap="square" rtlCol="0" anchor="ctr">
            <a:spAutoFit/>
          </a:bodyPr>
          <a:lstStyle/>
          <a:p>
            <a:pPr algn="ctr"/>
            <a:r>
              <a:rPr lang="en-GB" sz="2000" b="1" dirty="0">
                <a:latin typeface="Century Gothic" panose="020B0502020202020204" pitchFamily="34" charset="0"/>
              </a:rPr>
              <a:t>Lucy</a:t>
            </a:r>
          </a:p>
        </p:txBody>
      </p:sp>
      <p:pic>
        <p:nvPicPr>
          <p:cNvPr id="3" name="Picture 2">
            <a:extLst>
              <a:ext uri="{FF2B5EF4-FFF2-40B4-BE49-F238E27FC236}">
                <a16:creationId xmlns:a16="http://schemas.microsoft.com/office/drawing/2014/main" id="{B29D69DC-FE11-4F66-8904-560C92D7C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776" y="1480322"/>
            <a:ext cx="5712447" cy="2975106"/>
          </a:xfrm>
          <a:prstGeom prst="rect">
            <a:avLst/>
          </a:prstGeom>
        </p:spPr>
      </p:pic>
      <p:sp>
        <p:nvSpPr>
          <p:cNvPr id="25" name="TextBox 24">
            <a:extLst>
              <a:ext uri="{FF2B5EF4-FFF2-40B4-BE49-F238E27FC236}">
                <a16:creationId xmlns:a16="http://schemas.microsoft.com/office/drawing/2014/main" id="{7037D8B3-7B39-469B-8384-9DA6288DB6B6}"/>
              </a:ext>
            </a:extLst>
          </p:cNvPr>
          <p:cNvSpPr txBox="1"/>
          <p:nvPr/>
        </p:nvSpPr>
        <p:spPr>
          <a:xfrm>
            <a:off x="6200275" y="2472578"/>
            <a:ext cx="1070857" cy="400110"/>
          </a:xfrm>
          <a:prstGeom prst="rect">
            <a:avLst/>
          </a:prstGeom>
          <a:noFill/>
        </p:spPr>
        <p:txBody>
          <a:bodyPr wrap="square" rtlCol="0" anchor="ctr">
            <a:spAutoFit/>
          </a:bodyPr>
          <a:lstStyle/>
          <a:p>
            <a:pPr algn="ctr"/>
            <a:r>
              <a:rPr lang="en-GB" sz="2000" b="1" dirty="0">
                <a:latin typeface="Century Gothic" panose="020B0502020202020204" pitchFamily="34" charset="0"/>
              </a:rPr>
              <a:t>Kay</a:t>
            </a:r>
          </a:p>
        </p:txBody>
      </p:sp>
      <p:sp>
        <p:nvSpPr>
          <p:cNvPr id="26" name="TextBox 25">
            <a:extLst>
              <a:ext uri="{FF2B5EF4-FFF2-40B4-BE49-F238E27FC236}">
                <a16:creationId xmlns:a16="http://schemas.microsoft.com/office/drawing/2014/main" id="{D1EB8760-25A4-456B-B2B2-FD3BF39E19AB}"/>
              </a:ext>
            </a:extLst>
          </p:cNvPr>
          <p:cNvSpPr txBox="1"/>
          <p:nvPr/>
        </p:nvSpPr>
        <p:spPr>
          <a:xfrm>
            <a:off x="1801356" y="3691822"/>
            <a:ext cx="901534" cy="400110"/>
          </a:xfrm>
          <a:prstGeom prst="rect">
            <a:avLst/>
          </a:prstGeom>
          <a:noFill/>
        </p:spPr>
        <p:txBody>
          <a:bodyPr wrap="square" rtlCol="0" anchor="ctr">
            <a:spAutoFit/>
          </a:bodyPr>
          <a:lstStyle/>
          <a:p>
            <a:pPr algn="ctr"/>
            <a:r>
              <a:rPr lang="en-GB" sz="2000" b="1" dirty="0">
                <a:latin typeface="Century Gothic" panose="020B0502020202020204" pitchFamily="34" charset="0"/>
              </a:rPr>
              <a:t>Fred</a:t>
            </a:r>
          </a:p>
        </p:txBody>
      </p:sp>
      <p:pic>
        <p:nvPicPr>
          <p:cNvPr id="20" name="Picture 19" descr="A close up of a sign&#10;&#10;Description generated with high confidence">
            <a:extLst>
              <a:ext uri="{FF2B5EF4-FFF2-40B4-BE49-F238E27FC236}">
                <a16:creationId xmlns:a16="http://schemas.microsoft.com/office/drawing/2014/main" id="{6F9E856B-9292-4A99-9655-3B5439C8A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A0ED72EF-C0B3-4641-8071-9CE568BB9FD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2" name="Rectangle 1">
            <a:extLst>
              <a:ext uri="{FF2B5EF4-FFF2-40B4-BE49-F238E27FC236}">
                <a16:creationId xmlns:a16="http://schemas.microsoft.com/office/drawing/2014/main" id="{5F536F25-F201-4760-B2F5-E06EC75B81D7}"/>
              </a:ext>
            </a:extLst>
          </p:cNvPr>
          <p:cNvSpPr/>
          <p:nvPr/>
        </p:nvSpPr>
        <p:spPr>
          <a:xfrm>
            <a:off x="7371409" y="1826388"/>
            <a:ext cx="522900" cy="369332"/>
          </a:xfrm>
          <a:prstGeom prst="rect">
            <a:avLst/>
          </a:prstGeom>
        </p:spPr>
        <p:txBody>
          <a:bodyPr wrap="none">
            <a:spAutoFit/>
          </a:bodyPr>
          <a:lstStyle/>
          <a:p>
            <a:pPr lvl="0" algn="ctr" defTabSz="514350">
              <a:defRPr/>
            </a:pPr>
            <a:r>
              <a:rPr lang="en-GB" b="1" dirty="0">
                <a:solidFill>
                  <a:srgbClr val="FF0000"/>
                </a:solidFill>
                <a:latin typeface="Century Gothic" panose="020B0502020202020204" pitchFamily="34" charset="0"/>
                <a:cs typeface="Calibri" panose="020F0502020204030204" pitchFamily="34" charset="0"/>
              </a:rPr>
              <a:t>95°</a:t>
            </a:r>
            <a:endParaRPr lang="en-GB" b="1" dirty="0">
              <a:solidFill>
                <a:srgbClr val="FF0000"/>
              </a:solidFill>
              <a:latin typeface="Century Gothic" panose="020B0502020202020204" pitchFamily="34" charset="0"/>
            </a:endParaRPr>
          </a:p>
        </p:txBody>
      </p:sp>
      <p:sp>
        <p:nvSpPr>
          <p:cNvPr id="16" name="Rectangle 15">
            <a:extLst>
              <a:ext uri="{FF2B5EF4-FFF2-40B4-BE49-F238E27FC236}">
                <a16:creationId xmlns:a16="http://schemas.microsoft.com/office/drawing/2014/main" id="{F5B7974D-D377-42AB-BAC4-B2F8FAE5B311}"/>
              </a:ext>
            </a:extLst>
          </p:cNvPr>
          <p:cNvSpPr/>
          <p:nvPr/>
        </p:nvSpPr>
        <p:spPr>
          <a:xfrm>
            <a:off x="1192876" y="2968512"/>
            <a:ext cx="522900" cy="369332"/>
          </a:xfrm>
          <a:prstGeom prst="rect">
            <a:avLst/>
          </a:prstGeom>
        </p:spPr>
        <p:txBody>
          <a:bodyPr wrap="none">
            <a:spAutoFit/>
          </a:bodyPr>
          <a:lstStyle/>
          <a:p>
            <a:pPr lvl="0" algn="ctr" defTabSz="514350">
              <a:defRPr/>
            </a:pPr>
            <a:r>
              <a:rPr lang="en-GB" b="1" dirty="0">
                <a:solidFill>
                  <a:srgbClr val="FF0000"/>
                </a:solidFill>
                <a:latin typeface="Century Gothic" panose="020B0502020202020204" pitchFamily="34" charset="0"/>
                <a:cs typeface="Calibri" panose="020F0502020204030204" pitchFamily="34" charset="0"/>
              </a:rPr>
              <a:t>30°</a:t>
            </a:r>
            <a:endParaRPr lang="en-GB" b="1" dirty="0">
              <a:solidFill>
                <a:srgbClr val="FF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213E25FC-08E4-4E3B-92C5-776F78598BAD}"/>
              </a:ext>
            </a:extLst>
          </p:cNvPr>
          <p:cNvSpPr/>
          <p:nvPr/>
        </p:nvSpPr>
        <p:spPr>
          <a:xfrm>
            <a:off x="7371409" y="3904831"/>
            <a:ext cx="522900" cy="369332"/>
          </a:xfrm>
          <a:prstGeom prst="rect">
            <a:avLst/>
          </a:prstGeom>
        </p:spPr>
        <p:txBody>
          <a:bodyPr wrap="none">
            <a:spAutoFit/>
          </a:bodyPr>
          <a:lstStyle/>
          <a:p>
            <a:pPr lvl="0" algn="ctr" defTabSz="514350">
              <a:defRPr/>
            </a:pPr>
            <a:r>
              <a:rPr lang="en-GB" b="1" dirty="0">
                <a:solidFill>
                  <a:srgbClr val="FF0000"/>
                </a:solidFill>
                <a:latin typeface="Century Gothic" panose="020B0502020202020204" pitchFamily="34" charset="0"/>
                <a:cs typeface="Calibri" panose="020F0502020204030204" pitchFamily="34" charset="0"/>
              </a:rPr>
              <a:t>45°</a:t>
            </a:r>
            <a:endParaRPr lang="en-GB"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99055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1 – Properties of Shapes</a:t>
            </a: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Measure with a Protractor</a:t>
            </a:r>
          </a:p>
          <a:p>
            <a:pPr lvl="0" fontAlgn="base">
              <a:defRPr/>
            </a:pPr>
            <a:endParaRPr lang="en-GB" sz="1200" b="1" dirty="0">
              <a:solidFill>
                <a:prstClr val="black"/>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7EC0B4AA-D230-4BE9-8D57-8A3E22BA4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69202DE-BF31-4E0A-B242-0E83EF23135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3" name="Picture 22">
            <a:extLst>
              <a:ext uri="{FF2B5EF4-FFF2-40B4-BE49-F238E27FC236}">
                <a16:creationId xmlns:a16="http://schemas.microsoft.com/office/drawing/2014/main" id="{8C7675C2-0F89-4E54-B9CC-29D5805DA04A}"/>
              </a:ext>
            </a:extLst>
          </p:cNvPr>
          <p:cNvPicPr>
            <a:picLocks noChangeAspect="1"/>
          </p:cNvPicPr>
          <p:nvPr/>
        </p:nvPicPr>
        <p:blipFill>
          <a:blip r:embed="rId4"/>
          <a:stretch>
            <a:fillRect/>
          </a:stretch>
        </p:blipFill>
        <p:spPr>
          <a:xfrm>
            <a:off x="115438" y="133040"/>
            <a:ext cx="8913124" cy="6322100"/>
          </a:xfrm>
          <a:prstGeom prst="rect">
            <a:avLst/>
          </a:prstGeom>
        </p:spPr>
      </p:pic>
      <p:sp>
        <p:nvSpPr>
          <p:cNvPr id="24" name="TextBox 23">
            <a:extLst>
              <a:ext uri="{FF2B5EF4-FFF2-40B4-BE49-F238E27FC236}">
                <a16:creationId xmlns:a16="http://schemas.microsoft.com/office/drawing/2014/main" id="{3BE727C3-A421-4E1D-8FD7-423239EE31F8}"/>
              </a:ext>
            </a:extLst>
          </p:cNvPr>
          <p:cNvSpPr txBox="1"/>
          <p:nvPr/>
        </p:nvSpPr>
        <p:spPr>
          <a:xfrm>
            <a:off x="6024437" y="1277467"/>
            <a:ext cx="2682836" cy="4662815"/>
          </a:xfrm>
          <a:prstGeom prst="rect">
            <a:avLst/>
          </a:prstGeom>
          <a:noFill/>
        </p:spPr>
        <p:txBody>
          <a:bodyPr wrap="square" rtlCol="0">
            <a:spAutoFit/>
          </a:bodyPr>
          <a:lstStyle/>
          <a:p>
            <a:r>
              <a:rPr lang="en-GB" b="1" dirty="0">
                <a:latin typeface="Century Gothic" panose="020B0502020202020204" pitchFamily="34" charset="0"/>
              </a:rPr>
              <a:t>1. Move forwards 2 squares.</a:t>
            </a:r>
          </a:p>
          <a:p>
            <a:endParaRPr lang="en-GB" sz="900" b="1" dirty="0">
              <a:latin typeface="Century Gothic" panose="020B0502020202020204" pitchFamily="34" charset="0"/>
            </a:endParaRPr>
          </a:p>
          <a:p>
            <a:r>
              <a:rPr lang="en-GB" b="1" dirty="0">
                <a:latin typeface="Century Gothic" panose="020B0502020202020204" pitchFamily="34" charset="0"/>
              </a:rPr>
              <a:t>2. Turn 90° clockwise and move forward 1 square.</a:t>
            </a:r>
          </a:p>
          <a:p>
            <a:endParaRPr lang="en-GB" sz="900" b="1" dirty="0">
              <a:latin typeface="Century Gothic" panose="020B0502020202020204" pitchFamily="34" charset="0"/>
            </a:endParaRPr>
          </a:p>
          <a:p>
            <a:r>
              <a:rPr lang="en-GB" b="1" dirty="0">
                <a:latin typeface="Century Gothic" panose="020B0502020202020204" pitchFamily="34" charset="0"/>
              </a:rPr>
              <a:t>3. Turn 360° anti-clockwise and move forward 1 square.</a:t>
            </a:r>
          </a:p>
          <a:p>
            <a:endParaRPr lang="en-GB" sz="900" b="1" dirty="0">
              <a:latin typeface="Century Gothic" panose="020B0502020202020204" pitchFamily="34" charset="0"/>
            </a:endParaRPr>
          </a:p>
          <a:p>
            <a:r>
              <a:rPr lang="en-GB" b="1" dirty="0">
                <a:latin typeface="Century Gothic" panose="020B0502020202020204" pitchFamily="34" charset="0"/>
              </a:rPr>
              <a:t>4. Turn 90° clockwise and move forward 2 squares.</a:t>
            </a:r>
          </a:p>
          <a:p>
            <a:endParaRPr lang="en-GB" sz="900" b="1" dirty="0">
              <a:latin typeface="Century Gothic" panose="020B0502020202020204" pitchFamily="34" charset="0"/>
            </a:endParaRPr>
          </a:p>
          <a:p>
            <a:r>
              <a:rPr lang="en-GB" b="1" dirty="0">
                <a:latin typeface="Century Gothic" panose="020B0502020202020204" pitchFamily="34" charset="0"/>
              </a:rPr>
              <a:t>5. Turn 90° anti-clockwise and move forward 1 square.</a:t>
            </a:r>
            <a:endParaRPr lang="en-US" b="1" dirty="0">
              <a:latin typeface="Century Gothic" panose="020B0502020202020204" pitchFamily="34" charset="0"/>
            </a:endParaRPr>
          </a:p>
        </p:txBody>
      </p:sp>
      <p:sp>
        <p:nvSpPr>
          <p:cNvPr id="25" name="Rectangle 24">
            <a:extLst>
              <a:ext uri="{FF2B5EF4-FFF2-40B4-BE49-F238E27FC236}">
                <a16:creationId xmlns:a16="http://schemas.microsoft.com/office/drawing/2014/main" id="{E52A0E27-D7DE-4307-A4ED-5E416905AD4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Follow the directions to discover where the ladybird is going. </a:t>
            </a:r>
          </a:p>
          <a:p>
            <a:pPr lvl="0" algn="ctr"/>
            <a:endParaRPr lang="en-GB" sz="20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lnSpc>
                <a:spcPct val="200000"/>
              </a:lnSpc>
            </a:pPr>
            <a:endParaRPr lang="en-GB" sz="2400" b="1" dirty="0">
              <a:solidFill>
                <a:srgbClr val="E7E6E6">
                  <a:lumMod val="25000"/>
                </a:srgbClr>
              </a:solidFill>
              <a:latin typeface="Century Gothic" panose="020B0502020202020204" pitchFamily="34" charset="0"/>
            </a:endParaRPr>
          </a:p>
          <a:p>
            <a:pPr lvl="0">
              <a:lnSpc>
                <a:spcPct val="200000"/>
              </a:lnSpc>
            </a:pPr>
            <a:endParaRPr lang="en-GB" sz="2400" b="1" dirty="0">
              <a:solidFill>
                <a:srgbClr val="E7E6E6">
                  <a:lumMod val="25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Can you plan your own route for the ladybird to follow?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3" name="Picture 22">
            <a:extLst>
              <a:ext uri="{FF2B5EF4-FFF2-40B4-BE49-F238E27FC236}">
                <a16:creationId xmlns:a16="http://schemas.microsoft.com/office/drawing/2014/main" id="{8C7675C2-0F89-4E54-B9CC-29D5805DA04A}"/>
              </a:ext>
            </a:extLst>
          </p:cNvPr>
          <p:cNvPicPr>
            <a:picLocks noChangeAspect="1"/>
          </p:cNvPicPr>
          <p:nvPr/>
        </p:nvPicPr>
        <p:blipFill>
          <a:blip r:embed="rId4"/>
          <a:stretch>
            <a:fillRect/>
          </a:stretch>
        </p:blipFill>
        <p:spPr>
          <a:xfrm>
            <a:off x="115438" y="133040"/>
            <a:ext cx="8913124" cy="6322100"/>
          </a:xfrm>
          <a:prstGeom prst="rect">
            <a:avLst/>
          </a:prstGeom>
        </p:spPr>
      </p:pic>
      <p:sp>
        <p:nvSpPr>
          <p:cNvPr id="24" name="TextBox 23">
            <a:extLst>
              <a:ext uri="{FF2B5EF4-FFF2-40B4-BE49-F238E27FC236}">
                <a16:creationId xmlns:a16="http://schemas.microsoft.com/office/drawing/2014/main" id="{3BE727C3-A421-4E1D-8FD7-423239EE31F8}"/>
              </a:ext>
            </a:extLst>
          </p:cNvPr>
          <p:cNvSpPr txBox="1"/>
          <p:nvPr/>
        </p:nvSpPr>
        <p:spPr>
          <a:xfrm>
            <a:off x="6024437" y="1277467"/>
            <a:ext cx="2682836" cy="4662815"/>
          </a:xfrm>
          <a:prstGeom prst="rect">
            <a:avLst/>
          </a:prstGeom>
          <a:noFill/>
        </p:spPr>
        <p:txBody>
          <a:bodyPr wrap="square" rtlCol="0">
            <a:spAutoFit/>
          </a:bodyPr>
          <a:lstStyle/>
          <a:p>
            <a:r>
              <a:rPr lang="en-GB" b="1" dirty="0">
                <a:latin typeface="Century Gothic" panose="020B0502020202020204" pitchFamily="34" charset="0"/>
              </a:rPr>
              <a:t>1. Move forwards 2 squares.</a:t>
            </a:r>
          </a:p>
          <a:p>
            <a:endParaRPr lang="en-GB" sz="900" b="1" dirty="0">
              <a:latin typeface="Century Gothic" panose="020B0502020202020204" pitchFamily="34" charset="0"/>
            </a:endParaRPr>
          </a:p>
          <a:p>
            <a:r>
              <a:rPr lang="en-GB" b="1" dirty="0">
                <a:latin typeface="Century Gothic" panose="020B0502020202020204" pitchFamily="34" charset="0"/>
              </a:rPr>
              <a:t>2. Turn 90° clockwise and move forward 1 square.</a:t>
            </a:r>
          </a:p>
          <a:p>
            <a:endParaRPr lang="en-GB" sz="900" b="1" dirty="0">
              <a:latin typeface="Century Gothic" panose="020B0502020202020204" pitchFamily="34" charset="0"/>
            </a:endParaRPr>
          </a:p>
          <a:p>
            <a:r>
              <a:rPr lang="en-GB" b="1" dirty="0">
                <a:latin typeface="Century Gothic" panose="020B0502020202020204" pitchFamily="34" charset="0"/>
              </a:rPr>
              <a:t>3. Turn 360° anti-clockwise and move forward 1 square.</a:t>
            </a:r>
          </a:p>
          <a:p>
            <a:endParaRPr lang="en-GB" sz="900" b="1" dirty="0">
              <a:latin typeface="Century Gothic" panose="020B0502020202020204" pitchFamily="34" charset="0"/>
            </a:endParaRPr>
          </a:p>
          <a:p>
            <a:r>
              <a:rPr lang="en-GB" b="1" dirty="0">
                <a:latin typeface="Century Gothic" panose="020B0502020202020204" pitchFamily="34" charset="0"/>
              </a:rPr>
              <a:t>4. Turn 90° clockwise and move forward 2 squares.</a:t>
            </a:r>
          </a:p>
          <a:p>
            <a:endParaRPr lang="en-GB" sz="900" b="1" dirty="0">
              <a:latin typeface="Century Gothic" panose="020B0502020202020204" pitchFamily="34" charset="0"/>
            </a:endParaRPr>
          </a:p>
          <a:p>
            <a:r>
              <a:rPr lang="en-GB" b="1" dirty="0">
                <a:latin typeface="Century Gothic" panose="020B0502020202020204" pitchFamily="34" charset="0"/>
              </a:rPr>
              <a:t>5. Turn 90° anti-clockwise and move forward 1 square.</a:t>
            </a:r>
            <a:endParaRPr lang="en-US" b="1" dirty="0">
              <a:latin typeface="Century Gothic" panose="020B0502020202020204" pitchFamily="34" charset="0"/>
            </a:endParaRPr>
          </a:p>
        </p:txBody>
      </p:sp>
      <p:sp>
        <p:nvSpPr>
          <p:cNvPr id="25" name="Rectangle 24">
            <a:extLst>
              <a:ext uri="{FF2B5EF4-FFF2-40B4-BE49-F238E27FC236}">
                <a16:creationId xmlns:a16="http://schemas.microsoft.com/office/drawing/2014/main" id="{E52A0E27-D7DE-4307-A4ED-5E416905AD4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Follow the directions to discover where the ladybird is going. </a:t>
            </a:r>
          </a:p>
          <a:p>
            <a:pPr lvl="0" algn="ctr"/>
            <a:endParaRPr lang="en-GB" sz="20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a:p>
            <a:pPr lvl="0">
              <a:lnSpc>
                <a:spcPct val="200000"/>
              </a:lnSpc>
            </a:pPr>
            <a:endParaRPr lang="en-GB" sz="2400" b="1" dirty="0">
              <a:solidFill>
                <a:srgbClr val="E7E6E6">
                  <a:lumMod val="25000"/>
                </a:srgbClr>
              </a:solidFill>
              <a:latin typeface="Century Gothic" panose="020B0502020202020204" pitchFamily="34" charset="0"/>
            </a:endParaRPr>
          </a:p>
          <a:p>
            <a:pPr lvl="0">
              <a:lnSpc>
                <a:spcPct val="200000"/>
              </a:lnSpc>
            </a:pPr>
            <a:endParaRPr lang="en-GB" sz="2400" b="1" dirty="0">
              <a:solidFill>
                <a:srgbClr val="E7E6E6">
                  <a:lumMod val="25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Can you plan your own route for the ladybird to follow?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B0D2F32C-C175-4883-8162-1C2893A5F3AA}"/>
              </a:ext>
            </a:extLst>
          </p:cNvPr>
          <p:cNvCxnSpPr>
            <a:cxnSpLocks/>
          </p:cNvCxnSpPr>
          <p:nvPr/>
        </p:nvCxnSpPr>
        <p:spPr>
          <a:xfrm flipV="1">
            <a:off x="1099297" y="2938134"/>
            <a:ext cx="3494" cy="164761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8A861827-3233-42B6-853D-D83F08470170}"/>
              </a:ext>
            </a:extLst>
          </p:cNvPr>
          <p:cNvCxnSpPr>
            <a:cxnSpLocks/>
          </p:cNvCxnSpPr>
          <p:nvPr/>
        </p:nvCxnSpPr>
        <p:spPr>
          <a:xfrm>
            <a:off x="1252164" y="2979078"/>
            <a:ext cx="109703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2685DA2C-9074-44D3-8E4C-18B1814087F0}"/>
              </a:ext>
            </a:extLst>
          </p:cNvPr>
          <p:cNvCxnSpPr>
            <a:cxnSpLocks/>
          </p:cNvCxnSpPr>
          <p:nvPr/>
        </p:nvCxnSpPr>
        <p:spPr>
          <a:xfrm>
            <a:off x="2602523" y="2979078"/>
            <a:ext cx="109800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9970D233-D52A-47C5-A0D2-75F804401B99}"/>
              </a:ext>
            </a:extLst>
          </p:cNvPr>
          <p:cNvCxnSpPr>
            <a:cxnSpLocks/>
          </p:cNvCxnSpPr>
          <p:nvPr/>
        </p:nvCxnSpPr>
        <p:spPr>
          <a:xfrm>
            <a:off x="3855247" y="2938134"/>
            <a:ext cx="0" cy="227960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87FECD4B-CC5C-41F9-BDD0-6136198DDD5B}"/>
              </a:ext>
            </a:extLst>
          </p:cNvPr>
          <p:cNvCxnSpPr>
            <a:cxnSpLocks/>
          </p:cNvCxnSpPr>
          <p:nvPr/>
        </p:nvCxnSpPr>
        <p:spPr>
          <a:xfrm>
            <a:off x="4023485" y="5185364"/>
            <a:ext cx="78301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4563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type of angles are these?</a:t>
            </a:r>
          </a:p>
          <a:p>
            <a:pPr algn="ctr"/>
            <a:endParaRPr lang="en-GB" sz="4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757E7DF3-EA65-4CF8-A0B5-B41EDF6BC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BDB3CFAA-8CEB-4210-A980-FC83EE8B162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7" name="Table 6">
            <a:extLst>
              <a:ext uri="{FF2B5EF4-FFF2-40B4-BE49-F238E27FC236}">
                <a16:creationId xmlns:a16="http://schemas.microsoft.com/office/drawing/2014/main" id="{ACC2433E-3C49-48B6-8049-70B4FC5C6AE5}"/>
              </a:ext>
            </a:extLst>
          </p:cNvPr>
          <p:cNvGraphicFramePr>
            <a:graphicFrameLocks noGrp="1"/>
          </p:cNvGraphicFramePr>
          <p:nvPr>
            <p:extLst>
              <p:ext uri="{D42A27DB-BD31-4B8C-83A1-F6EECF244321}">
                <p14:modId xmlns:p14="http://schemas.microsoft.com/office/powerpoint/2010/main" val="3546805710"/>
              </p:ext>
            </p:extLst>
          </p:nvPr>
        </p:nvGraphicFramePr>
        <p:xfrm>
          <a:off x="1962336" y="4946979"/>
          <a:ext cx="4928745" cy="553258"/>
        </p:xfrm>
        <a:graphic>
          <a:graphicData uri="http://schemas.openxmlformats.org/drawingml/2006/table">
            <a:tbl>
              <a:tblPr firstRow="1" bandRow="1">
                <a:tableStyleId>{5940675A-B579-460E-94D1-54222C63F5DA}</a:tableStyleId>
              </a:tblPr>
              <a:tblGrid>
                <a:gridCol w="1642915">
                  <a:extLst>
                    <a:ext uri="{9D8B030D-6E8A-4147-A177-3AD203B41FA5}">
                      <a16:colId xmlns:a16="http://schemas.microsoft.com/office/drawing/2014/main" val="2622038626"/>
                    </a:ext>
                  </a:extLst>
                </a:gridCol>
                <a:gridCol w="1642915">
                  <a:extLst>
                    <a:ext uri="{9D8B030D-6E8A-4147-A177-3AD203B41FA5}">
                      <a16:colId xmlns:a16="http://schemas.microsoft.com/office/drawing/2014/main" val="992690638"/>
                    </a:ext>
                  </a:extLst>
                </a:gridCol>
                <a:gridCol w="1642915">
                  <a:extLst>
                    <a:ext uri="{9D8B030D-6E8A-4147-A177-3AD203B41FA5}">
                      <a16:colId xmlns:a16="http://schemas.microsoft.com/office/drawing/2014/main" val="2633086174"/>
                    </a:ext>
                  </a:extLst>
                </a:gridCol>
              </a:tblGrid>
              <a:tr h="553258">
                <a:tc>
                  <a:txBody>
                    <a:bodyPr/>
                    <a:lstStyle/>
                    <a:p>
                      <a:pPr algn="ctr"/>
                      <a:r>
                        <a:rPr lang="en-GB" sz="2000" b="1" dirty="0">
                          <a:latin typeface="Century Gothic" panose="020B0502020202020204" pitchFamily="34" charset="0"/>
                        </a:rPr>
                        <a:t>acute</a:t>
                      </a:r>
                    </a:p>
                  </a:txBody>
                  <a:tcPr marL="147265" marR="147265" marT="73632" marB="73632"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obtuse</a:t>
                      </a:r>
                    </a:p>
                  </a:txBody>
                  <a:tcPr marL="147265" marR="147265" marT="73632" marB="736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reflex</a:t>
                      </a:r>
                    </a:p>
                  </a:txBody>
                  <a:tcPr marL="147265" marR="147265" marT="73632" marB="73632"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324350"/>
                  </a:ext>
                </a:extLst>
              </a:tr>
            </a:tbl>
          </a:graphicData>
        </a:graphic>
      </p:graphicFrame>
      <p:pic>
        <p:nvPicPr>
          <p:cNvPr id="4" name="Picture 3">
            <a:extLst>
              <a:ext uri="{FF2B5EF4-FFF2-40B4-BE49-F238E27FC236}">
                <a16:creationId xmlns:a16="http://schemas.microsoft.com/office/drawing/2014/main" id="{EBD3B0E4-996D-428B-92AA-73E49EA33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062" y="2260848"/>
            <a:ext cx="1864328" cy="1283455"/>
          </a:xfrm>
          <a:prstGeom prst="rect">
            <a:avLst/>
          </a:prstGeom>
        </p:spPr>
      </p:pic>
      <p:pic>
        <p:nvPicPr>
          <p:cNvPr id="6" name="Picture 5">
            <a:extLst>
              <a:ext uri="{FF2B5EF4-FFF2-40B4-BE49-F238E27FC236}">
                <a16:creationId xmlns:a16="http://schemas.microsoft.com/office/drawing/2014/main" id="{62C7C6E4-B21B-4850-B94B-BCA1D5D1A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609" y="2023052"/>
            <a:ext cx="1728219" cy="1115570"/>
          </a:xfrm>
          <a:prstGeom prst="rect">
            <a:avLst/>
          </a:prstGeom>
        </p:spPr>
      </p:pic>
      <p:pic>
        <p:nvPicPr>
          <p:cNvPr id="12" name="Picture 11">
            <a:extLst>
              <a:ext uri="{FF2B5EF4-FFF2-40B4-BE49-F238E27FC236}">
                <a16:creationId xmlns:a16="http://schemas.microsoft.com/office/drawing/2014/main" id="{C198C2A7-A08C-4C32-8E42-344943C4E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0694" y="2254706"/>
            <a:ext cx="1482611" cy="885140"/>
          </a:xfrm>
          <a:prstGeom prst="rect">
            <a:avLst/>
          </a:prstGeom>
        </p:spPr>
      </p:pic>
      <p:sp>
        <p:nvSpPr>
          <p:cNvPr id="17" name="TextBox 16">
            <a:extLst>
              <a:ext uri="{FF2B5EF4-FFF2-40B4-BE49-F238E27FC236}">
                <a16:creationId xmlns:a16="http://schemas.microsoft.com/office/drawing/2014/main" id="{B99A44AD-3474-4148-A29C-1B6C39A9BDF5}"/>
              </a:ext>
            </a:extLst>
          </p:cNvPr>
          <p:cNvSpPr txBox="1"/>
          <p:nvPr/>
        </p:nvSpPr>
        <p:spPr>
          <a:xfrm>
            <a:off x="1826226" y="1924290"/>
            <a:ext cx="202887"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18" name="TextBox 17">
            <a:extLst>
              <a:ext uri="{FF2B5EF4-FFF2-40B4-BE49-F238E27FC236}">
                <a16:creationId xmlns:a16="http://schemas.microsoft.com/office/drawing/2014/main" id="{676C8BEA-45E1-4C4F-BA54-CDFE0C189ECF}"/>
              </a:ext>
            </a:extLst>
          </p:cNvPr>
          <p:cNvSpPr txBox="1"/>
          <p:nvPr/>
        </p:nvSpPr>
        <p:spPr>
          <a:xfrm>
            <a:off x="7148274" y="1924290"/>
            <a:ext cx="202887" cy="400110"/>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sp>
        <p:nvSpPr>
          <p:cNvPr id="20" name="TextBox 19">
            <a:extLst>
              <a:ext uri="{FF2B5EF4-FFF2-40B4-BE49-F238E27FC236}">
                <a16:creationId xmlns:a16="http://schemas.microsoft.com/office/drawing/2014/main" id="{B259E128-C2BC-4922-B2E1-BB9B052B5B77}"/>
              </a:ext>
            </a:extLst>
          </p:cNvPr>
          <p:cNvSpPr txBox="1"/>
          <p:nvPr/>
        </p:nvSpPr>
        <p:spPr>
          <a:xfrm>
            <a:off x="4487250" y="1924290"/>
            <a:ext cx="202887"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Tree>
    <p:extLst>
      <p:ext uri="{BB962C8B-B14F-4D97-AF65-F5344CB8AC3E}">
        <p14:creationId xmlns:p14="http://schemas.microsoft.com/office/powerpoint/2010/main" val="89971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type of angles are these?</a:t>
            </a:r>
          </a:p>
          <a:p>
            <a:pPr algn="ctr"/>
            <a:endParaRPr lang="en-GB" sz="4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757E7DF3-EA65-4CF8-A0B5-B41EDF6BC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BDB3CFAA-8CEB-4210-A980-FC83EE8B162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7" name="Table 6">
            <a:extLst>
              <a:ext uri="{FF2B5EF4-FFF2-40B4-BE49-F238E27FC236}">
                <a16:creationId xmlns:a16="http://schemas.microsoft.com/office/drawing/2014/main" id="{ACC2433E-3C49-48B6-8049-70B4FC5C6AE5}"/>
              </a:ext>
            </a:extLst>
          </p:cNvPr>
          <p:cNvGraphicFramePr>
            <a:graphicFrameLocks noGrp="1"/>
          </p:cNvGraphicFramePr>
          <p:nvPr>
            <p:extLst/>
          </p:nvPr>
        </p:nvGraphicFramePr>
        <p:xfrm>
          <a:off x="1962336" y="4946979"/>
          <a:ext cx="4928745" cy="553258"/>
        </p:xfrm>
        <a:graphic>
          <a:graphicData uri="http://schemas.openxmlformats.org/drawingml/2006/table">
            <a:tbl>
              <a:tblPr firstRow="1" bandRow="1">
                <a:tableStyleId>{5940675A-B579-460E-94D1-54222C63F5DA}</a:tableStyleId>
              </a:tblPr>
              <a:tblGrid>
                <a:gridCol w="1642915">
                  <a:extLst>
                    <a:ext uri="{9D8B030D-6E8A-4147-A177-3AD203B41FA5}">
                      <a16:colId xmlns:a16="http://schemas.microsoft.com/office/drawing/2014/main" val="2622038626"/>
                    </a:ext>
                  </a:extLst>
                </a:gridCol>
                <a:gridCol w="1642915">
                  <a:extLst>
                    <a:ext uri="{9D8B030D-6E8A-4147-A177-3AD203B41FA5}">
                      <a16:colId xmlns:a16="http://schemas.microsoft.com/office/drawing/2014/main" val="992690638"/>
                    </a:ext>
                  </a:extLst>
                </a:gridCol>
                <a:gridCol w="1642915">
                  <a:extLst>
                    <a:ext uri="{9D8B030D-6E8A-4147-A177-3AD203B41FA5}">
                      <a16:colId xmlns:a16="http://schemas.microsoft.com/office/drawing/2014/main" val="2633086174"/>
                    </a:ext>
                  </a:extLst>
                </a:gridCol>
              </a:tblGrid>
              <a:tr h="553258">
                <a:tc>
                  <a:txBody>
                    <a:bodyPr/>
                    <a:lstStyle/>
                    <a:p>
                      <a:pPr algn="ctr"/>
                      <a:r>
                        <a:rPr lang="en-GB" sz="2000" b="1" dirty="0">
                          <a:latin typeface="Century Gothic" panose="020B0502020202020204" pitchFamily="34" charset="0"/>
                        </a:rPr>
                        <a:t>acute</a:t>
                      </a:r>
                    </a:p>
                  </a:txBody>
                  <a:tcPr marL="147265" marR="147265" marT="73632" marB="73632"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obtuse</a:t>
                      </a:r>
                    </a:p>
                  </a:txBody>
                  <a:tcPr marL="147265" marR="147265" marT="73632" marB="736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reflex</a:t>
                      </a:r>
                    </a:p>
                  </a:txBody>
                  <a:tcPr marL="147265" marR="147265" marT="73632" marB="73632"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324350"/>
                  </a:ext>
                </a:extLst>
              </a:tr>
            </a:tbl>
          </a:graphicData>
        </a:graphic>
      </p:graphicFrame>
      <p:pic>
        <p:nvPicPr>
          <p:cNvPr id="4" name="Picture 3">
            <a:extLst>
              <a:ext uri="{FF2B5EF4-FFF2-40B4-BE49-F238E27FC236}">
                <a16:creationId xmlns:a16="http://schemas.microsoft.com/office/drawing/2014/main" id="{EBD3B0E4-996D-428B-92AA-73E49EA33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062" y="2260848"/>
            <a:ext cx="1864328" cy="1283455"/>
          </a:xfrm>
          <a:prstGeom prst="rect">
            <a:avLst/>
          </a:prstGeom>
        </p:spPr>
      </p:pic>
      <p:pic>
        <p:nvPicPr>
          <p:cNvPr id="6" name="Picture 5">
            <a:extLst>
              <a:ext uri="{FF2B5EF4-FFF2-40B4-BE49-F238E27FC236}">
                <a16:creationId xmlns:a16="http://schemas.microsoft.com/office/drawing/2014/main" id="{62C7C6E4-B21B-4850-B94B-BCA1D5D1A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609" y="2023052"/>
            <a:ext cx="1728219" cy="1115570"/>
          </a:xfrm>
          <a:prstGeom prst="rect">
            <a:avLst/>
          </a:prstGeom>
        </p:spPr>
      </p:pic>
      <p:pic>
        <p:nvPicPr>
          <p:cNvPr id="12" name="Picture 11">
            <a:extLst>
              <a:ext uri="{FF2B5EF4-FFF2-40B4-BE49-F238E27FC236}">
                <a16:creationId xmlns:a16="http://schemas.microsoft.com/office/drawing/2014/main" id="{C198C2A7-A08C-4C32-8E42-344943C4E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0694" y="2254706"/>
            <a:ext cx="1482611" cy="885140"/>
          </a:xfrm>
          <a:prstGeom prst="rect">
            <a:avLst/>
          </a:prstGeom>
        </p:spPr>
      </p:pic>
      <p:sp>
        <p:nvSpPr>
          <p:cNvPr id="17" name="TextBox 16">
            <a:extLst>
              <a:ext uri="{FF2B5EF4-FFF2-40B4-BE49-F238E27FC236}">
                <a16:creationId xmlns:a16="http://schemas.microsoft.com/office/drawing/2014/main" id="{B99A44AD-3474-4148-A29C-1B6C39A9BDF5}"/>
              </a:ext>
            </a:extLst>
          </p:cNvPr>
          <p:cNvSpPr txBox="1"/>
          <p:nvPr/>
        </p:nvSpPr>
        <p:spPr>
          <a:xfrm>
            <a:off x="1826226" y="1924290"/>
            <a:ext cx="202887"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18" name="TextBox 17">
            <a:extLst>
              <a:ext uri="{FF2B5EF4-FFF2-40B4-BE49-F238E27FC236}">
                <a16:creationId xmlns:a16="http://schemas.microsoft.com/office/drawing/2014/main" id="{676C8BEA-45E1-4C4F-BA54-CDFE0C189ECF}"/>
              </a:ext>
            </a:extLst>
          </p:cNvPr>
          <p:cNvSpPr txBox="1"/>
          <p:nvPr/>
        </p:nvSpPr>
        <p:spPr>
          <a:xfrm>
            <a:off x="7148274" y="1924290"/>
            <a:ext cx="202887" cy="400110"/>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sp>
        <p:nvSpPr>
          <p:cNvPr id="20" name="TextBox 19">
            <a:extLst>
              <a:ext uri="{FF2B5EF4-FFF2-40B4-BE49-F238E27FC236}">
                <a16:creationId xmlns:a16="http://schemas.microsoft.com/office/drawing/2014/main" id="{B259E128-C2BC-4922-B2E1-BB9B052B5B77}"/>
              </a:ext>
            </a:extLst>
          </p:cNvPr>
          <p:cNvSpPr txBox="1"/>
          <p:nvPr/>
        </p:nvSpPr>
        <p:spPr>
          <a:xfrm>
            <a:off x="4487250" y="1924290"/>
            <a:ext cx="202887"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14" name="TextBox 13">
            <a:extLst>
              <a:ext uri="{FF2B5EF4-FFF2-40B4-BE49-F238E27FC236}">
                <a16:creationId xmlns:a16="http://schemas.microsoft.com/office/drawing/2014/main" id="{B5C60E4F-1B65-4E54-9DB5-C3AA78C9F478}"/>
              </a:ext>
            </a:extLst>
          </p:cNvPr>
          <p:cNvSpPr txBox="1"/>
          <p:nvPr/>
        </p:nvSpPr>
        <p:spPr>
          <a:xfrm>
            <a:off x="3854074" y="3842746"/>
            <a:ext cx="1266351"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acute</a:t>
            </a:r>
          </a:p>
        </p:txBody>
      </p:sp>
      <p:sp>
        <p:nvSpPr>
          <p:cNvPr id="15" name="TextBox 14">
            <a:extLst>
              <a:ext uri="{FF2B5EF4-FFF2-40B4-BE49-F238E27FC236}">
                <a16:creationId xmlns:a16="http://schemas.microsoft.com/office/drawing/2014/main" id="{7AB49CE4-9EAC-4F9B-8470-4705B0E6B133}"/>
              </a:ext>
            </a:extLst>
          </p:cNvPr>
          <p:cNvSpPr txBox="1"/>
          <p:nvPr/>
        </p:nvSpPr>
        <p:spPr>
          <a:xfrm>
            <a:off x="1193050" y="3843397"/>
            <a:ext cx="1266351"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reflex</a:t>
            </a:r>
          </a:p>
        </p:txBody>
      </p:sp>
      <p:sp>
        <p:nvSpPr>
          <p:cNvPr id="16" name="TextBox 15">
            <a:extLst>
              <a:ext uri="{FF2B5EF4-FFF2-40B4-BE49-F238E27FC236}">
                <a16:creationId xmlns:a16="http://schemas.microsoft.com/office/drawing/2014/main" id="{1DE7686A-3E13-40F4-8443-EB3578AB9657}"/>
              </a:ext>
            </a:extLst>
          </p:cNvPr>
          <p:cNvSpPr txBox="1"/>
          <p:nvPr/>
        </p:nvSpPr>
        <p:spPr>
          <a:xfrm>
            <a:off x="6515098" y="3843397"/>
            <a:ext cx="1266351"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obtuse</a:t>
            </a:r>
          </a:p>
        </p:txBody>
      </p:sp>
    </p:spTree>
    <p:extLst>
      <p:ext uri="{BB962C8B-B14F-4D97-AF65-F5344CB8AC3E}">
        <p14:creationId xmlns:p14="http://schemas.microsoft.com/office/powerpoint/2010/main" val="138977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Estimate, then measure these angles.</a:t>
            </a:r>
          </a:p>
          <a:p>
            <a:pPr algn="ctr"/>
            <a:endParaRPr lang="en-GB" sz="4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F904B425-5164-46DD-9652-E82F5460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9BAEC444-B91D-4D55-B7DB-C537A212506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3DAE2D9B-4425-4A37-B12D-03A8C28B9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3459" y="1875545"/>
            <a:ext cx="2115260" cy="1492735"/>
          </a:xfrm>
          <a:prstGeom prst="rect">
            <a:avLst/>
          </a:prstGeom>
        </p:spPr>
      </p:pic>
      <p:pic>
        <p:nvPicPr>
          <p:cNvPr id="11" name="Picture 10">
            <a:extLst>
              <a:ext uri="{FF2B5EF4-FFF2-40B4-BE49-F238E27FC236}">
                <a16:creationId xmlns:a16="http://schemas.microsoft.com/office/drawing/2014/main" id="{C26489F4-E300-4D44-A896-9891545B9F0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842" y="4003696"/>
            <a:ext cx="4190287" cy="2271124"/>
          </a:xfrm>
          <a:prstGeom prst="rect">
            <a:avLst/>
          </a:prstGeom>
        </p:spPr>
      </p:pic>
      <p:pic>
        <p:nvPicPr>
          <p:cNvPr id="5" name="Picture 4">
            <a:extLst>
              <a:ext uri="{FF2B5EF4-FFF2-40B4-BE49-F238E27FC236}">
                <a16:creationId xmlns:a16="http://schemas.microsoft.com/office/drawing/2014/main" id="{F1CEED2C-57BE-4B0E-A98E-61B8AFBE13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100" y="1870467"/>
            <a:ext cx="5001778" cy="2098552"/>
          </a:xfrm>
          <a:prstGeom prst="rect">
            <a:avLst/>
          </a:prstGeom>
        </p:spPr>
      </p:pic>
      <p:sp>
        <p:nvSpPr>
          <p:cNvPr id="13" name="TextBox 12">
            <a:extLst>
              <a:ext uri="{FF2B5EF4-FFF2-40B4-BE49-F238E27FC236}">
                <a16:creationId xmlns:a16="http://schemas.microsoft.com/office/drawing/2014/main" id="{2B7CA780-67E2-4923-A147-E3812265CD63}"/>
              </a:ext>
            </a:extLst>
          </p:cNvPr>
          <p:cNvSpPr txBox="1"/>
          <p:nvPr/>
        </p:nvSpPr>
        <p:spPr>
          <a:xfrm>
            <a:off x="6962756" y="2621297"/>
            <a:ext cx="202887"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14" name="TextBox 13">
            <a:extLst>
              <a:ext uri="{FF2B5EF4-FFF2-40B4-BE49-F238E27FC236}">
                <a16:creationId xmlns:a16="http://schemas.microsoft.com/office/drawing/2014/main" id="{46FC3F0C-FEB8-491B-A570-21CBCC6A4C17}"/>
              </a:ext>
            </a:extLst>
          </p:cNvPr>
          <p:cNvSpPr txBox="1"/>
          <p:nvPr/>
        </p:nvSpPr>
        <p:spPr>
          <a:xfrm>
            <a:off x="3318545" y="3119151"/>
            <a:ext cx="202887"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spTree>
    <p:extLst>
      <p:ext uri="{BB962C8B-B14F-4D97-AF65-F5344CB8AC3E}">
        <p14:creationId xmlns:p14="http://schemas.microsoft.com/office/powerpoint/2010/main" val="257652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Estimate, then measure these angles.</a:t>
            </a:r>
          </a:p>
          <a:p>
            <a:pPr algn="ctr"/>
            <a:r>
              <a:rPr lang="en-GB" sz="2000" b="1" dirty="0">
                <a:solidFill>
                  <a:srgbClr val="FF0000"/>
                </a:solidFill>
                <a:latin typeface="Century Gothic" panose="020B0502020202020204" pitchFamily="34" charset="0"/>
              </a:rPr>
              <a:t>Estimations can be up to 20° either side of the answer. </a:t>
            </a:r>
          </a:p>
          <a:p>
            <a:pPr algn="ctr"/>
            <a:r>
              <a:rPr lang="en-GB" sz="2000" b="1" dirty="0">
                <a:solidFill>
                  <a:srgbClr val="FF0000"/>
                </a:solidFill>
                <a:latin typeface="Century Gothic" panose="020B0502020202020204" pitchFamily="34" charset="0"/>
              </a:rPr>
              <a:t>a – 55°, b – 135°</a:t>
            </a:r>
            <a:endParaRPr lang="en-GB" sz="2000" b="1" dirty="0">
              <a:solidFill>
                <a:prstClr val="black"/>
              </a:solidFill>
              <a:latin typeface="Century Gothic" panose="020B0502020202020204" pitchFamily="34" charset="0"/>
            </a:endParaRPr>
          </a:p>
          <a:p>
            <a:pPr algn="ctr"/>
            <a:endParaRPr lang="en-GB" sz="4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F904B425-5164-46DD-9652-E82F5460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9BAEC444-B91D-4D55-B7DB-C537A212506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3DAE2D9B-4425-4A37-B12D-03A8C28B9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3459" y="1875545"/>
            <a:ext cx="2115260" cy="1492735"/>
          </a:xfrm>
          <a:prstGeom prst="rect">
            <a:avLst/>
          </a:prstGeom>
        </p:spPr>
      </p:pic>
      <p:pic>
        <p:nvPicPr>
          <p:cNvPr id="5" name="Picture 4">
            <a:extLst>
              <a:ext uri="{FF2B5EF4-FFF2-40B4-BE49-F238E27FC236}">
                <a16:creationId xmlns:a16="http://schemas.microsoft.com/office/drawing/2014/main" id="{F1CEED2C-57BE-4B0E-A98E-61B8AFBE13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00" y="1870467"/>
            <a:ext cx="5001778" cy="2098552"/>
          </a:xfrm>
          <a:prstGeom prst="rect">
            <a:avLst/>
          </a:prstGeom>
        </p:spPr>
      </p:pic>
      <p:sp>
        <p:nvSpPr>
          <p:cNvPr id="13" name="TextBox 12">
            <a:extLst>
              <a:ext uri="{FF2B5EF4-FFF2-40B4-BE49-F238E27FC236}">
                <a16:creationId xmlns:a16="http://schemas.microsoft.com/office/drawing/2014/main" id="{2B7CA780-67E2-4923-A147-E3812265CD63}"/>
              </a:ext>
            </a:extLst>
          </p:cNvPr>
          <p:cNvSpPr txBox="1"/>
          <p:nvPr/>
        </p:nvSpPr>
        <p:spPr>
          <a:xfrm>
            <a:off x="6962756" y="2621297"/>
            <a:ext cx="202887"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14" name="TextBox 13">
            <a:extLst>
              <a:ext uri="{FF2B5EF4-FFF2-40B4-BE49-F238E27FC236}">
                <a16:creationId xmlns:a16="http://schemas.microsoft.com/office/drawing/2014/main" id="{46FC3F0C-FEB8-491B-A570-21CBCC6A4C17}"/>
              </a:ext>
            </a:extLst>
          </p:cNvPr>
          <p:cNvSpPr txBox="1"/>
          <p:nvPr/>
        </p:nvSpPr>
        <p:spPr>
          <a:xfrm>
            <a:off x="3318545" y="3119151"/>
            <a:ext cx="202887"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pic>
        <p:nvPicPr>
          <p:cNvPr id="12" name="Picture 11">
            <a:extLst>
              <a:ext uri="{FF2B5EF4-FFF2-40B4-BE49-F238E27FC236}">
                <a16:creationId xmlns:a16="http://schemas.microsoft.com/office/drawing/2014/main" id="{ABC415C6-1E6E-4E7E-8D26-A8E08C4ED20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842" y="4003696"/>
            <a:ext cx="4190287" cy="2271124"/>
          </a:xfrm>
          <a:prstGeom prst="rect">
            <a:avLst/>
          </a:prstGeom>
        </p:spPr>
      </p:pic>
    </p:spTree>
    <p:extLst>
      <p:ext uri="{BB962C8B-B14F-4D97-AF65-F5344CB8AC3E}">
        <p14:creationId xmlns:p14="http://schemas.microsoft.com/office/powerpoint/2010/main" val="16054448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C51AB2-F219-4466-AFD5-AB5536115B93}"/>
</file>

<file path=customXml/itemProps2.xml><?xml version="1.0" encoding="utf-8"?>
<ds:datastoreItem xmlns:ds="http://schemas.openxmlformats.org/officeDocument/2006/customXml" ds:itemID="{0EF8F11D-A449-4684-B8E0-461263A2E192}">
  <ds:schemaRefs>
    <ds:schemaRef ds:uri="http://purl.org/dc/elements/1.1/"/>
    <ds:schemaRef ds:uri="http://schemas.openxmlformats.org/package/2006/metadata/core-properties"/>
    <ds:schemaRef ds:uri="http://schemas.microsoft.com/office/infopath/2007/PartnerControls"/>
    <ds:schemaRef ds:uri="http://purl.org/dc/terms/"/>
    <ds:schemaRef ds:uri="86144f90-c7b6-48d0-aae5-f5e9e48cc3df"/>
    <ds:schemaRef ds:uri="0f0ae0ff-29c4-4766-b250-c1a9bee8d430"/>
    <ds:schemaRef ds:uri="http://schemas.microsoft.com/office/2006/documentManagement/types"/>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1686</TotalTime>
  <Words>901</Words>
  <Application>Microsoft Office PowerPoint</Application>
  <PresentationFormat>On-screen Show (4:3)</PresentationFormat>
  <Paragraphs>365</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Y6 Summer 1 Block 1 PPT Measure with a Protractor</dc:title>
  <dc:creator>Ashleigh Sobol</dc:creator>
  <cp:lastModifiedBy>Davina S</cp:lastModifiedBy>
  <cp:revision>103</cp:revision>
  <dcterms:created xsi:type="dcterms:W3CDTF">2018-03-17T10:08:43Z</dcterms:created>
  <dcterms:modified xsi:type="dcterms:W3CDTF">2019-03-18T16:17:52Z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