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80" r:id="rId6"/>
    <p:sldId id="301" r:id="rId7"/>
    <p:sldId id="360" r:id="rId8"/>
    <p:sldId id="382" r:id="rId9"/>
    <p:sldId id="381" r:id="rId10"/>
    <p:sldId id="374" r:id="rId11"/>
    <p:sldId id="366" r:id="rId12"/>
    <p:sldId id="375" r:id="rId13"/>
    <p:sldId id="367" r:id="rId14"/>
    <p:sldId id="368" r:id="rId15"/>
    <p:sldId id="314" r:id="rId16"/>
    <p:sldId id="376" r:id="rId17"/>
    <p:sldId id="377" r:id="rId18"/>
    <p:sldId id="371" r:id="rId19"/>
    <p:sldId id="378" r:id="rId20"/>
    <p:sldId id="379" r:id="rId21"/>
    <p:sldId id="373" r:id="rId22"/>
    <p:sldId id="35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FCD4A-F78A-4526-82F5-316D3D9AD419}" v="133" dt="2019-04-22T14:44:00.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63" d="100"/>
          <a:sy n="63" d="100"/>
        </p:scale>
        <p:origin x="13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600"/>
              <a:t>Ice Cream Sales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Park</c:v>
                </c:pt>
              </c:strCache>
            </c:strRef>
          </c:tx>
          <c:spPr>
            <a:ln w="28575" cap="rnd">
              <a:solidFill>
                <a:srgbClr val="FFC000"/>
              </a:solidFill>
              <a:round/>
            </a:ln>
            <a:effectLst/>
          </c:spPr>
          <c:marker>
            <c:symbol val="none"/>
          </c:marker>
          <c:cat>
            <c:strRef>
              <c:f>Sheet1!$A$2:$A$8</c:f>
              <c:strCache>
                <c:ptCount val="7"/>
                <c:pt idx="0">
                  <c:v>Monday</c:v>
                </c:pt>
                <c:pt idx="1">
                  <c:v>Tuesday</c:v>
                </c:pt>
                <c:pt idx="2">
                  <c:v>Wednesday</c:v>
                </c:pt>
                <c:pt idx="3">
                  <c:v>Thursday</c:v>
                </c:pt>
                <c:pt idx="4">
                  <c:v>Friday</c:v>
                </c:pt>
                <c:pt idx="5">
                  <c:v>Saturday</c:v>
                </c:pt>
                <c:pt idx="6">
                  <c:v>Sunday</c:v>
                </c:pt>
              </c:strCache>
            </c:strRef>
          </c:cat>
          <c:val>
            <c:numRef>
              <c:f>Sheet1!$B$2:$B$8</c:f>
              <c:numCache>
                <c:formatCode>General</c:formatCode>
                <c:ptCount val="7"/>
                <c:pt idx="0">
                  <c:v>8</c:v>
                </c:pt>
                <c:pt idx="1">
                  <c:v>9</c:v>
                </c:pt>
                <c:pt idx="2">
                  <c:v>9</c:v>
                </c:pt>
                <c:pt idx="3">
                  <c:v>8</c:v>
                </c:pt>
                <c:pt idx="4">
                  <c:v>15</c:v>
                </c:pt>
                <c:pt idx="5">
                  <c:v>24</c:v>
                </c:pt>
                <c:pt idx="6">
                  <c:v>25</c:v>
                </c:pt>
              </c:numCache>
            </c:numRef>
          </c:val>
          <c:smooth val="0"/>
          <c:extLst>
            <c:ext xmlns:c16="http://schemas.microsoft.com/office/drawing/2014/chart" uri="{C3380CC4-5D6E-409C-BE32-E72D297353CC}">
              <c16:uniqueId val="{00000000-43EA-46AA-935F-D44E43575FBF}"/>
            </c:ext>
          </c:extLst>
        </c:ser>
        <c:ser>
          <c:idx val="1"/>
          <c:order val="1"/>
          <c:tx>
            <c:strRef>
              <c:f>Sheet1!$C$1</c:f>
              <c:strCache>
                <c:ptCount val="1"/>
                <c:pt idx="0">
                  <c:v>Shopping Center</c:v>
                </c:pt>
              </c:strCache>
            </c:strRef>
          </c:tx>
          <c:spPr>
            <a:ln w="28575" cap="rnd">
              <a:solidFill>
                <a:srgbClr val="7030A0"/>
              </a:solidFill>
              <a:round/>
            </a:ln>
            <a:effectLst/>
          </c:spPr>
          <c:marker>
            <c:symbol val="none"/>
          </c:marker>
          <c:cat>
            <c:strRef>
              <c:f>Sheet1!$A$2:$A$8</c:f>
              <c:strCache>
                <c:ptCount val="7"/>
                <c:pt idx="0">
                  <c:v>Monday</c:v>
                </c:pt>
                <c:pt idx="1">
                  <c:v>Tuesday</c:v>
                </c:pt>
                <c:pt idx="2">
                  <c:v>Wednesday</c:v>
                </c:pt>
                <c:pt idx="3">
                  <c:v>Thursday</c:v>
                </c:pt>
                <c:pt idx="4">
                  <c:v>Friday</c:v>
                </c:pt>
                <c:pt idx="5">
                  <c:v>Saturday</c:v>
                </c:pt>
                <c:pt idx="6">
                  <c:v>Sunday</c:v>
                </c:pt>
              </c:strCache>
            </c:strRef>
          </c:cat>
          <c:val>
            <c:numRef>
              <c:f>Sheet1!$C$2:$C$8</c:f>
              <c:numCache>
                <c:formatCode>General</c:formatCode>
                <c:ptCount val="7"/>
                <c:pt idx="0">
                  <c:v>15</c:v>
                </c:pt>
                <c:pt idx="1">
                  <c:v>13</c:v>
                </c:pt>
                <c:pt idx="2">
                  <c:v>17</c:v>
                </c:pt>
                <c:pt idx="3">
                  <c:v>20</c:v>
                </c:pt>
                <c:pt idx="4">
                  <c:v>6</c:v>
                </c:pt>
                <c:pt idx="5">
                  <c:v>5</c:v>
                </c:pt>
                <c:pt idx="6">
                  <c:v>4</c:v>
                </c:pt>
              </c:numCache>
            </c:numRef>
          </c:val>
          <c:smooth val="0"/>
          <c:extLst>
            <c:ext xmlns:c16="http://schemas.microsoft.com/office/drawing/2014/chart" uri="{C3380CC4-5D6E-409C-BE32-E72D297353CC}">
              <c16:uniqueId val="{00000001-43EA-46AA-935F-D44E43575FBF}"/>
            </c:ext>
          </c:extLst>
        </c:ser>
        <c:dLbls>
          <c:showLegendKey val="0"/>
          <c:showVal val="0"/>
          <c:showCatName val="0"/>
          <c:showSerName val="0"/>
          <c:showPercent val="0"/>
          <c:showBubbleSize val="0"/>
        </c:dLbls>
        <c:smooth val="0"/>
        <c:axId val="505644984"/>
        <c:axId val="505638752"/>
      </c:lineChart>
      <c:catAx>
        <c:axId val="50564498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a:t>Day</a:t>
                </a:r>
              </a:p>
            </c:rich>
          </c:tx>
          <c:layout>
            <c:manualLayout>
              <c:xMode val="edge"/>
              <c:yMode val="edge"/>
              <c:x val="0.50065266841644795"/>
              <c:y val="0.7360108267716535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38752"/>
        <c:crosses val="autoZero"/>
        <c:auto val="1"/>
        <c:lblAlgn val="ctr"/>
        <c:lblOffset val="100"/>
        <c:tickLblSkip val="1"/>
        <c:noMultiLvlLbl val="0"/>
      </c:catAx>
      <c:valAx>
        <c:axId val="505638752"/>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a:t>Number of Ice Creams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44984"/>
        <c:crosses val="autoZero"/>
        <c:crossBetween val="between"/>
      </c:valAx>
      <c:spPr>
        <a:noFill/>
        <a:ln>
          <a:noFill/>
        </a:ln>
        <a:effectLst/>
      </c:spPr>
    </c:plotArea>
    <c:legend>
      <c:legendPos val="b"/>
      <c:layout>
        <c:manualLayout>
          <c:xMode val="edge"/>
          <c:yMode val="edge"/>
          <c:x val="0.23616360454943133"/>
          <c:y val="0.81824015748031498"/>
          <c:w val="0.51933923884514432"/>
          <c:h val="0.110926509186351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Century Gothic" panose="020B0502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Ian</c:v>
                </c:pt>
              </c:strCache>
            </c:strRef>
          </c:tx>
          <c:spPr>
            <a:ln w="28575" cap="rnd">
              <a:solidFill>
                <a:srgbClr val="00B0F0"/>
              </a:solidFill>
              <a:round/>
            </a:ln>
            <a:effectLst/>
          </c:spPr>
          <c:marker>
            <c:symbol val="none"/>
          </c:marker>
          <c:cat>
            <c:strRef>
              <c:f>Sheet1!$A$2:$A$6</c:f>
              <c:strCache>
                <c:ptCount val="5"/>
                <c:pt idx="0">
                  <c:v>Mon</c:v>
                </c:pt>
                <c:pt idx="1">
                  <c:v>Tues</c:v>
                </c:pt>
                <c:pt idx="2">
                  <c:v>Wed</c:v>
                </c:pt>
                <c:pt idx="3">
                  <c:v>Thurs</c:v>
                </c:pt>
                <c:pt idx="4">
                  <c:v>Fri</c:v>
                </c:pt>
              </c:strCache>
            </c:strRef>
          </c:cat>
          <c:val>
            <c:numRef>
              <c:f>Sheet1!$B$2:$B$6</c:f>
              <c:numCache>
                <c:formatCode>General</c:formatCode>
                <c:ptCount val="5"/>
                <c:pt idx="0">
                  <c:v>0</c:v>
                </c:pt>
                <c:pt idx="1">
                  <c:v>1</c:v>
                </c:pt>
                <c:pt idx="2">
                  <c:v>1</c:v>
                </c:pt>
                <c:pt idx="3">
                  <c:v>2</c:v>
                </c:pt>
                <c:pt idx="4">
                  <c:v>9</c:v>
                </c:pt>
              </c:numCache>
            </c:numRef>
          </c:val>
          <c:smooth val="0"/>
          <c:extLst>
            <c:ext xmlns:c16="http://schemas.microsoft.com/office/drawing/2014/chart" uri="{C3380CC4-5D6E-409C-BE32-E72D297353CC}">
              <c16:uniqueId val="{00000000-E9F2-436B-BC3F-009E454DAC9F}"/>
            </c:ext>
          </c:extLst>
        </c:ser>
        <c:ser>
          <c:idx val="1"/>
          <c:order val="1"/>
          <c:tx>
            <c:strRef>
              <c:f>Sheet1!$C$1</c:f>
              <c:strCache>
                <c:ptCount val="1"/>
                <c:pt idx="0">
                  <c:v>Uma</c:v>
                </c:pt>
              </c:strCache>
            </c:strRef>
          </c:tx>
          <c:spPr>
            <a:ln w="28575" cap="rnd">
              <a:solidFill>
                <a:schemeClr val="accent2"/>
              </a:solidFill>
              <a:round/>
            </a:ln>
            <a:effectLst/>
          </c:spPr>
          <c:marker>
            <c:symbol val="none"/>
          </c:marker>
          <c:cat>
            <c:strRef>
              <c:f>Sheet1!$A$2:$A$6</c:f>
              <c:strCache>
                <c:ptCount val="5"/>
                <c:pt idx="0">
                  <c:v>Mon</c:v>
                </c:pt>
                <c:pt idx="1">
                  <c:v>Tues</c:v>
                </c:pt>
                <c:pt idx="2">
                  <c:v>Wed</c:v>
                </c:pt>
                <c:pt idx="3">
                  <c:v>Thurs</c:v>
                </c:pt>
                <c:pt idx="4">
                  <c:v>Fri</c:v>
                </c:pt>
              </c:strCache>
            </c:strRef>
          </c:cat>
          <c:val>
            <c:numRef>
              <c:f>Sheet1!$C$2:$C$6</c:f>
              <c:numCache>
                <c:formatCode>General</c:formatCode>
                <c:ptCount val="5"/>
                <c:pt idx="0">
                  <c:v>0</c:v>
                </c:pt>
                <c:pt idx="1">
                  <c:v>2</c:v>
                </c:pt>
                <c:pt idx="2">
                  <c:v>3</c:v>
                </c:pt>
                <c:pt idx="3">
                  <c:v>3</c:v>
                </c:pt>
                <c:pt idx="4">
                  <c:v>8</c:v>
                </c:pt>
              </c:numCache>
            </c:numRef>
          </c:val>
          <c:smooth val="0"/>
          <c:extLst>
            <c:ext xmlns:c16="http://schemas.microsoft.com/office/drawing/2014/chart" uri="{C3380CC4-5D6E-409C-BE32-E72D297353CC}">
              <c16:uniqueId val="{00000000-2CF0-4A8C-9D5E-332C765BBC2F}"/>
            </c:ext>
          </c:extLst>
        </c:ser>
        <c:dLbls>
          <c:showLegendKey val="0"/>
          <c:showVal val="0"/>
          <c:showCatName val="0"/>
          <c:showSerName val="0"/>
          <c:showPercent val="0"/>
          <c:showBubbleSize val="0"/>
        </c:dLbls>
        <c:smooth val="0"/>
        <c:axId val="505644984"/>
        <c:axId val="505638752"/>
      </c:lineChart>
      <c:catAx>
        <c:axId val="505644984"/>
        <c:scaling>
          <c:orientation val="minMax"/>
        </c:scaling>
        <c:delete val="1"/>
        <c:axPos val="b"/>
        <c:numFmt formatCode="General" sourceLinked="1"/>
        <c:majorTickMark val="none"/>
        <c:minorTickMark val="none"/>
        <c:tickLblPos val="nextTo"/>
        <c:crossAx val="505638752"/>
        <c:crosses val="autoZero"/>
        <c:auto val="1"/>
        <c:lblAlgn val="ctr"/>
        <c:lblOffset val="100"/>
        <c:noMultiLvlLbl val="0"/>
      </c:catAx>
      <c:valAx>
        <c:axId val="505638752"/>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505644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600" b="1" dirty="0">
                <a:latin typeface="Century Gothic" panose="020B0502020202020204" pitchFamily="34" charset="0"/>
              </a:rPr>
              <a:t>Height of Sunflowers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Flower 1</c:v>
                </c:pt>
              </c:strCache>
            </c:strRef>
          </c:tx>
          <c:spPr>
            <a:ln w="28575" cap="rnd">
              <a:solidFill>
                <a:srgbClr val="7030A0"/>
              </a:solidFill>
              <a:round/>
            </a:ln>
            <a:effectLst/>
          </c:spPr>
          <c:marker>
            <c:symbol val="none"/>
          </c:marker>
          <c:cat>
            <c:strRef>
              <c:f>Sheet1!$A$2:$A$7</c:f>
              <c:strCache>
                <c:ptCount val="6"/>
                <c:pt idx="0">
                  <c:v>April</c:v>
                </c:pt>
                <c:pt idx="1">
                  <c:v>May</c:v>
                </c:pt>
                <c:pt idx="2">
                  <c:v>June</c:v>
                </c:pt>
                <c:pt idx="3">
                  <c:v>July</c:v>
                </c:pt>
                <c:pt idx="4">
                  <c:v>August</c:v>
                </c:pt>
                <c:pt idx="5">
                  <c:v>September</c:v>
                </c:pt>
              </c:strCache>
            </c:strRef>
          </c:cat>
          <c:val>
            <c:numRef>
              <c:f>Sheet1!$B$2:$B$7</c:f>
              <c:numCache>
                <c:formatCode>General</c:formatCode>
                <c:ptCount val="6"/>
                <c:pt idx="0">
                  <c:v>1</c:v>
                </c:pt>
                <c:pt idx="1">
                  <c:v>3</c:v>
                </c:pt>
                <c:pt idx="2">
                  <c:v>4</c:v>
                </c:pt>
                <c:pt idx="3">
                  <c:v>6</c:v>
                </c:pt>
                <c:pt idx="4">
                  <c:v>8</c:v>
                </c:pt>
                <c:pt idx="5">
                  <c:v>9</c:v>
                </c:pt>
              </c:numCache>
            </c:numRef>
          </c:val>
          <c:smooth val="0"/>
          <c:extLst>
            <c:ext xmlns:c16="http://schemas.microsoft.com/office/drawing/2014/chart" uri="{C3380CC4-5D6E-409C-BE32-E72D297353CC}">
              <c16:uniqueId val="{00000000-F730-4F82-AC6C-E4461020C8A9}"/>
            </c:ext>
          </c:extLst>
        </c:ser>
        <c:ser>
          <c:idx val="1"/>
          <c:order val="1"/>
          <c:tx>
            <c:strRef>
              <c:f>Sheet1!$C$1</c:f>
              <c:strCache>
                <c:ptCount val="1"/>
                <c:pt idx="0">
                  <c:v>Flower 2</c:v>
                </c:pt>
              </c:strCache>
            </c:strRef>
          </c:tx>
          <c:spPr>
            <a:ln w="28575" cap="rnd">
              <a:solidFill>
                <a:srgbClr val="FFC000"/>
              </a:solidFill>
              <a:round/>
            </a:ln>
            <a:effectLst/>
          </c:spPr>
          <c:marker>
            <c:symbol val="none"/>
          </c:marker>
          <c:cat>
            <c:strRef>
              <c:f>Sheet1!$A$2:$A$7</c:f>
              <c:strCache>
                <c:ptCount val="6"/>
                <c:pt idx="0">
                  <c:v>April</c:v>
                </c:pt>
                <c:pt idx="1">
                  <c:v>May</c:v>
                </c:pt>
                <c:pt idx="2">
                  <c:v>June</c:v>
                </c:pt>
                <c:pt idx="3">
                  <c:v>July</c:v>
                </c:pt>
                <c:pt idx="4">
                  <c:v>August</c:v>
                </c:pt>
                <c:pt idx="5">
                  <c:v>September</c:v>
                </c:pt>
              </c:strCache>
            </c:strRef>
          </c:cat>
          <c:val>
            <c:numRef>
              <c:f>Sheet1!$C$2:$C$7</c:f>
              <c:numCache>
                <c:formatCode>General</c:formatCode>
                <c:ptCount val="6"/>
                <c:pt idx="0">
                  <c:v>1</c:v>
                </c:pt>
                <c:pt idx="1">
                  <c:v>2</c:v>
                </c:pt>
                <c:pt idx="2">
                  <c:v>4</c:v>
                </c:pt>
                <c:pt idx="3">
                  <c:v>7</c:v>
                </c:pt>
                <c:pt idx="4">
                  <c:v>9</c:v>
                </c:pt>
                <c:pt idx="5">
                  <c:v>10</c:v>
                </c:pt>
              </c:numCache>
            </c:numRef>
          </c:val>
          <c:smooth val="0"/>
          <c:extLst>
            <c:ext xmlns:c16="http://schemas.microsoft.com/office/drawing/2014/chart" uri="{C3380CC4-5D6E-409C-BE32-E72D297353CC}">
              <c16:uniqueId val="{00000001-F730-4F82-AC6C-E4461020C8A9}"/>
            </c:ext>
          </c:extLst>
        </c:ser>
        <c:dLbls>
          <c:showLegendKey val="0"/>
          <c:showVal val="0"/>
          <c:showCatName val="0"/>
          <c:showSerName val="0"/>
          <c:showPercent val="0"/>
          <c:showBubbleSize val="0"/>
        </c:dLbls>
        <c:smooth val="0"/>
        <c:axId val="505644984"/>
        <c:axId val="505638752"/>
      </c:lineChart>
      <c:catAx>
        <c:axId val="50564498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sz="1200" b="1" dirty="0">
                    <a:latin typeface="Century Gothic" panose="020B0502020202020204" pitchFamily="34" charset="0"/>
                  </a:rPr>
                  <a:t>Months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38752"/>
        <c:crosses val="autoZero"/>
        <c:auto val="1"/>
        <c:lblAlgn val="ctr"/>
        <c:lblOffset val="100"/>
        <c:tickLblSkip val="1"/>
        <c:noMultiLvlLbl val="0"/>
      </c:catAx>
      <c:valAx>
        <c:axId val="5056387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sz="1200" b="1" dirty="0">
                    <a:latin typeface="Century Gothic" panose="020B0502020202020204" pitchFamily="34" charset="0"/>
                  </a:rPr>
                  <a:t>Height in</a:t>
                </a:r>
                <a:r>
                  <a:rPr lang="en-GB" sz="1200" b="1" baseline="0" dirty="0">
                    <a:latin typeface="Century Gothic" panose="020B0502020202020204" pitchFamily="34" charset="0"/>
                  </a:rPr>
                  <a:t> feet</a:t>
                </a:r>
                <a:endParaRPr lang="en-GB" sz="1200" b="1" dirty="0">
                  <a:latin typeface="Century Gothic" panose="020B0502020202020204" pitchFamily="34" charset="0"/>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44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600" b="1" dirty="0">
                <a:latin typeface="Century Gothic" panose="020B0502020202020204" pitchFamily="34" charset="0"/>
              </a:rPr>
              <a:t>Height of Sunflowers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Flower 1</c:v>
                </c:pt>
              </c:strCache>
            </c:strRef>
          </c:tx>
          <c:spPr>
            <a:ln w="28575" cap="rnd">
              <a:solidFill>
                <a:srgbClr val="7030A0"/>
              </a:solidFill>
              <a:round/>
            </a:ln>
            <a:effectLst/>
          </c:spPr>
          <c:marker>
            <c:symbol val="none"/>
          </c:marker>
          <c:cat>
            <c:strRef>
              <c:f>Sheet1!$A$2:$A$7</c:f>
              <c:strCache>
                <c:ptCount val="6"/>
                <c:pt idx="0">
                  <c:v>April</c:v>
                </c:pt>
                <c:pt idx="1">
                  <c:v>May</c:v>
                </c:pt>
                <c:pt idx="2">
                  <c:v>June</c:v>
                </c:pt>
                <c:pt idx="3">
                  <c:v>July</c:v>
                </c:pt>
                <c:pt idx="4">
                  <c:v>August</c:v>
                </c:pt>
                <c:pt idx="5">
                  <c:v>September</c:v>
                </c:pt>
              </c:strCache>
            </c:strRef>
          </c:cat>
          <c:val>
            <c:numRef>
              <c:f>Sheet1!$B$2:$B$7</c:f>
              <c:numCache>
                <c:formatCode>General</c:formatCode>
                <c:ptCount val="6"/>
                <c:pt idx="0">
                  <c:v>1</c:v>
                </c:pt>
                <c:pt idx="1">
                  <c:v>3</c:v>
                </c:pt>
                <c:pt idx="2">
                  <c:v>4</c:v>
                </c:pt>
                <c:pt idx="3">
                  <c:v>6</c:v>
                </c:pt>
                <c:pt idx="4">
                  <c:v>8</c:v>
                </c:pt>
                <c:pt idx="5">
                  <c:v>9</c:v>
                </c:pt>
              </c:numCache>
            </c:numRef>
          </c:val>
          <c:smooth val="0"/>
          <c:extLst>
            <c:ext xmlns:c16="http://schemas.microsoft.com/office/drawing/2014/chart" uri="{C3380CC4-5D6E-409C-BE32-E72D297353CC}">
              <c16:uniqueId val="{00000000-9928-44AD-A042-7FA40ECCD5DF}"/>
            </c:ext>
          </c:extLst>
        </c:ser>
        <c:ser>
          <c:idx val="1"/>
          <c:order val="1"/>
          <c:tx>
            <c:strRef>
              <c:f>Sheet1!$C$1</c:f>
              <c:strCache>
                <c:ptCount val="1"/>
                <c:pt idx="0">
                  <c:v>Flower 2</c:v>
                </c:pt>
              </c:strCache>
            </c:strRef>
          </c:tx>
          <c:spPr>
            <a:ln w="28575" cap="rnd">
              <a:solidFill>
                <a:srgbClr val="FFC000"/>
              </a:solidFill>
              <a:round/>
            </a:ln>
            <a:effectLst/>
          </c:spPr>
          <c:marker>
            <c:symbol val="none"/>
          </c:marker>
          <c:cat>
            <c:strRef>
              <c:f>Sheet1!$A$2:$A$7</c:f>
              <c:strCache>
                <c:ptCount val="6"/>
                <c:pt idx="0">
                  <c:v>April</c:v>
                </c:pt>
                <c:pt idx="1">
                  <c:v>May</c:v>
                </c:pt>
                <c:pt idx="2">
                  <c:v>June</c:v>
                </c:pt>
                <c:pt idx="3">
                  <c:v>July</c:v>
                </c:pt>
                <c:pt idx="4">
                  <c:v>August</c:v>
                </c:pt>
                <c:pt idx="5">
                  <c:v>September</c:v>
                </c:pt>
              </c:strCache>
            </c:strRef>
          </c:cat>
          <c:val>
            <c:numRef>
              <c:f>Sheet1!$C$2:$C$7</c:f>
              <c:numCache>
                <c:formatCode>General</c:formatCode>
                <c:ptCount val="6"/>
                <c:pt idx="0">
                  <c:v>1</c:v>
                </c:pt>
                <c:pt idx="1">
                  <c:v>2</c:v>
                </c:pt>
                <c:pt idx="2">
                  <c:v>4</c:v>
                </c:pt>
                <c:pt idx="3">
                  <c:v>7</c:v>
                </c:pt>
                <c:pt idx="4">
                  <c:v>9</c:v>
                </c:pt>
                <c:pt idx="5">
                  <c:v>10</c:v>
                </c:pt>
              </c:numCache>
            </c:numRef>
          </c:val>
          <c:smooth val="0"/>
          <c:extLst>
            <c:ext xmlns:c16="http://schemas.microsoft.com/office/drawing/2014/chart" uri="{C3380CC4-5D6E-409C-BE32-E72D297353CC}">
              <c16:uniqueId val="{00000001-9928-44AD-A042-7FA40ECCD5DF}"/>
            </c:ext>
          </c:extLst>
        </c:ser>
        <c:dLbls>
          <c:showLegendKey val="0"/>
          <c:showVal val="0"/>
          <c:showCatName val="0"/>
          <c:showSerName val="0"/>
          <c:showPercent val="0"/>
          <c:showBubbleSize val="0"/>
        </c:dLbls>
        <c:smooth val="0"/>
        <c:axId val="505644984"/>
        <c:axId val="505638752"/>
      </c:lineChart>
      <c:catAx>
        <c:axId val="50564498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sz="1200" b="1" dirty="0">
                    <a:latin typeface="Century Gothic" panose="020B0502020202020204" pitchFamily="34" charset="0"/>
                  </a:rPr>
                  <a:t>Months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38752"/>
        <c:crosses val="autoZero"/>
        <c:auto val="1"/>
        <c:lblAlgn val="ctr"/>
        <c:lblOffset val="100"/>
        <c:tickLblSkip val="1"/>
        <c:noMultiLvlLbl val="0"/>
      </c:catAx>
      <c:valAx>
        <c:axId val="5056387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sz="1200" b="1" dirty="0">
                    <a:latin typeface="Century Gothic" panose="020B0502020202020204" pitchFamily="34" charset="0"/>
                  </a:rPr>
                  <a:t>Height in</a:t>
                </a:r>
                <a:r>
                  <a:rPr lang="en-GB" sz="1200" b="1" baseline="0" dirty="0">
                    <a:latin typeface="Century Gothic" panose="020B0502020202020204" pitchFamily="34" charset="0"/>
                  </a:rPr>
                  <a:t> feet</a:t>
                </a:r>
                <a:endParaRPr lang="en-GB" sz="1200" b="1" dirty="0">
                  <a:latin typeface="Century Gothic" panose="020B0502020202020204" pitchFamily="34" charset="0"/>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44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600" b="1" dirty="0">
                <a:latin typeface="Century Gothic" panose="020B0502020202020204" pitchFamily="34" charset="0"/>
              </a:rPr>
              <a:t>Height of Sunflowers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Flower 1</c:v>
                </c:pt>
              </c:strCache>
            </c:strRef>
          </c:tx>
          <c:spPr>
            <a:ln w="28575" cap="rnd">
              <a:solidFill>
                <a:srgbClr val="7030A0"/>
              </a:solidFill>
              <a:round/>
            </a:ln>
            <a:effectLst/>
          </c:spPr>
          <c:marker>
            <c:symbol val="none"/>
          </c:marker>
          <c:cat>
            <c:strRef>
              <c:f>Sheet1!$A$2:$A$7</c:f>
              <c:strCache>
                <c:ptCount val="6"/>
                <c:pt idx="0">
                  <c:v>April</c:v>
                </c:pt>
                <c:pt idx="1">
                  <c:v>May</c:v>
                </c:pt>
                <c:pt idx="2">
                  <c:v>June</c:v>
                </c:pt>
                <c:pt idx="3">
                  <c:v>July</c:v>
                </c:pt>
                <c:pt idx="4">
                  <c:v>August</c:v>
                </c:pt>
                <c:pt idx="5">
                  <c:v>September</c:v>
                </c:pt>
              </c:strCache>
            </c:strRef>
          </c:cat>
          <c:val>
            <c:numRef>
              <c:f>Sheet1!$B$2:$B$7</c:f>
              <c:numCache>
                <c:formatCode>General</c:formatCode>
                <c:ptCount val="6"/>
                <c:pt idx="0">
                  <c:v>1</c:v>
                </c:pt>
                <c:pt idx="1">
                  <c:v>3</c:v>
                </c:pt>
                <c:pt idx="2">
                  <c:v>4</c:v>
                </c:pt>
                <c:pt idx="3">
                  <c:v>6</c:v>
                </c:pt>
                <c:pt idx="4">
                  <c:v>8</c:v>
                </c:pt>
                <c:pt idx="5">
                  <c:v>9</c:v>
                </c:pt>
              </c:numCache>
            </c:numRef>
          </c:val>
          <c:smooth val="0"/>
          <c:extLst>
            <c:ext xmlns:c16="http://schemas.microsoft.com/office/drawing/2014/chart" uri="{C3380CC4-5D6E-409C-BE32-E72D297353CC}">
              <c16:uniqueId val="{00000000-9928-44AD-A042-7FA40ECCD5DF}"/>
            </c:ext>
          </c:extLst>
        </c:ser>
        <c:ser>
          <c:idx val="1"/>
          <c:order val="1"/>
          <c:tx>
            <c:strRef>
              <c:f>Sheet1!$C$1</c:f>
              <c:strCache>
                <c:ptCount val="1"/>
                <c:pt idx="0">
                  <c:v>Flower 2</c:v>
                </c:pt>
              </c:strCache>
            </c:strRef>
          </c:tx>
          <c:spPr>
            <a:ln w="28575" cap="rnd">
              <a:solidFill>
                <a:srgbClr val="FFC000"/>
              </a:solidFill>
              <a:round/>
            </a:ln>
            <a:effectLst/>
          </c:spPr>
          <c:marker>
            <c:symbol val="none"/>
          </c:marker>
          <c:cat>
            <c:strRef>
              <c:f>Sheet1!$A$2:$A$7</c:f>
              <c:strCache>
                <c:ptCount val="6"/>
                <c:pt idx="0">
                  <c:v>April</c:v>
                </c:pt>
                <c:pt idx="1">
                  <c:v>May</c:v>
                </c:pt>
                <c:pt idx="2">
                  <c:v>June</c:v>
                </c:pt>
                <c:pt idx="3">
                  <c:v>July</c:v>
                </c:pt>
                <c:pt idx="4">
                  <c:v>August</c:v>
                </c:pt>
                <c:pt idx="5">
                  <c:v>September</c:v>
                </c:pt>
              </c:strCache>
            </c:strRef>
          </c:cat>
          <c:val>
            <c:numRef>
              <c:f>Sheet1!$C$2:$C$7</c:f>
              <c:numCache>
                <c:formatCode>General</c:formatCode>
                <c:ptCount val="6"/>
                <c:pt idx="0">
                  <c:v>1</c:v>
                </c:pt>
                <c:pt idx="1">
                  <c:v>2</c:v>
                </c:pt>
                <c:pt idx="2">
                  <c:v>4</c:v>
                </c:pt>
                <c:pt idx="3">
                  <c:v>7</c:v>
                </c:pt>
                <c:pt idx="4">
                  <c:v>9</c:v>
                </c:pt>
                <c:pt idx="5">
                  <c:v>10</c:v>
                </c:pt>
              </c:numCache>
            </c:numRef>
          </c:val>
          <c:smooth val="0"/>
          <c:extLst>
            <c:ext xmlns:c16="http://schemas.microsoft.com/office/drawing/2014/chart" uri="{C3380CC4-5D6E-409C-BE32-E72D297353CC}">
              <c16:uniqueId val="{00000001-9928-44AD-A042-7FA40ECCD5DF}"/>
            </c:ext>
          </c:extLst>
        </c:ser>
        <c:dLbls>
          <c:showLegendKey val="0"/>
          <c:showVal val="0"/>
          <c:showCatName val="0"/>
          <c:showSerName val="0"/>
          <c:showPercent val="0"/>
          <c:showBubbleSize val="0"/>
        </c:dLbls>
        <c:smooth val="0"/>
        <c:axId val="505644984"/>
        <c:axId val="505638752"/>
      </c:lineChart>
      <c:catAx>
        <c:axId val="50564498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sz="1200" b="1" dirty="0">
                    <a:latin typeface="Century Gothic" panose="020B0502020202020204" pitchFamily="34" charset="0"/>
                  </a:rPr>
                  <a:t>Months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38752"/>
        <c:crosses val="autoZero"/>
        <c:auto val="1"/>
        <c:lblAlgn val="ctr"/>
        <c:lblOffset val="100"/>
        <c:tickLblSkip val="1"/>
        <c:noMultiLvlLbl val="0"/>
      </c:catAx>
      <c:valAx>
        <c:axId val="5056387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sz="1200" b="1" dirty="0">
                    <a:latin typeface="Century Gothic" panose="020B0502020202020204" pitchFamily="34" charset="0"/>
                  </a:rPr>
                  <a:t>Height in</a:t>
                </a:r>
                <a:r>
                  <a:rPr lang="en-GB" sz="1200" b="1" baseline="0" dirty="0">
                    <a:latin typeface="Century Gothic" panose="020B0502020202020204" pitchFamily="34" charset="0"/>
                  </a:rPr>
                  <a:t> feet</a:t>
                </a:r>
                <a:endParaRPr lang="en-GB" sz="1200" b="1" dirty="0">
                  <a:latin typeface="Century Gothic" panose="020B0502020202020204" pitchFamily="34" charset="0"/>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44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600"/>
              <a:t>Camp Site Temperature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Beach</c:v>
                </c:pt>
              </c:strCache>
            </c:strRef>
          </c:tx>
          <c:spPr>
            <a:ln w="28575" cap="rnd">
              <a:solidFill>
                <a:schemeClr val="accent1"/>
              </a:solidFill>
              <a:round/>
            </a:ln>
            <a:effectLst/>
          </c:spPr>
          <c:marker>
            <c:symbol val="none"/>
          </c:marker>
          <c:cat>
            <c:strRef>
              <c:f>Sheet1!$A$2:$A$11</c:f>
              <c:strCache>
                <c:ptCount val="10"/>
                <c:pt idx="0">
                  <c:v>8pm</c:v>
                </c:pt>
                <c:pt idx="1">
                  <c:v>9pm</c:v>
                </c:pt>
                <c:pt idx="2">
                  <c:v>10pm</c:v>
                </c:pt>
                <c:pt idx="3">
                  <c:v>11pm</c:v>
                </c:pt>
                <c:pt idx="4">
                  <c:v>12am</c:v>
                </c:pt>
                <c:pt idx="5">
                  <c:v>1am</c:v>
                </c:pt>
                <c:pt idx="6">
                  <c:v>2am</c:v>
                </c:pt>
                <c:pt idx="7">
                  <c:v>3am</c:v>
                </c:pt>
                <c:pt idx="8">
                  <c:v>4am</c:v>
                </c:pt>
                <c:pt idx="9">
                  <c:v>5am</c:v>
                </c:pt>
              </c:strCache>
            </c:strRef>
          </c:cat>
          <c:val>
            <c:numRef>
              <c:f>Sheet1!$B$2:$B$11</c:f>
              <c:numCache>
                <c:formatCode>General</c:formatCode>
                <c:ptCount val="10"/>
                <c:pt idx="0">
                  <c:v>12</c:v>
                </c:pt>
                <c:pt idx="1">
                  <c:v>10</c:v>
                </c:pt>
                <c:pt idx="2">
                  <c:v>9</c:v>
                </c:pt>
                <c:pt idx="3">
                  <c:v>8</c:v>
                </c:pt>
                <c:pt idx="4">
                  <c:v>6</c:v>
                </c:pt>
                <c:pt idx="5">
                  <c:v>4</c:v>
                </c:pt>
                <c:pt idx="6">
                  <c:v>3</c:v>
                </c:pt>
                <c:pt idx="7">
                  <c:v>3</c:v>
                </c:pt>
                <c:pt idx="8">
                  <c:v>3</c:v>
                </c:pt>
                <c:pt idx="9">
                  <c:v>4</c:v>
                </c:pt>
              </c:numCache>
            </c:numRef>
          </c:val>
          <c:smooth val="0"/>
          <c:extLst>
            <c:ext xmlns:c16="http://schemas.microsoft.com/office/drawing/2014/chart" uri="{C3380CC4-5D6E-409C-BE32-E72D297353CC}">
              <c16:uniqueId val="{00000000-5401-4BE8-A8C9-AE46D7713E97}"/>
            </c:ext>
          </c:extLst>
        </c:ser>
        <c:ser>
          <c:idx val="1"/>
          <c:order val="1"/>
          <c:tx>
            <c:strRef>
              <c:f>Sheet1!$C$1</c:f>
              <c:strCache>
                <c:ptCount val="1"/>
                <c:pt idx="0">
                  <c:v>Sheltered</c:v>
                </c:pt>
              </c:strCache>
            </c:strRef>
          </c:tx>
          <c:spPr>
            <a:ln w="28575" cap="rnd">
              <a:solidFill>
                <a:schemeClr val="accent2"/>
              </a:solidFill>
              <a:round/>
            </a:ln>
            <a:effectLst/>
          </c:spPr>
          <c:marker>
            <c:symbol val="none"/>
          </c:marker>
          <c:cat>
            <c:strRef>
              <c:f>Sheet1!$A$2:$A$11</c:f>
              <c:strCache>
                <c:ptCount val="10"/>
                <c:pt idx="0">
                  <c:v>8pm</c:v>
                </c:pt>
                <c:pt idx="1">
                  <c:v>9pm</c:v>
                </c:pt>
                <c:pt idx="2">
                  <c:v>10pm</c:v>
                </c:pt>
                <c:pt idx="3">
                  <c:v>11pm</c:v>
                </c:pt>
                <c:pt idx="4">
                  <c:v>12am</c:v>
                </c:pt>
                <c:pt idx="5">
                  <c:v>1am</c:v>
                </c:pt>
                <c:pt idx="6">
                  <c:v>2am</c:v>
                </c:pt>
                <c:pt idx="7">
                  <c:v>3am</c:v>
                </c:pt>
                <c:pt idx="8">
                  <c:v>4am</c:v>
                </c:pt>
                <c:pt idx="9">
                  <c:v>5am</c:v>
                </c:pt>
              </c:strCache>
            </c:strRef>
          </c:cat>
          <c:val>
            <c:numRef>
              <c:f>Sheet1!$C$2:$C$11</c:f>
              <c:numCache>
                <c:formatCode>General</c:formatCode>
                <c:ptCount val="10"/>
                <c:pt idx="0">
                  <c:v>13</c:v>
                </c:pt>
                <c:pt idx="1">
                  <c:v>12</c:v>
                </c:pt>
                <c:pt idx="2">
                  <c:v>10</c:v>
                </c:pt>
                <c:pt idx="3">
                  <c:v>9</c:v>
                </c:pt>
                <c:pt idx="4">
                  <c:v>9</c:v>
                </c:pt>
                <c:pt idx="5">
                  <c:v>7</c:v>
                </c:pt>
                <c:pt idx="6">
                  <c:v>6</c:v>
                </c:pt>
                <c:pt idx="7">
                  <c:v>6</c:v>
                </c:pt>
                <c:pt idx="8">
                  <c:v>7</c:v>
                </c:pt>
                <c:pt idx="9">
                  <c:v>7</c:v>
                </c:pt>
              </c:numCache>
            </c:numRef>
          </c:val>
          <c:smooth val="0"/>
          <c:extLst>
            <c:ext xmlns:c16="http://schemas.microsoft.com/office/drawing/2014/chart" uri="{C3380CC4-5D6E-409C-BE32-E72D297353CC}">
              <c16:uniqueId val="{00000001-5401-4BE8-A8C9-AE46D7713E97}"/>
            </c:ext>
          </c:extLst>
        </c:ser>
        <c:dLbls>
          <c:showLegendKey val="0"/>
          <c:showVal val="0"/>
          <c:showCatName val="0"/>
          <c:showSerName val="0"/>
          <c:showPercent val="0"/>
          <c:showBubbleSize val="0"/>
        </c:dLbls>
        <c:smooth val="0"/>
        <c:axId val="505644984"/>
        <c:axId val="505638752"/>
      </c:lineChart>
      <c:catAx>
        <c:axId val="50564498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dirty="0"/>
                  <a:t>Time</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38752"/>
        <c:crosses val="autoZero"/>
        <c:auto val="1"/>
        <c:lblAlgn val="ctr"/>
        <c:lblOffset val="100"/>
        <c:noMultiLvlLbl val="0"/>
      </c:catAx>
      <c:valAx>
        <c:axId val="50563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a:t>Temperature in ˚C</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44984"/>
        <c:crosses val="autoZero"/>
        <c:crossBetween val="between"/>
      </c:valAx>
      <c:spPr>
        <a:noFill/>
        <a:ln>
          <a:noFill/>
        </a:ln>
        <a:effectLst/>
      </c:spPr>
    </c:plotArea>
    <c:legend>
      <c:legendPos val="b"/>
      <c:layout>
        <c:manualLayout>
          <c:xMode val="edge"/>
          <c:yMode val="edge"/>
          <c:x val="0.63316209136960333"/>
          <c:y val="0.1763931881882089"/>
          <c:w val="0.30718596399791237"/>
          <c:h val="8.26199835293750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600"/>
              <a:t>Ice Cream Sales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Park</c:v>
                </c:pt>
              </c:strCache>
            </c:strRef>
          </c:tx>
          <c:spPr>
            <a:ln w="28575" cap="rnd">
              <a:solidFill>
                <a:srgbClr val="FFC000"/>
              </a:solidFill>
              <a:round/>
            </a:ln>
            <a:effectLst/>
          </c:spPr>
          <c:marker>
            <c:symbol val="none"/>
          </c:marker>
          <c:cat>
            <c:strRef>
              <c:f>Sheet1!$A$2:$A$8</c:f>
              <c:strCache>
                <c:ptCount val="7"/>
                <c:pt idx="0">
                  <c:v>Monday</c:v>
                </c:pt>
                <c:pt idx="1">
                  <c:v>Tuesday</c:v>
                </c:pt>
                <c:pt idx="2">
                  <c:v>Wednesday</c:v>
                </c:pt>
                <c:pt idx="3">
                  <c:v>Thursday</c:v>
                </c:pt>
                <c:pt idx="4">
                  <c:v>Friday</c:v>
                </c:pt>
                <c:pt idx="5">
                  <c:v>Saturday</c:v>
                </c:pt>
                <c:pt idx="6">
                  <c:v>Sunday</c:v>
                </c:pt>
              </c:strCache>
            </c:strRef>
          </c:cat>
          <c:val>
            <c:numRef>
              <c:f>Sheet1!$B$2:$B$8</c:f>
              <c:numCache>
                <c:formatCode>General</c:formatCode>
                <c:ptCount val="7"/>
                <c:pt idx="0">
                  <c:v>8</c:v>
                </c:pt>
                <c:pt idx="1">
                  <c:v>9</c:v>
                </c:pt>
                <c:pt idx="2">
                  <c:v>9</c:v>
                </c:pt>
                <c:pt idx="3">
                  <c:v>8</c:v>
                </c:pt>
                <c:pt idx="4">
                  <c:v>15</c:v>
                </c:pt>
                <c:pt idx="5">
                  <c:v>24</c:v>
                </c:pt>
                <c:pt idx="6">
                  <c:v>25</c:v>
                </c:pt>
              </c:numCache>
            </c:numRef>
          </c:val>
          <c:smooth val="0"/>
          <c:extLst>
            <c:ext xmlns:c16="http://schemas.microsoft.com/office/drawing/2014/chart" uri="{C3380CC4-5D6E-409C-BE32-E72D297353CC}">
              <c16:uniqueId val="{00000000-43EA-46AA-935F-D44E43575FBF}"/>
            </c:ext>
          </c:extLst>
        </c:ser>
        <c:ser>
          <c:idx val="1"/>
          <c:order val="1"/>
          <c:tx>
            <c:strRef>
              <c:f>Sheet1!$C$1</c:f>
              <c:strCache>
                <c:ptCount val="1"/>
                <c:pt idx="0">
                  <c:v>Shopping Center</c:v>
                </c:pt>
              </c:strCache>
            </c:strRef>
          </c:tx>
          <c:spPr>
            <a:ln w="28575" cap="rnd">
              <a:solidFill>
                <a:srgbClr val="7030A0"/>
              </a:solidFill>
              <a:round/>
            </a:ln>
            <a:effectLst/>
          </c:spPr>
          <c:marker>
            <c:symbol val="none"/>
          </c:marker>
          <c:cat>
            <c:strRef>
              <c:f>Sheet1!$A$2:$A$8</c:f>
              <c:strCache>
                <c:ptCount val="7"/>
                <c:pt idx="0">
                  <c:v>Monday</c:v>
                </c:pt>
                <c:pt idx="1">
                  <c:v>Tuesday</c:v>
                </c:pt>
                <c:pt idx="2">
                  <c:v>Wednesday</c:v>
                </c:pt>
                <c:pt idx="3">
                  <c:v>Thursday</c:v>
                </c:pt>
                <c:pt idx="4">
                  <c:v>Friday</c:v>
                </c:pt>
                <c:pt idx="5">
                  <c:v>Saturday</c:v>
                </c:pt>
                <c:pt idx="6">
                  <c:v>Sunday</c:v>
                </c:pt>
              </c:strCache>
            </c:strRef>
          </c:cat>
          <c:val>
            <c:numRef>
              <c:f>Sheet1!$C$2:$C$8</c:f>
              <c:numCache>
                <c:formatCode>General</c:formatCode>
                <c:ptCount val="7"/>
                <c:pt idx="0">
                  <c:v>15</c:v>
                </c:pt>
                <c:pt idx="1">
                  <c:v>13</c:v>
                </c:pt>
                <c:pt idx="2">
                  <c:v>17</c:v>
                </c:pt>
                <c:pt idx="3">
                  <c:v>20</c:v>
                </c:pt>
                <c:pt idx="4">
                  <c:v>6</c:v>
                </c:pt>
                <c:pt idx="5">
                  <c:v>5</c:v>
                </c:pt>
                <c:pt idx="6">
                  <c:v>4</c:v>
                </c:pt>
              </c:numCache>
            </c:numRef>
          </c:val>
          <c:smooth val="0"/>
          <c:extLst>
            <c:ext xmlns:c16="http://schemas.microsoft.com/office/drawing/2014/chart" uri="{C3380CC4-5D6E-409C-BE32-E72D297353CC}">
              <c16:uniqueId val="{00000001-43EA-46AA-935F-D44E43575FBF}"/>
            </c:ext>
          </c:extLst>
        </c:ser>
        <c:dLbls>
          <c:showLegendKey val="0"/>
          <c:showVal val="0"/>
          <c:showCatName val="0"/>
          <c:showSerName val="0"/>
          <c:showPercent val="0"/>
          <c:showBubbleSize val="0"/>
        </c:dLbls>
        <c:smooth val="0"/>
        <c:axId val="505644984"/>
        <c:axId val="505638752"/>
      </c:lineChart>
      <c:catAx>
        <c:axId val="50564498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a:t>Day</a:t>
                </a:r>
              </a:p>
            </c:rich>
          </c:tx>
          <c:layout>
            <c:manualLayout>
              <c:xMode val="edge"/>
              <c:yMode val="edge"/>
              <c:x val="0.50065266841644795"/>
              <c:y val="0.7360108267716535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38752"/>
        <c:crosses val="autoZero"/>
        <c:auto val="1"/>
        <c:lblAlgn val="ctr"/>
        <c:lblOffset val="100"/>
        <c:tickLblSkip val="1"/>
        <c:noMultiLvlLbl val="0"/>
      </c:catAx>
      <c:valAx>
        <c:axId val="505638752"/>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a:t>Number of Ice Creams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44984"/>
        <c:crosses val="autoZero"/>
        <c:crossBetween val="between"/>
      </c:valAx>
      <c:spPr>
        <a:noFill/>
        <a:ln>
          <a:noFill/>
        </a:ln>
        <a:effectLst/>
      </c:spPr>
    </c:plotArea>
    <c:legend>
      <c:legendPos val="b"/>
      <c:layout>
        <c:manualLayout>
          <c:xMode val="edge"/>
          <c:yMode val="edge"/>
          <c:x val="0.23616360454943133"/>
          <c:y val="0.81824015748031498"/>
          <c:w val="0.51933923884514432"/>
          <c:h val="0.110926509186351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600"/>
              <a:t>Distance Travelled</a:t>
            </a:r>
          </a:p>
        </c:rich>
      </c:tx>
      <c:layout>
        <c:manualLayout>
          <c:xMode val="edge"/>
          <c:yMode val="edge"/>
          <c:x val="0.32961502615363647"/>
          <c:y val="7.317896331173909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Bicycle</c:v>
                </c:pt>
              </c:strCache>
            </c:strRef>
          </c:tx>
          <c:spPr>
            <a:ln w="28575" cap="rnd">
              <a:solidFill>
                <a:srgbClr val="00B0F0"/>
              </a:solidFill>
              <a:round/>
            </a:ln>
            <a:effectLst/>
          </c:spPr>
          <c:marker>
            <c:symbol val="none"/>
          </c:marker>
          <c:cat>
            <c:strRef>
              <c:f>Sheet1!$A$2:$A$8</c:f>
              <c:strCache>
                <c:ptCount val="7"/>
                <c:pt idx="0">
                  <c:v>9am</c:v>
                </c:pt>
                <c:pt idx="1">
                  <c:v>10am</c:v>
                </c:pt>
                <c:pt idx="2">
                  <c:v>11am</c:v>
                </c:pt>
                <c:pt idx="3">
                  <c:v>12pm</c:v>
                </c:pt>
                <c:pt idx="4">
                  <c:v>1pm</c:v>
                </c:pt>
                <c:pt idx="5">
                  <c:v>2pm</c:v>
                </c:pt>
                <c:pt idx="6">
                  <c:v>3pm</c:v>
                </c:pt>
              </c:strCache>
            </c:strRef>
          </c:cat>
          <c:val>
            <c:numRef>
              <c:f>Sheet1!$B$2:$B$8</c:f>
              <c:numCache>
                <c:formatCode>General</c:formatCode>
                <c:ptCount val="7"/>
                <c:pt idx="0">
                  <c:v>0</c:v>
                </c:pt>
                <c:pt idx="1">
                  <c:v>25</c:v>
                </c:pt>
                <c:pt idx="2">
                  <c:v>45</c:v>
                </c:pt>
                <c:pt idx="3">
                  <c:v>60</c:v>
                </c:pt>
                <c:pt idx="4">
                  <c:v>75</c:v>
                </c:pt>
                <c:pt idx="5">
                  <c:v>90</c:v>
                </c:pt>
                <c:pt idx="6">
                  <c:v>100</c:v>
                </c:pt>
              </c:numCache>
            </c:numRef>
          </c:val>
          <c:smooth val="0"/>
          <c:extLst>
            <c:ext xmlns:c16="http://schemas.microsoft.com/office/drawing/2014/chart" uri="{C3380CC4-5D6E-409C-BE32-E72D297353CC}">
              <c16:uniqueId val="{00000000-3D90-4103-AD27-07DFD57E64EB}"/>
            </c:ext>
          </c:extLst>
        </c:ser>
        <c:ser>
          <c:idx val="1"/>
          <c:order val="1"/>
          <c:tx>
            <c:strRef>
              <c:f>Sheet1!$C$1</c:f>
              <c:strCache>
                <c:ptCount val="1"/>
                <c:pt idx="0">
                  <c:v>Walking</c:v>
                </c:pt>
              </c:strCache>
            </c:strRef>
          </c:tx>
          <c:spPr>
            <a:ln w="28575" cap="rnd">
              <a:solidFill>
                <a:srgbClr val="FF0000"/>
              </a:solidFill>
              <a:round/>
            </a:ln>
            <a:effectLst/>
          </c:spPr>
          <c:marker>
            <c:symbol val="none"/>
          </c:marker>
          <c:cat>
            <c:strRef>
              <c:f>Sheet1!$A$2:$A$8</c:f>
              <c:strCache>
                <c:ptCount val="7"/>
                <c:pt idx="0">
                  <c:v>9am</c:v>
                </c:pt>
                <c:pt idx="1">
                  <c:v>10am</c:v>
                </c:pt>
                <c:pt idx="2">
                  <c:v>11am</c:v>
                </c:pt>
                <c:pt idx="3">
                  <c:v>12pm</c:v>
                </c:pt>
                <c:pt idx="4">
                  <c:v>1pm</c:v>
                </c:pt>
                <c:pt idx="5">
                  <c:v>2pm</c:v>
                </c:pt>
                <c:pt idx="6">
                  <c:v>3pm</c:v>
                </c:pt>
              </c:strCache>
            </c:strRef>
          </c:cat>
          <c:val>
            <c:numRef>
              <c:f>Sheet1!$C$2:$C$8</c:f>
              <c:numCache>
                <c:formatCode>General</c:formatCode>
                <c:ptCount val="7"/>
                <c:pt idx="0">
                  <c:v>0</c:v>
                </c:pt>
                <c:pt idx="1">
                  <c:v>5</c:v>
                </c:pt>
                <c:pt idx="2">
                  <c:v>10</c:v>
                </c:pt>
                <c:pt idx="3">
                  <c:v>15</c:v>
                </c:pt>
                <c:pt idx="4">
                  <c:v>19</c:v>
                </c:pt>
                <c:pt idx="5">
                  <c:v>23</c:v>
                </c:pt>
                <c:pt idx="6">
                  <c:v>28</c:v>
                </c:pt>
              </c:numCache>
            </c:numRef>
          </c:val>
          <c:smooth val="0"/>
          <c:extLst>
            <c:ext xmlns:c16="http://schemas.microsoft.com/office/drawing/2014/chart" uri="{C3380CC4-5D6E-409C-BE32-E72D297353CC}">
              <c16:uniqueId val="{00000001-3D90-4103-AD27-07DFD57E64EB}"/>
            </c:ext>
          </c:extLst>
        </c:ser>
        <c:dLbls>
          <c:showLegendKey val="0"/>
          <c:showVal val="0"/>
          <c:showCatName val="0"/>
          <c:showSerName val="0"/>
          <c:showPercent val="0"/>
          <c:showBubbleSize val="0"/>
        </c:dLbls>
        <c:smooth val="0"/>
        <c:axId val="505644984"/>
        <c:axId val="505638752"/>
      </c:lineChart>
      <c:catAx>
        <c:axId val="50564498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a:t>Time</a:t>
                </a:r>
              </a:p>
            </c:rich>
          </c:tx>
          <c:layout>
            <c:manualLayout>
              <c:xMode val="edge"/>
              <c:yMode val="edge"/>
              <c:x val="0.49787489063867019"/>
              <c:y val="0.7776774934383201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38752"/>
        <c:crosses val="autoZero"/>
        <c:auto val="1"/>
        <c:lblAlgn val="ctr"/>
        <c:lblOffset val="100"/>
        <c:tickLblSkip val="1"/>
        <c:noMultiLvlLbl val="0"/>
      </c:catAx>
      <c:valAx>
        <c:axId val="505638752"/>
        <c:scaling>
          <c:orientation val="minMax"/>
          <c:max val="1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a:t>Kilometres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44984"/>
        <c:crosses val="autoZero"/>
        <c:crossBetween val="between"/>
      </c:valAx>
      <c:spPr>
        <a:noFill/>
        <a:ln>
          <a:noFill/>
        </a:ln>
        <a:effectLst/>
      </c:spPr>
    </c:plotArea>
    <c:legend>
      <c:legendPos val="b"/>
      <c:layout>
        <c:manualLayout>
          <c:xMode val="edge"/>
          <c:yMode val="edge"/>
          <c:x val="0.25283027121609797"/>
          <c:y val="0.843240157480315"/>
          <c:w val="0.486005905511811"/>
          <c:h val="0.110926509186351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600"/>
              <a:t>Distance Travelled</a:t>
            </a:r>
          </a:p>
        </c:rich>
      </c:tx>
      <c:layout>
        <c:manualLayout>
          <c:xMode val="edge"/>
          <c:yMode val="edge"/>
          <c:x val="0.32961502615363647"/>
          <c:y val="7.317896331173909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Bicycle</c:v>
                </c:pt>
              </c:strCache>
            </c:strRef>
          </c:tx>
          <c:spPr>
            <a:ln w="28575" cap="rnd">
              <a:solidFill>
                <a:srgbClr val="00B0F0"/>
              </a:solidFill>
              <a:round/>
            </a:ln>
            <a:effectLst/>
          </c:spPr>
          <c:marker>
            <c:symbol val="none"/>
          </c:marker>
          <c:cat>
            <c:strRef>
              <c:f>Sheet1!$A$2:$A$8</c:f>
              <c:strCache>
                <c:ptCount val="7"/>
                <c:pt idx="0">
                  <c:v>9am</c:v>
                </c:pt>
                <c:pt idx="1">
                  <c:v>10am</c:v>
                </c:pt>
                <c:pt idx="2">
                  <c:v>11am</c:v>
                </c:pt>
                <c:pt idx="3">
                  <c:v>12pm</c:v>
                </c:pt>
                <c:pt idx="4">
                  <c:v>1pm</c:v>
                </c:pt>
                <c:pt idx="5">
                  <c:v>2pm</c:v>
                </c:pt>
                <c:pt idx="6">
                  <c:v>3pm</c:v>
                </c:pt>
              </c:strCache>
            </c:strRef>
          </c:cat>
          <c:val>
            <c:numRef>
              <c:f>Sheet1!$B$2:$B$8</c:f>
              <c:numCache>
                <c:formatCode>General</c:formatCode>
                <c:ptCount val="7"/>
                <c:pt idx="0">
                  <c:v>0</c:v>
                </c:pt>
                <c:pt idx="1">
                  <c:v>25</c:v>
                </c:pt>
                <c:pt idx="2">
                  <c:v>45</c:v>
                </c:pt>
                <c:pt idx="3">
                  <c:v>60</c:v>
                </c:pt>
                <c:pt idx="4">
                  <c:v>75</c:v>
                </c:pt>
                <c:pt idx="5">
                  <c:v>90</c:v>
                </c:pt>
                <c:pt idx="6">
                  <c:v>100</c:v>
                </c:pt>
              </c:numCache>
            </c:numRef>
          </c:val>
          <c:smooth val="0"/>
          <c:extLst>
            <c:ext xmlns:c16="http://schemas.microsoft.com/office/drawing/2014/chart" uri="{C3380CC4-5D6E-409C-BE32-E72D297353CC}">
              <c16:uniqueId val="{00000000-3D90-4103-AD27-07DFD57E64EB}"/>
            </c:ext>
          </c:extLst>
        </c:ser>
        <c:ser>
          <c:idx val="1"/>
          <c:order val="1"/>
          <c:tx>
            <c:strRef>
              <c:f>Sheet1!$C$1</c:f>
              <c:strCache>
                <c:ptCount val="1"/>
                <c:pt idx="0">
                  <c:v>Walking</c:v>
                </c:pt>
              </c:strCache>
            </c:strRef>
          </c:tx>
          <c:spPr>
            <a:ln w="28575" cap="rnd">
              <a:solidFill>
                <a:srgbClr val="FF0000"/>
              </a:solidFill>
              <a:round/>
            </a:ln>
            <a:effectLst/>
          </c:spPr>
          <c:marker>
            <c:symbol val="none"/>
          </c:marker>
          <c:cat>
            <c:strRef>
              <c:f>Sheet1!$A$2:$A$8</c:f>
              <c:strCache>
                <c:ptCount val="7"/>
                <c:pt idx="0">
                  <c:v>9am</c:v>
                </c:pt>
                <c:pt idx="1">
                  <c:v>10am</c:v>
                </c:pt>
                <c:pt idx="2">
                  <c:v>11am</c:v>
                </c:pt>
                <c:pt idx="3">
                  <c:v>12pm</c:v>
                </c:pt>
                <c:pt idx="4">
                  <c:v>1pm</c:v>
                </c:pt>
                <c:pt idx="5">
                  <c:v>2pm</c:v>
                </c:pt>
                <c:pt idx="6">
                  <c:v>3pm</c:v>
                </c:pt>
              </c:strCache>
            </c:strRef>
          </c:cat>
          <c:val>
            <c:numRef>
              <c:f>Sheet1!$C$2:$C$8</c:f>
              <c:numCache>
                <c:formatCode>General</c:formatCode>
                <c:ptCount val="7"/>
                <c:pt idx="0">
                  <c:v>0</c:v>
                </c:pt>
                <c:pt idx="1">
                  <c:v>5</c:v>
                </c:pt>
                <c:pt idx="2">
                  <c:v>10</c:v>
                </c:pt>
                <c:pt idx="3">
                  <c:v>15</c:v>
                </c:pt>
                <c:pt idx="4">
                  <c:v>19</c:v>
                </c:pt>
                <c:pt idx="5">
                  <c:v>23</c:v>
                </c:pt>
                <c:pt idx="6">
                  <c:v>28</c:v>
                </c:pt>
              </c:numCache>
            </c:numRef>
          </c:val>
          <c:smooth val="0"/>
          <c:extLst>
            <c:ext xmlns:c16="http://schemas.microsoft.com/office/drawing/2014/chart" uri="{C3380CC4-5D6E-409C-BE32-E72D297353CC}">
              <c16:uniqueId val="{00000001-3D90-4103-AD27-07DFD57E64EB}"/>
            </c:ext>
          </c:extLst>
        </c:ser>
        <c:dLbls>
          <c:showLegendKey val="0"/>
          <c:showVal val="0"/>
          <c:showCatName val="0"/>
          <c:showSerName val="0"/>
          <c:showPercent val="0"/>
          <c:showBubbleSize val="0"/>
        </c:dLbls>
        <c:smooth val="0"/>
        <c:axId val="505644984"/>
        <c:axId val="505638752"/>
      </c:lineChart>
      <c:catAx>
        <c:axId val="50564498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a:t>Time</a:t>
                </a:r>
              </a:p>
            </c:rich>
          </c:tx>
          <c:layout>
            <c:manualLayout>
              <c:xMode val="edge"/>
              <c:yMode val="edge"/>
              <c:x val="0.49787489063867019"/>
              <c:y val="0.7776774934383201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38752"/>
        <c:crosses val="autoZero"/>
        <c:auto val="1"/>
        <c:lblAlgn val="ctr"/>
        <c:lblOffset val="100"/>
        <c:tickLblSkip val="1"/>
        <c:noMultiLvlLbl val="0"/>
      </c:catAx>
      <c:valAx>
        <c:axId val="505638752"/>
        <c:scaling>
          <c:orientation val="minMax"/>
          <c:max val="1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r>
                  <a:rPr lang="en-GB"/>
                  <a:t>Kilometres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5644984"/>
        <c:crosses val="autoZero"/>
        <c:crossBetween val="between"/>
      </c:valAx>
      <c:spPr>
        <a:noFill/>
        <a:ln>
          <a:noFill/>
        </a:ln>
        <a:effectLst/>
      </c:spPr>
    </c:plotArea>
    <c:legend>
      <c:legendPos val="b"/>
      <c:layout>
        <c:manualLayout>
          <c:xMode val="edge"/>
          <c:yMode val="edge"/>
          <c:x val="0.25283027121609797"/>
          <c:y val="0.843240157480315"/>
          <c:w val="0.486005905511811"/>
          <c:h val="0.110926509186351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Ian</c:v>
                </c:pt>
              </c:strCache>
            </c:strRef>
          </c:tx>
          <c:spPr>
            <a:ln w="28575" cap="rnd">
              <a:solidFill>
                <a:srgbClr val="FF0000"/>
              </a:solidFill>
              <a:round/>
            </a:ln>
            <a:effectLst/>
          </c:spPr>
          <c:marker>
            <c:symbol val="none"/>
          </c:marker>
          <c:cat>
            <c:strRef>
              <c:f>Sheet1!$A$2:$A$6</c:f>
              <c:strCache>
                <c:ptCount val="5"/>
                <c:pt idx="0">
                  <c:v>Mon</c:v>
                </c:pt>
                <c:pt idx="1">
                  <c:v>Tues</c:v>
                </c:pt>
                <c:pt idx="2">
                  <c:v>Wed</c:v>
                </c:pt>
                <c:pt idx="3">
                  <c:v>Thurs</c:v>
                </c:pt>
                <c:pt idx="4">
                  <c:v>Fri</c:v>
                </c:pt>
              </c:strCache>
            </c:strRef>
          </c:cat>
          <c:val>
            <c:numRef>
              <c:f>Sheet1!$B$2:$B$6</c:f>
              <c:numCache>
                <c:formatCode>General</c:formatCode>
                <c:ptCount val="5"/>
                <c:pt idx="0">
                  <c:v>8</c:v>
                </c:pt>
                <c:pt idx="1">
                  <c:v>6</c:v>
                </c:pt>
                <c:pt idx="2">
                  <c:v>5</c:v>
                </c:pt>
                <c:pt idx="3">
                  <c:v>3</c:v>
                </c:pt>
                <c:pt idx="4">
                  <c:v>2</c:v>
                </c:pt>
              </c:numCache>
            </c:numRef>
          </c:val>
          <c:smooth val="0"/>
          <c:extLst>
            <c:ext xmlns:c16="http://schemas.microsoft.com/office/drawing/2014/chart" uri="{C3380CC4-5D6E-409C-BE32-E72D297353CC}">
              <c16:uniqueId val="{00000000-70AE-4650-84FC-3ED5650CD3E6}"/>
            </c:ext>
          </c:extLst>
        </c:ser>
        <c:ser>
          <c:idx val="1"/>
          <c:order val="1"/>
          <c:tx>
            <c:strRef>
              <c:f>Sheet1!$C$1</c:f>
              <c:strCache>
                <c:ptCount val="1"/>
                <c:pt idx="0">
                  <c:v>Uma</c:v>
                </c:pt>
              </c:strCache>
            </c:strRef>
          </c:tx>
          <c:spPr>
            <a:ln w="28575" cap="rnd">
              <a:solidFill>
                <a:srgbClr val="00B050"/>
              </a:solidFill>
              <a:round/>
            </a:ln>
            <a:effectLst/>
          </c:spPr>
          <c:marker>
            <c:symbol val="none"/>
          </c:marker>
          <c:cat>
            <c:strRef>
              <c:f>Sheet1!$A$2:$A$6</c:f>
              <c:strCache>
                <c:ptCount val="5"/>
                <c:pt idx="0">
                  <c:v>Mon</c:v>
                </c:pt>
                <c:pt idx="1">
                  <c:v>Tues</c:v>
                </c:pt>
                <c:pt idx="2">
                  <c:v>Wed</c:v>
                </c:pt>
                <c:pt idx="3">
                  <c:v>Thurs</c:v>
                </c:pt>
                <c:pt idx="4">
                  <c:v>Fri</c:v>
                </c:pt>
              </c:strCache>
            </c:strRef>
          </c:cat>
          <c:val>
            <c:numRef>
              <c:f>Sheet1!$C$2:$C$6</c:f>
              <c:numCache>
                <c:formatCode>General</c:formatCode>
                <c:ptCount val="5"/>
                <c:pt idx="0">
                  <c:v>8</c:v>
                </c:pt>
                <c:pt idx="1">
                  <c:v>7</c:v>
                </c:pt>
                <c:pt idx="2">
                  <c:v>5</c:v>
                </c:pt>
                <c:pt idx="3">
                  <c:v>1</c:v>
                </c:pt>
                <c:pt idx="4">
                  <c:v>0</c:v>
                </c:pt>
              </c:numCache>
            </c:numRef>
          </c:val>
          <c:smooth val="0"/>
          <c:extLst>
            <c:ext xmlns:c16="http://schemas.microsoft.com/office/drawing/2014/chart" uri="{C3380CC4-5D6E-409C-BE32-E72D297353CC}">
              <c16:uniqueId val="{00000000-7E5D-4E6F-A5B4-FF299D561803}"/>
            </c:ext>
          </c:extLst>
        </c:ser>
        <c:dLbls>
          <c:showLegendKey val="0"/>
          <c:showVal val="0"/>
          <c:showCatName val="0"/>
          <c:showSerName val="0"/>
          <c:showPercent val="0"/>
          <c:showBubbleSize val="0"/>
        </c:dLbls>
        <c:smooth val="0"/>
        <c:axId val="505644984"/>
        <c:axId val="505638752"/>
      </c:lineChart>
      <c:catAx>
        <c:axId val="505644984"/>
        <c:scaling>
          <c:orientation val="minMax"/>
        </c:scaling>
        <c:delete val="1"/>
        <c:axPos val="b"/>
        <c:numFmt formatCode="General" sourceLinked="1"/>
        <c:majorTickMark val="none"/>
        <c:minorTickMark val="none"/>
        <c:tickLblPos val="nextTo"/>
        <c:crossAx val="505638752"/>
        <c:crosses val="autoZero"/>
        <c:auto val="1"/>
        <c:lblAlgn val="ctr"/>
        <c:lblOffset val="100"/>
        <c:noMultiLvlLbl val="0"/>
      </c:catAx>
      <c:valAx>
        <c:axId val="505638752"/>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505644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Ian</c:v>
                </c:pt>
              </c:strCache>
            </c:strRef>
          </c:tx>
          <c:spPr>
            <a:ln w="28575" cap="rnd">
              <a:solidFill>
                <a:srgbClr val="00B0F0"/>
              </a:solidFill>
              <a:round/>
            </a:ln>
            <a:effectLst/>
          </c:spPr>
          <c:marker>
            <c:symbol val="none"/>
          </c:marker>
          <c:cat>
            <c:strRef>
              <c:f>Sheet1!$A$2:$A$6</c:f>
              <c:strCache>
                <c:ptCount val="5"/>
                <c:pt idx="0">
                  <c:v>Mon</c:v>
                </c:pt>
                <c:pt idx="1">
                  <c:v>Tues</c:v>
                </c:pt>
                <c:pt idx="2">
                  <c:v>Wed</c:v>
                </c:pt>
                <c:pt idx="3">
                  <c:v>Thurs</c:v>
                </c:pt>
                <c:pt idx="4">
                  <c:v>Fri</c:v>
                </c:pt>
              </c:strCache>
            </c:strRef>
          </c:cat>
          <c:val>
            <c:numRef>
              <c:f>Sheet1!$B$2:$B$6</c:f>
              <c:numCache>
                <c:formatCode>General</c:formatCode>
                <c:ptCount val="5"/>
                <c:pt idx="0">
                  <c:v>0</c:v>
                </c:pt>
                <c:pt idx="1">
                  <c:v>1</c:v>
                </c:pt>
                <c:pt idx="2">
                  <c:v>1</c:v>
                </c:pt>
                <c:pt idx="3">
                  <c:v>2</c:v>
                </c:pt>
                <c:pt idx="4">
                  <c:v>9</c:v>
                </c:pt>
              </c:numCache>
            </c:numRef>
          </c:val>
          <c:smooth val="0"/>
          <c:extLst>
            <c:ext xmlns:c16="http://schemas.microsoft.com/office/drawing/2014/chart" uri="{C3380CC4-5D6E-409C-BE32-E72D297353CC}">
              <c16:uniqueId val="{00000000-E9F2-436B-BC3F-009E454DAC9F}"/>
            </c:ext>
          </c:extLst>
        </c:ser>
        <c:ser>
          <c:idx val="1"/>
          <c:order val="1"/>
          <c:tx>
            <c:strRef>
              <c:f>Sheet1!$C$1</c:f>
              <c:strCache>
                <c:ptCount val="1"/>
                <c:pt idx="0">
                  <c:v>Uma</c:v>
                </c:pt>
              </c:strCache>
            </c:strRef>
          </c:tx>
          <c:spPr>
            <a:ln w="28575" cap="rnd">
              <a:solidFill>
                <a:schemeClr val="accent2"/>
              </a:solidFill>
              <a:round/>
            </a:ln>
            <a:effectLst/>
          </c:spPr>
          <c:marker>
            <c:symbol val="none"/>
          </c:marker>
          <c:cat>
            <c:strRef>
              <c:f>Sheet1!$A$2:$A$6</c:f>
              <c:strCache>
                <c:ptCount val="5"/>
                <c:pt idx="0">
                  <c:v>Mon</c:v>
                </c:pt>
                <c:pt idx="1">
                  <c:v>Tues</c:v>
                </c:pt>
                <c:pt idx="2">
                  <c:v>Wed</c:v>
                </c:pt>
                <c:pt idx="3">
                  <c:v>Thurs</c:v>
                </c:pt>
                <c:pt idx="4">
                  <c:v>Fri</c:v>
                </c:pt>
              </c:strCache>
            </c:strRef>
          </c:cat>
          <c:val>
            <c:numRef>
              <c:f>Sheet1!$C$2:$C$6</c:f>
              <c:numCache>
                <c:formatCode>General</c:formatCode>
                <c:ptCount val="5"/>
                <c:pt idx="0">
                  <c:v>0</c:v>
                </c:pt>
                <c:pt idx="1">
                  <c:v>2</c:v>
                </c:pt>
                <c:pt idx="2">
                  <c:v>3</c:v>
                </c:pt>
                <c:pt idx="3">
                  <c:v>3</c:v>
                </c:pt>
                <c:pt idx="4">
                  <c:v>8</c:v>
                </c:pt>
              </c:numCache>
            </c:numRef>
          </c:val>
          <c:smooth val="0"/>
          <c:extLst>
            <c:ext xmlns:c16="http://schemas.microsoft.com/office/drawing/2014/chart" uri="{C3380CC4-5D6E-409C-BE32-E72D297353CC}">
              <c16:uniqueId val="{00000000-2CF0-4A8C-9D5E-332C765BBC2F}"/>
            </c:ext>
          </c:extLst>
        </c:ser>
        <c:dLbls>
          <c:showLegendKey val="0"/>
          <c:showVal val="0"/>
          <c:showCatName val="0"/>
          <c:showSerName val="0"/>
          <c:showPercent val="0"/>
          <c:showBubbleSize val="0"/>
        </c:dLbls>
        <c:smooth val="0"/>
        <c:axId val="505644984"/>
        <c:axId val="505638752"/>
      </c:lineChart>
      <c:catAx>
        <c:axId val="505644984"/>
        <c:scaling>
          <c:orientation val="minMax"/>
        </c:scaling>
        <c:delete val="1"/>
        <c:axPos val="b"/>
        <c:numFmt formatCode="General" sourceLinked="1"/>
        <c:majorTickMark val="none"/>
        <c:minorTickMark val="none"/>
        <c:tickLblPos val="nextTo"/>
        <c:crossAx val="505638752"/>
        <c:crosses val="autoZero"/>
        <c:auto val="1"/>
        <c:lblAlgn val="ctr"/>
        <c:lblOffset val="100"/>
        <c:noMultiLvlLbl val="0"/>
      </c:catAx>
      <c:valAx>
        <c:axId val="505638752"/>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505644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Ian</c:v>
                </c:pt>
              </c:strCache>
            </c:strRef>
          </c:tx>
          <c:spPr>
            <a:ln w="28575" cap="rnd">
              <a:solidFill>
                <a:srgbClr val="FF0000"/>
              </a:solidFill>
              <a:round/>
            </a:ln>
            <a:effectLst/>
          </c:spPr>
          <c:marker>
            <c:symbol val="none"/>
          </c:marker>
          <c:cat>
            <c:strRef>
              <c:f>Sheet1!$A$2:$A$6</c:f>
              <c:strCache>
                <c:ptCount val="5"/>
                <c:pt idx="0">
                  <c:v>Mon</c:v>
                </c:pt>
                <c:pt idx="1">
                  <c:v>Tues</c:v>
                </c:pt>
                <c:pt idx="2">
                  <c:v>Wed</c:v>
                </c:pt>
                <c:pt idx="3">
                  <c:v>Thurs</c:v>
                </c:pt>
                <c:pt idx="4">
                  <c:v>Fri</c:v>
                </c:pt>
              </c:strCache>
            </c:strRef>
          </c:cat>
          <c:val>
            <c:numRef>
              <c:f>Sheet1!$B$2:$B$6</c:f>
              <c:numCache>
                <c:formatCode>General</c:formatCode>
                <c:ptCount val="5"/>
                <c:pt idx="0">
                  <c:v>8</c:v>
                </c:pt>
                <c:pt idx="1">
                  <c:v>6</c:v>
                </c:pt>
                <c:pt idx="2">
                  <c:v>5</c:v>
                </c:pt>
                <c:pt idx="3">
                  <c:v>3</c:v>
                </c:pt>
                <c:pt idx="4">
                  <c:v>2</c:v>
                </c:pt>
              </c:numCache>
            </c:numRef>
          </c:val>
          <c:smooth val="0"/>
          <c:extLst>
            <c:ext xmlns:c16="http://schemas.microsoft.com/office/drawing/2014/chart" uri="{C3380CC4-5D6E-409C-BE32-E72D297353CC}">
              <c16:uniqueId val="{00000000-70AE-4650-84FC-3ED5650CD3E6}"/>
            </c:ext>
          </c:extLst>
        </c:ser>
        <c:ser>
          <c:idx val="1"/>
          <c:order val="1"/>
          <c:tx>
            <c:strRef>
              <c:f>Sheet1!$C$1</c:f>
              <c:strCache>
                <c:ptCount val="1"/>
                <c:pt idx="0">
                  <c:v>Uma</c:v>
                </c:pt>
              </c:strCache>
            </c:strRef>
          </c:tx>
          <c:spPr>
            <a:ln w="28575" cap="rnd">
              <a:solidFill>
                <a:srgbClr val="00B050"/>
              </a:solidFill>
              <a:round/>
            </a:ln>
            <a:effectLst/>
          </c:spPr>
          <c:marker>
            <c:symbol val="none"/>
          </c:marker>
          <c:cat>
            <c:strRef>
              <c:f>Sheet1!$A$2:$A$6</c:f>
              <c:strCache>
                <c:ptCount val="5"/>
                <c:pt idx="0">
                  <c:v>Mon</c:v>
                </c:pt>
                <c:pt idx="1">
                  <c:v>Tues</c:v>
                </c:pt>
                <c:pt idx="2">
                  <c:v>Wed</c:v>
                </c:pt>
                <c:pt idx="3">
                  <c:v>Thurs</c:v>
                </c:pt>
                <c:pt idx="4">
                  <c:v>Fri</c:v>
                </c:pt>
              </c:strCache>
            </c:strRef>
          </c:cat>
          <c:val>
            <c:numRef>
              <c:f>Sheet1!$C$2:$C$6</c:f>
              <c:numCache>
                <c:formatCode>General</c:formatCode>
                <c:ptCount val="5"/>
                <c:pt idx="0">
                  <c:v>8</c:v>
                </c:pt>
                <c:pt idx="1">
                  <c:v>7</c:v>
                </c:pt>
                <c:pt idx="2">
                  <c:v>5</c:v>
                </c:pt>
                <c:pt idx="3">
                  <c:v>1</c:v>
                </c:pt>
                <c:pt idx="4">
                  <c:v>0</c:v>
                </c:pt>
              </c:numCache>
            </c:numRef>
          </c:val>
          <c:smooth val="0"/>
          <c:extLst>
            <c:ext xmlns:c16="http://schemas.microsoft.com/office/drawing/2014/chart" uri="{C3380CC4-5D6E-409C-BE32-E72D297353CC}">
              <c16:uniqueId val="{00000000-7E5D-4E6F-A5B4-FF299D561803}"/>
            </c:ext>
          </c:extLst>
        </c:ser>
        <c:dLbls>
          <c:showLegendKey val="0"/>
          <c:showVal val="0"/>
          <c:showCatName val="0"/>
          <c:showSerName val="0"/>
          <c:showPercent val="0"/>
          <c:showBubbleSize val="0"/>
        </c:dLbls>
        <c:smooth val="0"/>
        <c:axId val="505644984"/>
        <c:axId val="505638752"/>
      </c:lineChart>
      <c:catAx>
        <c:axId val="505644984"/>
        <c:scaling>
          <c:orientation val="minMax"/>
        </c:scaling>
        <c:delete val="1"/>
        <c:axPos val="b"/>
        <c:numFmt formatCode="General" sourceLinked="1"/>
        <c:majorTickMark val="none"/>
        <c:minorTickMark val="none"/>
        <c:tickLblPos val="nextTo"/>
        <c:crossAx val="505638752"/>
        <c:crosses val="autoZero"/>
        <c:auto val="1"/>
        <c:lblAlgn val="ctr"/>
        <c:lblOffset val="100"/>
        <c:noMultiLvlLbl val="0"/>
      </c:catAx>
      <c:valAx>
        <c:axId val="505638752"/>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505644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Ian</c:v>
                </c:pt>
              </c:strCache>
            </c:strRef>
          </c:tx>
          <c:spPr>
            <a:ln w="28575" cap="rnd">
              <a:solidFill>
                <a:srgbClr val="00B0F0"/>
              </a:solidFill>
              <a:round/>
            </a:ln>
            <a:effectLst/>
          </c:spPr>
          <c:marker>
            <c:symbol val="none"/>
          </c:marker>
          <c:cat>
            <c:strRef>
              <c:f>Sheet1!$A$2:$A$6</c:f>
              <c:strCache>
                <c:ptCount val="5"/>
                <c:pt idx="0">
                  <c:v>Mon</c:v>
                </c:pt>
                <c:pt idx="1">
                  <c:v>Tues</c:v>
                </c:pt>
                <c:pt idx="2">
                  <c:v>Wed</c:v>
                </c:pt>
                <c:pt idx="3">
                  <c:v>Thurs</c:v>
                </c:pt>
                <c:pt idx="4">
                  <c:v>Fri</c:v>
                </c:pt>
              </c:strCache>
            </c:strRef>
          </c:cat>
          <c:val>
            <c:numRef>
              <c:f>Sheet1!$B$2:$B$6</c:f>
              <c:numCache>
                <c:formatCode>General</c:formatCode>
                <c:ptCount val="5"/>
                <c:pt idx="0">
                  <c:v>0</c:v>
                </c:pt>
                <c:pt idx="1">
                  <c:v>1</c:v>
                </c:pt>
                <c:pt idx="2">
                  <c:v>1</c:v>
                </c:pt>
                <c:pt idx="3">
                  <c:v>2</c:v>
                </c:pt>
                <c:pt idx="4">
                  <c:v>9</c:v>
                </c:pt>
              </c:numCache>
            </c:numRef>
          </c:val>
          <c:smooth val="0"/>
          <c:extLst>
            <c:ext xmlns:c16="http://schemas.microsoft.com/office/drawing/2014/chart" uri="{C3380CC4-5D6E-409C-BE32-E72D297353CC}">
              <c16:uniqueId val="{00000000-E9F2-436B-BC3F-009E454DAC9F}"/>
            </c:ext>
          </c:extLst>
        </c:ser>
        <c:ser>
          <c:idx val="1"/>
          <c:order val="1"/>
          <c:tx>
            <c:strRef>
              <c:f>Sheet1!$C$1</c:f>
              <c:strCache>
                <c:ptCount val="1"/>
                <c:pt idx="0">
                  <c:v>Uma</c:v>
                </c:pt>
              </c:strCache>
            </c:strRef>
          </c:tx>
          <c:spPr>
            <a:ln w="28575" cap="rnd">
              <a:solidFill>
                <a:schemeClr val="accent2"/>
              </a:solidFill>
              <a:round/>
            </a:ln>
            <a:effectLst/>
          </c:spPr>
          <c:marker>
            <c:symbol val="none"/>
          </c:marker>
          <c:cat>
            <c:strRef>
              <c:f>Sheet1!$A$2:$A$6</c:f>
              <c:strCache>
                <c:ptCount val="5"/>
                <c:pt idx="0">
                  <c:v>Mon</c:v>
                </c:pt>
                <c:pt idx="1">
                  <c:v>Tues</c:v>
                </c:pt>
                <c:pt idx="2">
                  <c:v>Wed</c:v>
                </c:pt>
                <c:pt idx="3">
                  <c:v>Thurs</c:v>
                </c:pt>
                <c:pt idx="4">
                  <c:v>Fri</c:v>
                </c:pt>
              </c:strCache>
            </c:strRef>
          </c:cat>
          <c:val>
            <c:numRef>
              <c:f>Sheet1!$C$2:$C$6</c:f>
              <c:numCache>
                <c:formatCode>General</c:formatCode>
                <c:ptCount val="5"/>
                <c:pt idx="0">
                  <c:v>0</c:v>
                </c:pt>
                <c:pt idx="1">
                  <c:v>2</c:v>
                </c:pt>
                <c:pt idx="2">
                  <c:v>3</c:v>
                </c:pt>
                <c:pt idx="3">
                  <c:v>3</c:v>
                </c:pt>
                <c:pt idx="4">
                  <c:v>8</c:v>
                </c:pt>
              </c:numCache>
            </c:numRef>
          </c:val>
          <c:smooth val="0"/>
          <c:extLst>
            <c:ext xmlns:c16="http://schemas.microsoft.com/office/drawing/2014/chart" uri="{C3380CC4-5D6E-409C-BE32-E72D297353CC}">
              <c16:uniqueId val="{00000000-2CF0-4A8C-9D5E-332C765BBC2F}"/>
            </c:ext>
          </c:extLst>
        </c:ser>
        <c:dLbls>
          <c:showLegendKey val="0"/>
          <c:showVal val="0"/>
          <c:showCatName val="0"/>
          <c:showSerName val="0"/>
          <c:showPercent val="0"/>
          <c:showBubbleSize val="0"/>
        </c:dLbls>
        <c:smooth val="0"/>
        <c:axId val="505644984"/>
        <c:axId val="505638752"/>
      </c:lineChart>
      <c:catAx>
        <c:axId val="505644984"/>
        <c:scaling>
          <c:orientation val="minMax"/>
        </c:scaling>
        <c:delete val="1"/>
        <c:axPos val="b"/>
        <c:numFmt formatCode="General" sourceLinked="1"/>
        <c:majorTickMark val="none"/>
        <c:minorTickMark val="none"/>
        <c:tickLblPos val="nextTo"/>
        <c:crossAx val="505638752"/>
        <c:crosses val="autoZero"/>
        <c:auto val="1"/>
        <c:lblAlgn val="ctr"/>
        <c:lblOffset val="100"/>
        <c:noMultiLvlLbl val="0"/>
      </c:catAx>
      <c:valAx>
        <c:axId val="505638752"/>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505644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Ian</c:v>
                </c:pt>
              </c:strCache>
            </c:strRef>
          </c:tx>
          <c:spPr>
            <a:ln w="28575" cap="rnd">
              <a:solidFill>
                <a:srgbClr val="FF0000"/>
              </a:solidFill>
              <a:round/>
            </a:ln>
            <a:effectLst/>
          </c:spPr>
          <c:marker>
            <c:symbol val="none"/>
          </c:marker>
          <c:cat>
            <c:strRef>
              <c:f>Sheet1!$A$2:$A$6</c:f>
              <c:strCache>
                <c:ptCount val="5"/>
                <c:pt idx="0">
                  <c:v>Mon</c:v>
                </c:pt>
                <c:pt idx="1">
                  <c:v>Tues</c:v>
                </c:pt>
                <c:pt idx="2">
                  <c:v>Wed</c:v>
                </c:pt>
                <c:pt idx="3">
                  <c:v>Thurs</c:v>
                </c:pt>
                <c:pt idx="4">
                  <c:v>Fri</c:v>
                </c:pt>
              </c:strCache>
            </c:strRef>
          </c:cat>
          <c:val>
            <c:numRef>
              <c:f>Sheet1!$B$2:$B$6</c:f>
              <c:numCache>
                <c:formatCode>General</c:formatCode>
                <c:ptCount val="5"/>
                <c:pt idx="0">
                  <c:v>8</c:v>
                </c:pt>
                <c:pt idx="1">
                  <c:v>6</c:v>
                </c:pt>
                <c:pt idx="2">
                  <c:v>5</c:v>
                </c:pt>
                <c:pt idx="3">
                  <c:v>3</c:v>
                </c:pt>
                <c:pt idx="4">
                  <c:v>2</c:v>
                </c:pt>
              </c:numCache>
            </c:numRef>
          </c:val>
          <c:smooth val="0"/>
          <c:extLst>
            <c:ext xmlns:c16="http://schemas.microsoft.com/office/drawing/2014/chart" uri="{C3380CC4-5D6E-409C-BE32-E72D297353CC}">
              <c16:uniqueId val="{00000000-70AE-4650-84FC-3ED5650CD3E6}"/>
            </c:ext>
          </c:extLst>
        </c:ser>
        <c:ser>
          <c:idx val="1"/>
          <c:order val="1"/>
          <c:tx>
            <c:strRef>
              <c:f>Sheet1!$C$1</c:f>
              <c:strCache>
                <c:ptCount val="1"/>
                <c:pt idx="0">
                  <c:v>Uma</c:v>
                </c:pt>
              </c:strCache>
            </c:strRef>
          </c:tx>
          <c:spPr>
            <a:ln w="28575" cap="rnd">
              <a:solidFill>
                <a:srgbClr val="00B050"/>
              </a:solidFill>
              <a:round/>
            </a:ln>
            <a:effectLst/>
          </c:spPr>
          <c:marker>
            <c:symbol val="none"/>
          </c:marker>
          <c:cat>
            <c:strRef>
              <c:f>Sheet1!$A$2:$A$6</c:f>
              <c:strCache>
                <c:ptCount val="5"/>
                <c:pt idx="0">
                  <c:v>Mon</c:v>
                </c:pt>
                <c:pt idx="1">
                  <c:v>Tues</c:v>
                </c:pt>
                <c:pt idx="2">
                  <c:v>Wed</c:v>
                </c:pt>
                <c:pt idx="3">
                  <c:v>Thurs</c:v>
                </c:pt>
                <c:pt idx="4">
                  <c:v>Fri</c:v>
                </c:pt>
              </c:strCache>
            </c:strRef>
          </c:cat>
          <c:val>
            <c:numRef>
              <c:f>Sheet1!$C$2:$C$6</c:f>
              <c:numCache>
                <c:formatCode>General</c:formatCode>
                <c:ptCount val="5"/>
                <c:pt idx="0">
                  <c:v>8</c:v>
                </c:pt>
                <c:pt idx="1">
                  <c:v>7</c:v>
                </c:pt>
                <c:pt idx="2">
                  <c:v>5</c:v>
                </c:pt>
                <c:pt idx="3">
                  <c:v>1</c:v>
                </c:pt>
                <c:pt idx="4">
                  <c:v>0</c:v>
                </c:pt>
              </c:numCache>
            </c:numRef>
          </c:val>
          <c:smooth val="0"/>
          <c:extLst>
            <c:ext xmlns:c16="http://schemas.microsoft.com/office/drawing/2014/chart" uri="{C3380CC4-5D6E-409C-BE32-E72D297353CC}">
              <c16:uniqueId val="{00000000-7E5D-4E6F-A5B4-FF299D561803}"/>
            </c:ext>
          </c:extLst>
        </c:ser>
        <c:dLbls>
          <c:showLegendKey val="0"/>
          <c:showVal val="0"/>
          <c:showCatName val="0"/>
          <c:showSerName val="0"/>
          <c:showPercent val="0"/>
          <c:showBubbleSize val="0"/>
        </c:dLbls>
        <c:smooth val="0"/>
        <c:axId val="505644984"/>
        <c:axId val="505638752"/>
      </c:lineChart>
      <c:catAx>
        <c:axId val="505644984"/>
        <c:scaling>
          <c:orientation val="minMax"/>
        </c:scaling>
        <c:delete val="1"/>
        <c:axPos val="b"/>
        <c:numFmt formatCode="General" sourceLinked="1"/>
        <c:majorTickMark val="none"/>
        <c:minorTickMark val="none"/>
        <c:tickLblPos val="nextTo"/>
        <c:crossAx val="505638752"/>
        <c:crosses val="autoZero"/>
        <c:auto val="1"/>
        <c:lblAlgn val="ctr"/>
        <c:lblOffset val="100"/>
        <c:noMultiLvlLbl val="0"/>
      </c:catAx>
      <c:valAx>
        <c:axId val="505638752"/>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505644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22/04/2019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22/04/2019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22/04/2019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22/04/2019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6s1"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classroomsecrets.co.uk/read-interpret-line-graphs-year-6-statistics-free-resource-pack" TargetMode="External"/><Relationship Id="rId4" Type="http://schemas.openxmlformats.org/officeDocument/2006/relationships/hyperlink" Target="https://classroomsecrets.co.uk/category/maths/year-6/summer-block-3-statistic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3">
            <a:extLst>
              <a:ext uri="{FF2B5EF4-FFF2-40B4-BE49-F238E27FC236}">
                <a16:creationId xmlns:a16="http://schemas.microsoft.com/office/drawing/2014/main" id="{95A5D848-D2D8-4517-A28C-D04F1136491E}"/>
              </a:ext>
            </a:extLst>
          </p:cNvPr>
          <p:cNvGrpSpPr>
            <a:grpSpLocks/>
          </p:cNvGrpSpPr>
          <p:nvPr/>
        </p:nvGrpSpPr>
        <p:grpSpPr bwMode="auto">
          <a:xfrm>
            <a:off x="0" y="6488989"/>
            <a:ext cx="1260476" cy="368300"/>
            <a:chOff x="1" y="6007"/>
            <a:chExt cx="794" cy="232"/>
          </a:xfrm>
        </p:grpSpPr>
        <p:pic>
          <p:nvPicPr>
            <p:cNvPr id="12" name="Picture 4">
              <a:extLst>
                <a:ext uri="{FF2B5EF4-FFF2-40B4-BE49-F238E27FC236}">
                  <a16:creationId xmlns:a16="http://schemas.microsoft.com/office/drawing/2014/main" id="{EE4F60B0-D739-4B3F-915C-87622F764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07A26C70-CAE3-4DF4-AC60-056B2F04E43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Rectangle 6">
            <a:extLst>
              <a:ext uri="{FF2B5EF4-FFF2-40B4-BE49-F238E27FC236}">
                <a16:creationId xmlns:a16="http://schemas.microsoft.com/office/drawing/2014/main" id="{560CA574-094F-4E51-A113-BC39D65E1FB7}"/>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4"/>
              </a:rPr>
              <a:t>survey</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Picture 8">
            <a:extLst>
              <a:ext uri="{FF2B5EF4-FFF2-40B4-BE49-F238E27FC236}">
                <a16:creationId xmlns:a16="http://schemas.microsoft.com/office/drawing/2014/main" id="{49DE6BA8-765B-4FAD-BA75-CA7004E953A6}"/>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According to the graph, which statements are correct?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Both travelled the same distance because the lines both end at 3pm.</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B. The cyclist travelled about 4 times further than the person walking by 3pm.</a:t>
            </a:r>
          </a:p>
          <a:p>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sp>
        <p:nvSpPr>
          <p:cNvPr id="10" name="Rectangle 9">
            <a:extLst>
              <a:ext uri="{FF2B5EF4-FFF2-40B4-BE49-F238E27FC236}">
                <a16:creationId xmlns:a16="http://schemas.microsoft.com/office/drawing/2014/main" id="{9A1CA330-1BA8-41BF-9875-9B1712AB2E1F}"/>
              </a:ext>
            </a:extLst>
          </p:cNvPr>
          <p:cNvSpPr/>
          <p:nvPr/>
        </p:nvSpPr>
        <p:spPr>
          <a:xfrm>
            <a:off x="1930400" y="2672080"/>
            <a:ext cx="5541818" cy="330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Chart 8">
            <a:extLst>
              <a:ext uri="{FF2B5EF4-FFF2-40B4-BE49-F238E27FC236}">
                <a16:creationId xmlns:a16="http://schemas.microsoft.com/office/drawing/2014/main" id="{52B43087-453C-4E2C-9A92-B961DC88A805}"/>
              </a:ext>
            </a:extLst>
          </p:cNvPr>
          <p:cNvGraphicFramePr/>
          <p:nvPr>
            <p:extLst>
              <p:ext uri="{D42A27DB-BD31-4B8C-83A1-F6EECF244321}">
                <p14:modId xmlns:p14="http://schemas.microsoft.com/office/powerpoint/2010/main" val="2068521243"/>
              </p:ext>
            </p:extLst>
          </p:nvPr>
        </p:nvGraphicFramePr>
        <p:xfrm>
          <a:off x="1838633" y="2551493"/>
          <a:ext cx="5466735" cy="364449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3">
            <a:extLst>
              <a:ext uri="{FF2B5EF4-FFF2-40B4-BE49-F238E27FC236}">
                <a16:creationId xmlns:a16="http://schemas.microsoft.com/office/drawing/2014/main" id="{27024C75-2E22-4073-8290-5DDF1AFB226B}"/>
              </a:ext>
            </a:extLst>
          </p:cNvPr>
          <p:cNvGrpSpPr>
            <a:grpSpLocks/>
          </p:cNvGrpSpPr>
          <p:nvPr/>
        </p:nvGrpSpPr>
        <p:grpSpPr bwMode="auto">
          <a:xfrm>
            <a:off x="0" y="6488989"/>
            <a:ext cx="1260476" cy="368300"/>
            <a:chOff x="1" y="6007"/>
            <a:chExt cx="794" cy="232"/>
          </a:xfrm>
        </p:grpSpPr>
        <p:pic>
          <p:nvPicPr>
            <p:cNvPr id="12" name="Picture 4">
              <a:extLst>
                <a:ext uri="{FF2B5EF4-FFF2-40B4-BE49-F238E27FC236}">
                  <a16:creationId xmlns:a16="http://schemas.microsoft.com/office/drawing/2014/main" id="{1B0C63A3-8F0C-419A-9410-00D78CFD2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89E873E6-9B94-4A88-B39B-DB6E1331289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239048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According to the graph, which statements are correct?</a:t>
            </a:r>
          </a:p>
          <a:p>
            <a:r>
              <a:rPr lang="en-GB" sz="2000" b="1" dirty="0">
                <a:solidFill>
                  <a:schemeClr val="tx1"/>
                </a:solidFill>
                <a:latin typeface="Century Gothic" panose="020B0502020202020204" pitchFamily="34" charset="0"/>
              </a:rPr>
              <a:t>A. Both travelled the same distance because the lines both end at 3pm.</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B. The cyclist travelled about 4 times further than the person walking by 3pm.</a:t>
            </a:r>
          </a:p>
          <a:p>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sp>
        <p:nvSpPr>
          <p:cNvPr id="10" name="Rectangle 9">
            <a:extLst>
              <a:ext uri="{FF2B5EF4-FFF2-40B4-BE49-F238E27FC236}">
                <a16:creationId xmlns:a16="http://schemas.microsoft.com/office/drawing/2014/main" id="{074D8847-EA29-4CE7-A96B-602CD35B27B0}"/>
              </a:ext>
            </a:extLst>
          </p:cNvPr>
          <p:cNvSpPr/>
          <p:nvPr/>
        </p:nvSpPr>
        <p:spPr>
          <a:xfrm>
            <a:off x="3401960" y="2458720"/>
            <a:ext cx="5273669" cy="3348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Chart 8">
            <a:extLst>
              <a:ext uri="{FF2B5EF4-FFF2-40B4-BE49-F238E27FC236}">
                <a16:creationId xmlns:a16="http://schemas.microsoft.com/office/drawing/2014/main" id="{52B43087-453C-4E2C-9A92-B961DC88A805}"/>
              </a:ext>
            </a:extLst>
          </p:cNvPr>
          <p:cNvGraphicFramePr/>
          <p:nvPr>
            <p:extLst>
              <p:ext uri="{D42A27DB-BD31-4B8C-83A1-F6EECF244321}">
                <p14:modId xmlns:p14="http://schemas.microsoft.com/office/powerpoint/2010/main" val="3606913399"/>
              </p:ext>
            </p:extLst>
          </p:nvPr>
        </p:nvGraphicFramePr>
        <p:xfrm>
          <a:off x="3401961" y="2336320"/>
          <a:ext cx="5466735" cy="364449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9A5D00DD-86E6-4048-AE3A-0521E4AD665D}"/>
              </a:ext>
            </a:extLst>
          </p:cNvPr>
          <p:cNvSpPr/>
          <p:nvPr/>
        </p:nvSpPr>
        <p:spPr>
          <a:xfrm>
            <a:off x="403120" y="3862474"/>
            <a:ext cx="3106992" cy="1631216"/>
          </a:xfrm>
          <a:prstGeom prst="rect">
            <a:avLst/>
          </a:prstGeom>
        </p:spPr>
        <p:txBody>
          <a:bodyPr wrap="square">
            <a:spAutoFit/>
          </a:bodyPr>
          <a:lstStyle/>
          <a:p>
            <a:pPr lvl="0" defTabSz="685800">
              <a:defRPr/>
            </a:pPr>
            <a:r>
              <a:rPr lang="en-GB" sz="2000" b="1" dirty="0">
                <a:solidFill>
                  <a:srgbClr val="FF0000"/>
                </a:solidFill>
                <a:latin typeface="Century Gothic" panose="020B0502020202020204" pitchFamily="34" charset="0"/>
              </a:rPr>
              <a:t>B is correct. </a:t>
            </a:r>
          </a:p>
          <a:p>
            <a:pPr lvl="0" defTabSz="685800">
              <a:defRPr/>
            </a:pPr>
            <a:r>
              <a:rPr lang="en-GB" sz="2000" b="1" dirty="0">
                <a:solidFill>
                  <a:srgbClr val="FF0000"/>
                </a:solidFill>
                <a:latin typeface="Century Gothic" panose="020B0502020202020204" pitchFamily="34" charset="0"/>
              </a:rPr>
              <a:t>A has mixed up </a:t>
            </a:r>
          </a:p>
          <a:p>
            <a:pPr lvl="0" defTabSz="685800">
              <a:defRPr/>
            </a:pPr>
            <a:r>
              <a:rPr lang="en-GB" sz="2000" b="1" dirty="0">
                <a:solidFill>
                  <a:srgbClr val="FF0000"/>
                </a:solidFill>
                <a:latin typeface="Century Gothic" panose="020B0502020202020204" pitchFamily="34" charset="0"/>
              </a:rPr>
              <a:t>what information is shown by each axis </a:t>
            </a:r>
          </a:p>
          <a:p>
            <a:pPr lvl="0" defTabSz="685800">
              <a:defRPr/>
            </a:pPr>
            <a:r>
              <a:rPr lang="en-GB" sz="2000" b="1" dirty="0">
                <a:solidFill>
                  <a:srgbClr val="FF0000"/>
                </a:solidFill>
                <a:latin typeface="Century Gothic" panose="020B0502020202020204" pitchFamily="34" charset="0"/>
              </a:rPr>
              <a:t>on the graph.</a:t>
            </a:r>
          </a:p>
        </p:txBody>
      </p:sp>
      <p:grpSp>
        <p:nvGrpSpPr>
          <p:cNvPr id="11" name="Group 3">
            <a:extLst>
              <a:ext uri="{FF2B5EF4-FFF2-40B4-BE49-F238E27FC236}">
                <a16:creationId xmlns:a16="http://schemas.microsoft.com/office/drawing/2014/main" id="{78D93B2D-5BA6-474E-ACEF-6E73662D7F89}"/>
              </a:ext>
            </a:extLst>
          </p:cNvPr>
          <p:cNvGrpSpPr>
            <a:grpSpLocks/>
          </p:cNvGrpSpPr>
          <p:nvPr/>
        </p:nvGrpSpPr>
        <p:grpSpPr bwMode="auto">
          <a:xfrm>
            <a:off x="0" y="6488989"/>
            <a:ext cx="1260476" cy="368300"/>
            <a:chOff x="1" y="6007"/>
            <a:chExt cx="794" cy="232"/>
          </a:xfrm>
        </p:grpSpPr>
        <p:pic>
          <p:nvPicPr>
            <p:cNvPr id="12" name="Picture 4">
              <a:extLst>
                <a:ext uri="{FF2B5EF4-FFF2-40B4-BE49-F238E27FC236}">
                  <a16:creationId xmlns:a16="http://schemas.microsoft.com/office/drawing/2014/main" id="{3F5C4B6D-1E0C-4D4C-8215-83EED4A6A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99BB4725-B27A-4B62-A31B-F131F71261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2212730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Michaela is recording the amount of juice in 2 cartons throughout the week. </a:t>
            </a:r>
          </a:p>
          <a:p>
            <a:pPr lvl="0"/>
            <a:r>
              <a:rPr lang="en-GB" sz="2000" b="1" dirty="0">
                <a:solidFill>
                  <a:schemeClr val="tx1"/>
                </a:solidFill>
                <a:latin typeface="Century Gothic" panose="020B0502020202020204" pitchFamily="34" charset="0"/>
              </a:rPr>
              <a:t>Which graph most likely shows her data? </a:t>
            </a:r>
          </a:p>
          <a:p>
            <a:pPr lvl="0"/>
            <a:r>
              <a:rPr lang="en-GB" sz="2000" b="1" dirty="0">
                <a:solidFill>
                  <a:schemeClr val="tx1"/>
                </a:solidFill>
                <a:latin typeface="Century Gothic" panose="020B0502020202020204" pitchFamily="34" charset="0"/>
              </a:rPr>
              <a:t>Explain how you know.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grpSp>
        <p:nvGrpSpPr>
          <p:cNvPr id="4" name="Group 3">
            <a:extLst>
              <a:ext uri="{FF2B5EF4-FFF2-40B4-BE49-F238E27FC236}">
                <a16:creationId xmlns:a16="http://schemas.microsoft.com/office/drawing/2014/main" id="{71840A9E-740A-40F0-9BB1-82EC82447630}"/>
              </a:ext>
            </a:extLst>
          </p:cNvPr>
          <p:cNvGrpSpPr/>
          <p:nvPr/>
        </p:nvGrpSpPr>
        <p:grpSpPr>
          <a:xfrm>
            <a:off x="1827005" y="2436619"/>
            <a:ext cx="5489989" cy="2515395"/>
            <a:chOff x="487436" y="2213921"/>
            <a:chExt cx="5489989" cy="2515395"/>
          </a:xfrm>
        </p:grpSpPr>
        <p:sp>
          <p:nvSpPr>
            <p:cNvPr id="3" name="Rectangle 2">
              <a:extLst>
                <a:ext uri="{FF2B5EF4-FFF2-40B4-BE49-F238E27FC236}">
                  <a16:creationId xmlns:a16="http://schemas.microsoft.com/office/drawing/2014/main" id="{2D2B7DB3-C4B8-4E1A-9F62-A038538CA32F}"/>
                </a:ext>
              </a:extLst>
            </p:cNvPr>
            <p:cNvSpPr/>
            <p:nvPr/>
          </p:nvSpPr>
          <p:spPr>
            <a:xfrm>
              <a:off x="523939" y="2213921"/>
              <a:ext cx="5444778" cy="2515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9" name="Chart 8">
              <a:extLst>
                <a:ext uri="{FF2B5EF4-FFF2-40B4-BE49-F238E27FC236}">
                  <a16:creationId xmlns:a16="http://schemas.microsoft.com/office/drawing/2014/main" id="{4ADC39FA-CE09-4BD5-AF15-F9BE1C407C2E}"/>
                </a:ext>
              </a:extLst>
            </p:cNvPr>
            <p:cNvGraphicFramePr/>
            <p:nvPr>
              <p:extLst>
                <p:ext uri="{D42A27DB-BD31-4B8C-83A1-F6EECF244321}">
                  <p14:modId xmlns:p14="http://schemas.microsoft.com/office/powerpoint/2010/main" val="3709646251"/>
                </p:ext>
              </p:extLst>
            </p:nvPr>
          </p:nvGraphicFramePr>
          <p:xfrm>
            <a:off x="3250359" y="2680585"/>
            <a:ext cx="2727066" cy="19629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9C8DFD7-A739-4B0C-8833-BC8E775D768F}"/>
                </a:ext>
              </a:extLst>
            </p:cNvPr>
            <p:cNvSpPr txBox="1"/>
            <p:nvPr/>
          </p:nvSpPr>
          <p:spPr>
            <a:xfrm>
              <a:off x="1655242" y="2213921"/>
              <a:ext cx="391454" cy="461665"/>
            </a:xfrm>
            <a:prstGeom prst="rect">
              <a:avLst/>
            </a:prstGeom>
            <a:noFill/>
          </p:spPr>
          <p:txBody>
            <a:bodyPr wrap="none" rtlCol="0">
              <a:spAutoFit/>
            </a:bodyPr>
            <a:lstStyle/>
            <a:p>
              <a:r>
                <a:rPr lang="en-GB" sz="2400" dirty="0">
                  <a:latin typeface="SassoonCRInfantMedium" panose="02000603020000020003" pitchFamily="2" charset="0"/>
                </a:rPr>
                <a:t>A</a:t>
              </a:r>
            </a:p>
          </p:txBody>
        </p:sp>
        <p:sp>
          <p:nvSpPr>
            <p:cNvPr id="11" name="TextBox 10">
              <a:extLst>
                <a:ext uri="{FF2B5EF4-FFF2-40B4-BE49-F238E27FC236}">
                  <a16:creationId xmlns:a16="http://schemas.microsoft.com/office/drawing/2014/main" id="{F1832B82-8391-487C-B499-DEAC9BA11855}"/>
                </a:ext>
              </a:extLst>
            </p:cNvPr>
            <p:cNvSpPr txBox="1"/>
            <p:nvPr/>
          </p:nvSpPr>
          <p:spPr>
            <a:xfrm>
              <a:off x="4424577" y="2213921"/>
              <a:ext cx="378630" cy="461665"/>
            </a:xfrm>
            <a:prstGeom prst="rect">
              <a:avLst/>
            </a:prstGeom>
            <a:noFill/>
          </p:spPr>
          <p:txBody>
            <a:bodyPr wrap="none" rtlCol="0">
              <a:spAutoFit/>
            </a:bodyPr>
            <a:lstStyle/>
            <a:p>
              <a:r>
                <a:rPr lang="en-GB" sz="2400" dirty="0">
                  <a:latin typeface="SassoonCRInfantMedium" panose="02000603020000020003" pitchFamily="2" charset="0"/>
                </a:rPr>
                <a:t>B</a:t>
              </a:r>
            </a:p>
          </p:txBody>
        </p:sp>
        <p:graphicFrame>
          <p:nvGraphicFramePr>
            <p:cNvPr id="14" name="Chart 13">
              <a:extLst>
                <a:ext uri="{FF2B5EF4-FFF2-40B4-BE49-F238E27FC236}">
                  <a16:creationId xmlns:a16="http://schemas.microsoft.com/office/drawing/2014/main" id="{9A6A8825-1BE7-4367-A1BF-0FBE3F1BD8DA}"/>
                </a:ext>
              </a:extLst>
            </p:cNvPr>
            <p:cNvGraphicFramePr/>
            <p:nvPr>
              <p:extLst>
                <p:ext uri="{D42A27DB-BD31-4B8C-83A1-F6EECF244321}">
                  <p14:modId xmlns:p14="http://schemas.microsoft.com/office/powerpoint/2010/main" val="3125112110"/>
                </p:ext>
              </p:extLst>
            </p:nvPr>
          </p:nvGraphicFramePr>
          <p:xfrm>
            <a:off x="487436" y="2680585"/>
            <a:ext cx="2727066" cy="1962967"/>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5" name="Group 3">
            <a:extLst>
              <a:ext uri="{FF2B5EF4-FFF2-40B4-BE49-F238E27FC236}">
                <a16:creationId xmlns:a16="http://schemas.microsoft.com/office/drawing/2014/main" id="{43CC0A42-0555-421C-82DD-7BF32B6427F2}"/>
              </a:ext>
            </a:extLst>
          </p:cNvPr>
          <p:cNvGrpSpPr>
            <a:grpSpLocks/>
          </p:cNvGrpSpPr>
          <p:nvPr/>
        </p:nvGrpSpPr>
        <p:grpSpPr bwMode="auto">
          <a:xfrm>
            <a:off x="0" y="6488989"/>
            <a:ext cx="1260476" cy="368300"/>
            <a:chOff x="1" y="6007"/>
            <a:chExt cx="794" cy="232"/>
          </a:xfrm>
        </p:grpSpPr>
        <p:pic>
          <p:nvPicPr>
            <p:cNvPr id="20" name="Picture 4">
              <a:extLst>
                <a:ext uri="{FF2B5EF4-FFF2-40B4-BE49-F238E27FC236}">
                  <a16:creationId xmlns:a16="http://schemas.microsoft.com/office/drawing/2014/main" id="{2B915598-820C-4DEB-A3A6-796B56AC7C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Rectangle 5">
              <a:extLst>
                <a:ext uri="{FF2B5EF4-FFF2-40B4-BE49-F238E27FC236}">
                  <a16:creationId xmlns:a16="http://schemas.microsoft.com/office/drawing/2014/main" id="{4B79DF14-D961-47B8-BE47-649B4CF2B38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636014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Michaela is recording the amount of juice in 2 cartons throughout the week. </a:t>
            </a:r>
          </a:p>
          <a:p>
            <a:pPr lvl="0"/>
            <a:r>
              <a:rPr lang="en-GB" sz="2000" b="1" dirty="0">
                <a:solidFill>
                  <a:schemeClr val="tx1"/>
                </a:solidFill>
                <a:latin typeface="Century Gothic" panose="020B0502020202020204" pitchFamily="34" charset="0"/>
              </a:rPr>
              <a:t>Which graph most likely shows her data? </a:t>
            </a:r>
          </a:p>
          <a:p>
            <a:pPr lvl="0"/>
            <a:r>
              <a:rPr lang="en-GB" sz="2000" b="1" dirty="0">
                <a:solidFill>
                  <a:schemeClr val="tx1"/>
                </a:solidFill>
                <a:latin typeface="Century Gothic" panose="020B0502020202020204" pitchFamily="34" charset="0"/>
              </a:rPr>
              <a:t>Explain how you know.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B most likely shows her data because...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grpSp>
        <p:nvGrpSpPr>
          <p:cNvPr id="4" name="Group 3">
            <a:extLst>
              <a:ext uri="{FF2B5EF4-FFF2-40B4-BE49-F238E27FC236}">
                <a16:creationId xmlns:a16="http://schemas.microsoft.com/office/drawing/2014/main" id="{71840A9E-740A-40F0-9BB1-82EC82447630}"/>
              </a:ext>
            </a:extLst>
          </p:cNvPr>
          <p:cNvGrpSpPr/>
          <p:nvPr/>
        </p:nvGrpSpPr>
        <p:grpSpPr>
          <a:xfrm>
            <a:off x="1827005" y="2436619"/>
            <a:ext cx="5489989" cy="2515395"/>
            <a:chOff x="487436" y="2213921"/>
            <a:chExt cx="5489989" cy="2515395"/>
          </a:xfrm>
        </p:grpSpPr>
        <p:sp>
          <p:nvSpPr>
            <p:cNvPr id="3" name="Rectangle 2">
              <a:extLst>
                <a:ext uri="{FF2B5EF4-FFF2-40B4-BE49-F238E27FC236}">
                  <a16:creationId xmlns:a16="http://schemas.microsoft.com/office/drawing/2014/main" id="{2D2B7DB3-C4B8-4E1A-9F62-A038538CA32F}"/>
                </a:ext>
              </a:extLst>
            </p:cNvPr>
            <p:cNvSpPr/>
            <p:nvPr/>
          </p:nvSpPr>
          <p:spPr>
            <a:xfrm>
              <a:off x="523939" y="2213921"/>
              <a:ext cx="5444778" cy="2515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9" name="Chart 8">
              <a:extLst>
                <a:ext uri="{FF2B5EF4-FFF2-40B4-BE49-F238E27FC236}">
                  <a16:creationId xmlns:a16="http://schemas.microsoft.com/office/drawing/2014/main" id="{4ADC39FA-CE09-4BD5-AF15-F9BE1C407C2E}"/>
                </a:ext>
              </a:extLst>
            </p:cNvPr>
            <p:cNvGraphicFramePr/>
            <p:nvPr>
              <p:extLst/>
            </p:nvPr>
          </p:nvGraphicFramePr>
          <p:xfrm>
            <a:off x="3250359" y="2680585"/>
            <a:ext cx="2727066" cy="19629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9C8DFD7-A739-4B0C-8833-BC8E775D768F}"/>
                </a:ext>
              </a:extLst>
            </p:cNvPr>
            <p:cNvSpPr txBox="1"/>
            <p:nvPr/>
          </p:nvSpPr>
          <p:spPr>
            <a:xfrm>
              <a:off x="1655242" y="2213921"/>
              <a:ext cx="391454" cy="461665"/>
            </a:xfrm>
            <a:prstGeom prst="rect">
              <a:avLst/>
            </a:prstGeom>
            <a:noFill/>
          </p:spPr>
          <p:txBody>
            <a:bodyPr wrap="none" rtlCol="0">
              <a:spAutoFit/>
            </a:bodyPr>
            <a:lstStyle/>
            <a:p>
              <a:r>
                <a:rPr lang="en-GB" sz="2400" dirty="0">
                  <a:latin typeface="SassoonCRInfantMedium" panose="02000603020000020003" pitchFamily="2" charset="0"/>
                </a:rPr>
                <a:t>A</a:t>
              </a:r>
            </a:p>
          </p:txBody>
        </p:sp>
        <p:sp>
          <p:nvSpPr>
            <p:cNvPr id="11" name="TextBox 10">
              <a:extLst>
                <a:ext uri="{FF2B5EF4-FFF2-40B4-BE49-F238E27FC236}">
                  <a16:creationId xmlns:a16="http://schemas.microsoft.com/office/drawing/2014/main" id="{F1832B82-8391-487C-B499-DEAC9BA11855}"/>
                </a:ext>
              </a:extLst>
            </p:cNvPr>
            <p:cNvSpPr txBox="1"/>
            <p:nvPr/>
          </p:nvSpPr>
          <p:spPr>
            <a:xfrm>
              <a:off x="4424577" y="2213921"/>
              <a:ext cx="378630" cy="461665"/>
            </a:xfrm>
            <a:prstGeom prst="rect">
              <a:avLst/>
            </a:prstGeom>
            <a:noFill/>
          </p:spPr>
          <p:txBody>
            <a:bodyPr wrap="none" rtlCol="0">
              <a:spAutoFit/>
            </a:bodyPr>
            <a:lstStyle/>
            <a:p>
              <a:r>
                <a:rPr lang="en-GB" sz="2400" dirty="0">
                  <a:latin typeface="SassoonCRInfantMedium" panose="02000603020000020003" pitchFamily="2" charset="0"/>
                </a:rPr>
                <a:t>B</a:t>
              </a:r>
            </a:p>
          </p:txBody>
        </p:sp>
        <p:graphicFrame>
          <p:nvGraphicFramePr>
            <p:cNvPr id="14" name="Chart 13">
              <a:extLst>
                <a:ext uri="{FF2B5EF4-FFF2-40B4-BE49-F238E27FC236}">
                  <a16:creationId xmlns:a16="http://schemas.microsoft.com/office/drawing/2014/main" id="{9A6A8825-1BE7-4367-A1BF-0FBE3F1BD8DA}"/>
                </a:ext>
              </a:extLst>
            </p:cNvPr>
            <p:cNvGraphicFramePr/>
            <p:nvPr>
              <p:extLst/>
            </p:nvPr>
          </p:nvGraphicFramePr>
          <p:xfrm>
            <a:off x="487436" y="2680585"/>
            <a:ext cx="2727066" cy="1962967"/>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3" name="Group 3">
            <a:extLst>
              <a:ext uri="{FF2B5EF4-FFF2-40B4-BE49-F238E27FC236}">
                <a16:creationId xmlns:a16="http://schemas.microsoft.com/office/drawing/2014/main" id="{2481D5A2-365E-4D02-9019-CE19C6131D83}"/>
              </a:ext>
            </a:extLst>
          </p:cNvPr>
          <p:cNvGrpSpPr>
            <a:grpSpLocks/>
          </p:cNvGrpSpPr>
          <p:nvPr/>
        </p:nvGrpSpPr>
        <p:grpSpPr bwMode="auto">
          <a:xfrm>
            <a:off x="0" y="6488989"/>
            <a:ext cx="1260476" cy="368300"/>
            <a:chOff x="1" y="6007"/>
            <a:chExt cx="794" cy="232"/>
          </a:xfrm>
        </p:grpSpPr>
        <p:pic>
          <p:nvPicPr>
            <p:cNvPr id="15" name="Picture 4">
              <a:extLst>
                <a:ext uri="{FF2B5EF4-FFF2-40B4-BE49-F238E27FC236}">
                  <a16:creationId xmlns:a16="http://schemas.microsoft.com/office/drawing/2014/main" id="{3E9AA961-4E44-476E-9A02-299E41B053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Rectangle 5">
              <a:extLst>
                <a:ext uri="{FF2B5EF4-FFF2-40B4-BE49-F238E27FC236}">
                  <a16:creationId xmlns:a16="http://schemas.microsoft.com/office/drawing/2014/main" id="{A076D371-1FF6-4643-9EB8-8C944AEA326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239756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Michaela is recording the amount of juice in 2 cartons throughout the week. </a:t>
            </a:r>
          </a:p>
          <a:p>
            <a:pPr lvl="0"/>
            <a:r>
              <a:rPr lang="en-GB" sz="2000" b="1" dirty="0">
                <a:solidFill>
                  <a:schemeClr val="tx1"/>
                </a:solidFill>
                <a:latin typeface="Century Gothic" panose="020B0502020202020204" pitchFamily="34" charset="0"/>
              </a:rPr>
              <a:t>Which graph most likely shows her data? </a:t>
            </a:r>
          </a:p>
          <a:p>
            <a:pPr lvl="0"/>
            <a:r>
              <a:rPr lang="en-GB" sz="2000" b="1" dirty="0">
                <a:solidFill>
                  <a:schemeClr val="tx1"/>
                </a:solidFill>
                <a:latin typeface="Century Gothic" panose="020B0502020202020204" pitchFamily="34" charset="0"/>
              </a:rPr>
              <a:t>Explain how you know.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B most likely shows her data because it shows the amount in each carton decreasing over time as the contents are drunk.</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grpSp>
        <p:nvGrpSpPr>
          <p:cNvPr id="4" name="Group 3">
            <a:extLst>
              <a:ext uri="{FF2B5EF4-FFF2-40B4-BE49-F238E27FC236}">
                <a16:creationId xmlns:a16="http://schemas.microsoft.com/office/drawing/2014/main" id="{71840A9E-740A-40F0-9BB1-82EC82447630}"/>
              </a:ext>
            </a:extLst>
          </p:cNvPr>
          <p:cNvGrpSpPr/>
          <p:nvPr/>
        </p:nvGrpSpPr>
        <p:grpSpPr>
          <a:xfrm>
            <a:off x="1827005" y="2436619"/>
            <a:ext cx="5489989" cy="2515395"/>
            <a:chOff x="487436" y="2213921"/>
            <a:chExt cx="5489989" cy="2515395"/>
          </a:xfrm>
        </p:grpSpPr>
        <p:sp>
          <p:nvSpPr>
            <p:cNvPr id="3" name="Rectangle 2">
              <a:extLst>
                <a:ext uri="{FF2B5EF4-FFF2-40B4-BE49-F238E27FC236}">
                  <a16:creationId xmlns:a16="http://schemas.microsoft.com/office/drawing/2014/main" id="{2D2B7DB3-C4B8-4E1A-9F62-A038538CA32F}"/>
                </a:ext>
              </a:extLst>
            </p:cNvPr>
            <p:cNvSpPr/>
            <p:nvPr/>
          </p:nvSpPr>
          <p:spPr>
            <a:xfrm>
              <a:off x="523939" y="2213921"/>
              <a:ext cx="5444778" cy="2515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9" name="Chart 8">
              <a:extLst>
                <a:ext uri="{FF2B5EF4-FFF2-40B4-BE49-F238E27FC236}">
                  <a16:creationId xmlns:a16="http://schemas.microsoft.com/office/drawing/2014/main" id="{4ADC39FA-CE09-4BD5-AF15-F9BE1C407C2E}"/>
                </a:ext>
              </a:extLst>
            </p:cNvPr>
            <p:cNvGraphicFramePr/>
            <p:nvPr>
              <p:extLst/>
            </p:nvPr>
          </p:nvGraphicFramePr>
          <p:xfrm>
            <a:off x="3250359" y="2680585"/>
            <a:ext cx="2727066" cy="19629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9C8DFD7-A739-4B0C-8833-BC8E775D768F}"/>
                </a:ext>
              </a:extLst>
            </p:cNvPr>
            <p:cNvSpPr txBox="1"/>
            <p:nvPr/>
          </p:nvSpPr>
          <p:spPr>
            <a:xfrm>
              <a:off x="1655242" y="2213921"/>
              <a:ext cx="391454" cy="461665"/>
            </a:xfrm>
            <a:prstGeom prst="rect">
              <a:avLst/>
            </a:prstGeom>
            <a:noFill/>
          </p:spPr>
          <p:txBody>
            <a:bodyPr wrap="none" rtlCol="0">
              <a:spAutoFit/>
            </a:bodyPr>
            <a:lstStyle/>
            <a:p>
              <a:r>
                <a:rPr lang="en-GB" sz="2400" dirty="0">
                  <a:latin typeface="SassoonCRInfantMedium" panose="02000603020000020003" pitchFamily="2" charset="0"/>
                </a:rPr>
                <a:t>A</a:t>
              </a:r>
            </a:p>
          </p:txBody>
        </p:sp>
        <p:sp>
          <p:nvSpPr>
            <p:cNvPr id="11" name="TextBox 10">
              <a:extLst>
                <a:ext uri="{FF2B5EF4-FFF2-40B4-BE49-F238E27FC236}">
                  <a16:creationId xmlns:a16="http://schemas.microsoft.com/office/drawing/2014/main" id="{F1832B82-8391-487C-B499-DEAC9BA11855}"/>
                </a:ext>
              </a:extLst>
            </p:cNvPr>
            <p:cNvSpPr txBox="1"/>
            <p:nvPr/>
          </p:nvSpPr>
          <p:spPr>
            <a:xfrm>
              <a:off x="4424577" y="2213921"/>
              <a:ext cx="378630" cy="461665"/>
            </a:xfrm>
            <a:prstGeom prst="rect">
              <a:avLst/>
            </a:prstGeom>
            <a:noFill/>
          </p:spPr>
          <p:txBody>
            <a:bodyPr wrap="none" rtlCol="0">
              <a:spAutoFit/>
            </a:bodyPr>
            <a:lstStyle/>
            <a:p>
              <a:r>
                <a:rPr lang="en-GB" sz="2400" dirty="0">
                  <a:latin typeface="SassoonCRInfantMedium" panose="02000603020000020003" pitchFamily="2" charset="0"/>
                </a:rPr>
                <a:t>B</a:t>
              </a:r>
            </a:p>
          </p:txBody>
        </p:sp>
        <p:graphicFrame>
          <p:nvGraphicFramePr>
            <p:cNvPr id="14" name="Chart 13">
              <a:extLst>
                <a:ext uri="{FF2B5EF4-FFF2-40B4-BE49-F238E27FC236}">
                  <a16:creationId xmlns:a16="http://schemas.microsoft.com/office/drawing/2014/main" id="{9A6A8825-1BE7-4367-A1BF-0FBE3F1BD8DA}"/>
                </a:ext>
              </a:extLst>
            </p:cNvPr>
            <p:cNvGraphicFramePr/>
            <p:nvPr>
              <p:extLst/>
            </p:nvPr>
          </p:nvGraphicFramePr>
          <p:xfrm>
            <a:off x="487436" y="2680585"/>
            <a:ext cx="2727066" cy="1962967"/>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3" name="Group 3">
            <a:extLst>
              <a:ext uri="{FF2B5EF4-FFF2-40B4-BE49-F238E27FC236}">
                <a16:creationId xmlns:a16="http://schemas.microsoft.com/office/drawing/2014/main" id="{2481D5A2-365E-4D02-9019-CE19C6131D83}"/>
              </a:ext>
            </a:extLst>
          </p:cNvPr>
          <p:cNvGrpSpPr>
            <a:grpSpLocks/>
          </p:cNvGrpSpPr>
          <p:nvPr/>
        </p:nvGrpSpPr>
        <p:grpSpPr bwMode="auto">
          <a:xfrm>
            <a:off x="0" y="6488989"/>
            <a:ext cx="1260476" cy="368300"/>
            <a:chOff x="1" y="6007"/>
            <a:chExt cx="794" cy="232"/>
          </a:xfrm>
        </p:grpSpPr>
        <p:pic>
          <p:nvPicPr>
            <p:cNvPr id="15" name="Picture 4">
              <a:extLst>
                <a:ext uri="{FF2B5EF4-FFF2-40B4-BE49-F238E27FC236}">
                  <a16:creationId xmlns:a16="http://schemas.microsoft.com/office/drawing/2014/main" id="{3E9AA961-4E44-476E-9A02-299E41B053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Rectangle 5">
              <a:extLst>
                <a:ext uri="{FF2B5EF4-FFF2-40B4-BE49-F238E27FC236}">
                  <a16:creationId xmlns:a16="http://schemas.microsoft.com/office/drawing/2014/main" id="{A076D371-1FF6-4643-9EB8-8C944AEA326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27103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Noel and Mei are interpreting this graph.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Noel says, “The flowers are exactly the same height in September.”</a:t>
            </a:r>
          </a:p>
          <a:p>
            <a:r>
              <a:rPr lang="en-GB" sz="2000" b="1" dirty="0">
                <a:solidFill>
                  <a:schemeClr val="tx1"/>
                </a:solidFill>
                <a:latin typeface="Century Gothic" panose="020B0502020202020204" pitchFamily="34" charset="0"/>
                <a:sym typeface="Wingdings" panose="05000000000000000000" pitchFamily="2" charset="2"/>
              </a:rPr>
              <a:t>Mei says, “The flowers were the same height in June, but then Flower 2 grew slightly taller than Flower 1.”</a:t>
            </a:r>
          </a:p>
          <a:p>
            <a:r>
              <a:rPr lang="en-GB" sz="2000" b="1" dirty="0">
                <a:solidFill>
                  <a:schemeClr val="tx1"/>
                </a:solidFill>
                <a:latin typeface="Century Gothic" panose="020B0502020202020204" pitchFamily="34" charset="0"/>
                <a:sym typeface="Wingdings" panose="05000000000000000000" pitchFamily="2" charset="2"/>
              </a:rPr>
              <a:t>Who is correct? Explain.</a:t>
            </a:r>
            <a:endParaRPr lang="en-GB" sz="3200" b="1" dirty="0">
              <a:solidFill>
                <a:schemeClr val="tx1"/>
              </a:solidFill>
              <a:latin typeface="Century Gothic" panose="020B0502020202020204" pitchFamily="34" charset="0"/>
              <a:sym typeface="Wingdings" panose="05000000000000000000" pitchFamily="2" charset="2"/>
            </a:endParaRPr>
          </a:p>
        </p:txBody>
      </p:sp>
      <p:grpSp>
        <p:nvGrpSpPr>
          <p:cNvPr id="2" name="Group 1">
            <a:extLst>
              <a:ext uri="{FF2B5EF4-FFF2-40B4-BE49-F238E27FC236}">
                <a16:creationId xmlns:a16="http://schemas.microsoft.com/office/drawing/2014/main" id="{CAEAB581-9E68-4E71-AB09-55BFF5CD37AB}"/>
              </a:ext>
            </a:extLst>
          </p:cNvPr>
          <p:cNvGrpSpPr/>
          <p:nvPr/>
        </p:nvGrpSpPr>
        <p:grpSpPr>
          <a:xfrm>
            <a:off x="1870588" y="2506822"/>
            <a:ext cx="5483941" cy="3704826"/>
            <a:chOff x="1870588" y="2506822"/>
            <a:chExt cx="5483941" cy="3704826"/>
          </a:xfrm>
        </p:grpSpPr>
        <p:sp>
          <p:nvSpPr>
            <p:cNvPr id="23" name="Rectangle 22">
              <a:extLst>
                <a:ext uri="{FF2B5EF4-FFF2-40B4-BE49-F238E27FC236}">
                  <a16:creationId xmlns:a16="http://schemas.microsoft.com/office/drawing/2014/main" id="{DC74BFFD-2335-4E63-95B6-3E9E67CCD860}"/>
                </a:ext>
              </a:extLst>
            </p:cNvPr>
            <p:cNvSpPr/>
            <p:nvPr/>
          </p:nvSpPr>
          <p:spPr>
            <a:xfrm>
              <a:off x="1870588" y="2523862"/>
              <a:ext cx="5483941" cy="3687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entury Gothic" panose="020B0502020202020204" pitchFamily="34" charset="0"/>
              </a:endParaRPr>
            </a:p>
          </p:txBody>
        </p:sp>
        <p:graphicFrame>
          <p:nvGraphicFramePr>
            <p:cNvPr id="22" name="Chart 21">
              <a:extLst>
                <a:ext uri="{FF2B5EF4-FFF2-40B4-BE49-F238E27FC236}">
                  <a16:creationId xmlns:a16="http://schemas.microsoft.com/office/drawing/2014/main" id="{4FC90B3D-F96F-46AB-864E-9A6A9783AD46}"/>
                </a:ext>
              </a:extLst>
            </p:cNvPr>
            <p:cNvGraphicFramePr/>
            <p:nvPr>
              <p:extLst>
                <p:ext uri="{D42A27DB-BD31-4B8C-83A1-F6EECF244321}">
                  <p14:modId xmlns:p14="http://schemas.microsoft.com/office/powerpoint/2010/main" val="3142188086"/>
                </p:ext>
              </p:extLst>
            </p:nvPr>
          </p:nvGraphicFramePr>
          <p:xfrm>
            <a:off x="1911146" y="2506822"/>
            <a:ext cx="5402824" cy="368778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0" name="Group 3">
            <a:extLst>
              <a:ext uri="{FF2B5EF4-FFF2-40B4-BE49-F238E27FC236}">
                <a16:creationId xmlns:a16="http://schemas.microsoft.com/office/drawing/2014/main" id="{97E6921A-0B52-44B0-8A14-5F56273657B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A6BF6463-7B7A-41C6-A3A7-13DA2704C6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1E3DC270-D362-45F8-9976-2473600869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067061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Noel and Mei are interpreting this graph.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Noel says, “The flowers are exactly the same height in September.”</a:t>
            </a:r>
          </a:p>
          <a:p>
            <a:r>
              <a:rPr lang="en-GB" sz="2000" b="1" dirty="0">
                <a:solidFill>
                  <a:schemeClr val="tx1"/>
                </a:solidFill>
                <a:latin typeface="Century Gothic" panose="020B0502020202020204" pitchFamily="34" charset="0"/>
                <a:sym typeface="Wingdings" panose="05000000000000000000" pitchFamily="2" charset="2"/>
              </a:rPr>
              <a:t>Mei says, “The flowers were the same height in June, but then Flower 2 grew slightly taller than Flower 1.”</a:t>
            </a:r>
          </a:p>
          <a:p>
            <a:r>
              <a:rPr lang="en-GB" sz="2000" b="1" dirty="0">
                <a:solidFill>
                  <a:schemeClr val="tx1"/>
                </a:solidFill>
                <a:latin typeface="Century Gothic" panose="020B0502020202020204" pitchFamily="34" charset="0"/>
                <a:sym typeface="Wingdings" panose="05000000000000000000" pitchFamily="2" charset="2"/>
              </a:rPr>
              <a:t>Who is correct? Explain.</a:t>
            </a:r>
            <a:endParaRPr lang="en-GB" sz="3200" b="1" dirty="0">
              <a:solidFill>
                <a:schemeClr val="tx1"/>
              </a:solidFill>
              <a:latin typeface="Century Gothic" panose="020B0502020202020204" pitchFamily="34" charset="0"/>
              <a:sym typeface="Wingdings" panose="05000000000000000000" pitchFamily="2" charset="2"/>
            </a:endParaRPr>
          </a:p>
        </p:txBody>
      </p:sp>
      <p:sp>
        <p:nvSpPr>
          <p:cNvPr id="3" name="Rectangle 2">
            <a:extLst>
              <a:ext uri="{FF2B5EF4-FFF2-40B4-BE49-F238E27FC236}">
                <a16:creationId xmlns:a16="http://schemas.microsoft.com/office/drawing/2014/main" id="{83DE30C3-4A6D-404C-BBE3-392E574E379C}"/>
              </a:ext>
            </a:extLst>
          </p:cNvPr>
          <p:cNvSpPr/>
          <p:nvPr/>
        </p:nvSpPr>
        <p:spPr>
          <a:xfrm>
            <a:off x="275303" y="3244371"/>
            <a:ext cx="2919510" cy="1323439"/>
          </a:xfrm>
          <a:prstGeom prst="rect">
            <a:avLst/>
          </a:prstGeom>
        </p:spPr>
        <p:txBody>
          <a:bodyPr wrap="square">
            <a:spAutoFit/>
          </a:bodyPr>
          <a:lstStyle/>
          <a:p>
            <a:pPr lvl="0" defTabSz="514350">
              <a:defRPr/>
            </a:pPr>
            <a:r>
              <a:rPr lang="en-GB" sz="2000" b="1" dirty="0">
                <a:latin typeface="Century Gothic" panose="020B0502020202020204" pitchFamily="34" charset="0"/>
              </a:rPr>
              <a:t>Mei is correct because... </a:t>
            </a:r>
            <a:br>
              <a:rPr lang="en-GB" sz="2000" b="1" dirty="0">
                <a:latin typeface="Century Gothic" panose="020B0502020202020204" pitchFamily="34" charset="0"/>
              </a:rPr>
            </a:br>
            <a:br>
              <a:rPr lang="en-GB" sz="2000" b="1" dirty="0">
                <a:latin typeface="Century Gothic" panose="020B0502020202020204" pitchFamily="34" charset="0"/>
              </a:rPr>
            </a:br>
            <a:endParaRPr lang="en-GB" sz="2000" b="1" dirty="0">
              <a:latin typeface="Century Gothic" panose="020B0502020202020204" pitchFamily="34" charset="0"/>
            </a:endParaRPr>
          </a:p>
        </p:txBody>
      </p:sp>
      <p:grpSp>
        <p:nvGrpSpPr>
          <p:cNvPr id="11" name="Group 3">
            <a:extLst>
              <a:ext uri="{FF2B5EF4-FFF2-40B4-BE49-F238E27FC236}">
                <a16:creationId xmlns:a16="http://schemas.microsoft.com/office/drawing/2014/main" id="{CF198379-A94D-4D41-936B-03986116376F}"/>
              </a:ext>
            </a:extLst>
          </p:cNvPr>
          <p:cNvGrpSpPr>
            <a:grpSpLocks/>
          </p:cNvGrpSpPr>
          <p:nvPr/>
        </p:nvGrpSpPr>
        <p:grpSpPr bwMode="auto">
          <a:xfrm>
            <a:off x="0" y="6488989"/>
            <a:ext cx="1260476" cy="368300"/>
            <a:chOff x="1" y="6007"/>
            <a:chExt cx="794" cy="232"/>
          </a:xfrm>
        </p:grpSpPr>
        <p:pic>
          <p:nvPicPr>
            <p:cNvPr id="12" name="Picture 4">
              <a:extLst>
                <a:ext uri="{FF2B5EF4-FFF2-40B4-BE49-F238E27FC236}">
                  <a16:creationId xmlns:a16="http://schemas.microsoft.com/office/drawing/2014/main" id="{321BF297-7D08-4BFF-8331-D59729110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415A19C7-81E8-4570-B5F5-5EE0332F2243}"/>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grpSp>
        <p:nvGrpSpPr>
          <p:cNvPr id="14" name="Group 13">
            <a:extLst>
              <a:ext uri="{FF2B5EF4-FFF2-40B4-BE49-F238E27FC236}">
                <a16:creationId xmlns:a16="http://schemas.microsoft.com/office/drawing/2014/main" id="{F5AF0429-D54D-4597-A58B-0B0C63247855}"/>
              </a:ext>
            </a:extLst>
          </p:cNvPr>
          <p:cNvGrpSpPr/>
          <p:nvPr/>
        </p:nvGrpSpPr>
        <p:grpSpPr>
          <a:xfrm>
            <a:off x="3221724" y="2506822"/>
            <a:ext cx="5483941" cy="3704826"/>
            <a:chOff x="1870588" y="2506822"/>
            <a:chExt cx="5483941" cy="3704826"/>
          </a:xfrm>
        </p:grpSpPr>
        <p:sp>
          <p:nvSpPr>
            <p:cNvPr id="15" name="Rectangle 14">
              <a:extLst>
                <a:ext uri="{FF2B5EF4-FFF2-40B4-BE49-F238E27FC236}">
                  <a16:creationId xmlns:a16="http://schemas.microsoft.com/office/drawing/2014/main" id="{1E0423A2-F9CF-409A-8E3A-B0A97D5000A4}"/>
                </a:ext>
              </a:extLst>
            </p:cNvPr>
            <p:cNvSpPr/>
            <p:nvPr/>
          </p:nvSpPr>
          <p:spPr>
            <a:xfrm>
              <a:off x="1870588" y="2523862"/>
              <a:ext cx="5483941" cy="3687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entury Gothic" panose="020B0502020202020204" pitchFamily="34" charset="0"/>
              </a:endParaRPr>
            </a:p>
          </p:txBody>
        </p:sp>
        <p:graphicFrame>
          <p:nvGraphicFramePr>
            <p:cNvPr id="20" name="Chart 19">
              <a:extLst>
                <a:ext uri="{FF2B5EF4-FFF2-40B4-BE49-F238E27FC236}">
                  <a16:creationId xmlns:a16="http://schemas.microsoft.com/office/drawing/2014/main" id="{75FD5CFF-187E-45B2-BAE9-73CFBDCCA5FC}"/>
                </a:ext>
              </a:extLst>
            </p:cNvPr>
            <p:cNvGraphicFramePr/>
            <p:nvPr>
              <p:extLst>
                <p:ext uri="{D42A27DB-BD31-4B8C-83A1-F6EECF244321}">
                  <p14:modId xmlns:p14="http://schemas.microsoft.com/office/powerpoint/2010/main" val="661039285"/>
                </p:ext>
              </p:extLst>
            </p:nvPr>
          </p:nvGraphicFramePr>
          <p:xfrm>
            <a:off x="1911146" y="2506822"/>
            <a:ext cx="5402824" cy="368778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152283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Noel and Mei are interpreting this graph.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Noel says, “The flowers are exactly the same height in September.”</a:t>
            </a:r>
          </a:p>
          <a:p>
            <a:r>
              <a:rPr lang="en-GB" sz="2000" b="1" dirty="0">
                <a:solidFill>
                  <a:schemeClr val="tx1"/>
                </a:solidFill>
                <a:latin typeface="Century Gothic" panose="020B0502020202020204" pitchFamily="34" charset="0"/>
                <a:sym typeface="Wingdings" panose="05000000000000000000" pitchFamily="2" charset="2"/>
              </a:rPr>
              <a:t>Mei says, “The flowers were the same height in June, but then Flower 2 grew slightly taller than Flower 1.”</a:t>
            </a:r>
          </a:p>
          <a:p>
            <a:r>
              <a:rPr lang="en-GB" sz="2000" b="1" dirty="0">
                <a:solidFill>
                  <a:schemeClr val="tx1"/>
                </a:solidFill>
                <a:latin typeface="Century Gothic" panose="020B0502020202020204" pitchFamily="34" charset="0"/>
                <a:sym typeface="Wingdings" panose="05000000000000000000" pitchFamily="2" charset="2"/>
              </a:rPr>
              <a:t>Who is correct? Explain.</a:t>
            </a:r>
            <a:endParaRPr lang="en-GB" sz="3200" b="1" dirty="0">
              <a:solidFill>
                <a:schemeClr val="tx1"/>
              </a:solidFill>
              <a:latin typeface="Century Gothic" panose="020B0502020202020204" pitchFamily="34" charset="0"/>
              <a:sym typeface="Wingdings" panose="05000000000000000000" pitchFamily="2" charset="2"/>
            </a:endParaRPr>
          </a:p>
        </p:txBody>
      </p:sp>
      <p:sp>
        <p:nvSpPr>
          <p:cNvPr id="3" name="Rectangle 2">
            <a:extLst>
              <a:ext uri="{FF2B5EF4-FFF2-40B4-BE49-F238E27FC236}">
                <a16:creationId xmlns:a16="http://schemas.microsoft.com/office/drawing/2014/main" id="{83DE30C3-4A6D-404C-BBE3-392E574E379C}"/>
              </a:ext>
            </a:extLst>
          </p:cNvPr>
          <p:cNvSpPr/>
          <p:nvPr/>
        </p:nvSpPr>
        <p:spPr>
          <a:xfrm>
            <a:off x="275303" y="3244371"/>
            <a:ext cx="2919510" cy="2554545"/>
          </a:xfrm>
          <a:prstGeom prst="rect">
            <a:avLst/>
          </a:prstGeom>
        </p:spPr>
        <p:txBody>
          <a:bodyPr wrap="square">
            <a:spAutoFit/>
          </a:bodyPr>
          <a:lstStyle/>
          <a:p>
            <a:pPr lvl="0" defTabSz="514350">
              <a:defRPr/>
            </a:pPr>
            <a:r>
              <a:rPr lang="en-GB" sz="2000" b="1" dirty="0">
                <a:solidFill>
                  <a:srgbClr val="FF0000"/>
                </a:solidFill>
                <a:latin typeface="Century Gothic" panose="020B0502020202020204" pitchFamily="34" charset="0"/>
              </a:rPr>
              <a:t>Mei is correct because in June, both flowers are 4ft in height and in July, Flower 2 is about 1ft taller than Flower 1.</a:t>
            </a:r>
            <a:br>
              <a:rPr lang="en-GB" sz="2000" b="1" dirty="0">
                <a:solidFill>
                  <a:srgbClr val="FF0000"/>
                </a:solidFill>
                <a:latin typeface="Century Gothic" panose="020B0502020202020204" pitchFamily="34" charset="0"/>
              </a:rPr>
            </a:br>
            <a:br>
              <a:rPr lang="en-GB" sz="2000" b="1" dirty="0">
                <a:solidFill>
                  <a:srgbClr val="FF0000"/>
                </a:solidFill>
                <a:latin typeface="Century Gothic" panose="020B0502020202020204" pitchFamily="34" charset="0"/>
              </a:rPr>
            </a:br>
            <a:endParaRPr lang="en-GB" sz="2000" b="1" dirty="0">
              <a:solidFill>
                <a:srgbClr val="FF0000"/>
              </a:solidFill>
              <a:latin typeface="Century Gothic" panose="020B0502020202020204" pitchFamily="34" charset="0"/>
            </a:endParaRPr>
          </a:p>
        </p:txBody>
      </p:sp>
      <p:grpSp>
        <p:nvGrpSpPr>
          <p:cNvPr id="11" name="Group 3">
            <a:extLst>
              <a:ext uri="{FF2B5EF4-FFF2-40B4-BE49-F238E27FC236}">
                <a16:creationId xmlns:a16="http://schemas.microsoft.com/office/drawing/2014/main" id="{CF198379-A94D-4D41-936B-03986116376F}"/>
              </a:ext>
            </a:extLst>
          </p:cNvPr>
          <p:cNvGrpSpPr>
            <a:grpSpLocks/>
          </p:cNvGrpSpPr>
          <p:nvPr/>
        </p:nvGrpSpPr>
        <p:grpSpPr bwMode="auto">
          <a:xfrm>
            <a:off x="0" y="6488989"/>
            <a:ext cx="1260476" cy="368300"/>
            <a:chOff x="1" y="6007"/>
            <a:chExt cx="794" cy="232"/>
          </a:xfrm>
        </p:grpSpPr>
        <p:pic>
          <p:nvPicPr>
            <p:cNvPr id="12" name="Picture 4">
              <a:extLst>
                <a:ext uri="{FF2B5EF4-FFF2-40B4-BE49-F238E27FC236}">
                  <a16:creationId xmlns:a16="http://schemas.microsoft.com/office/drawing/2014/main" id="{321BF297-7D08-4BFF-8331-D59729110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415A19C7-81E8-4570-B5F5-5EE0332F2243}"/>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grpSp>
        <p:nvGrpSpPr>
          <p:cNvPr id="14" name="Group 13">
            <a:extLst>
              <a:ext uri="{FF2B5EF4-FFF2-40B4-BE49-F238E27FC236}">
                <a16:creationId xmlns:a16="http://schemas.microsoft.com/office/drawing/2014/main" id="{F5AF0429-D54D-4597-A58B-0B0C63247855}"/>
              </a:ext>
            </a:extLst>
          </p:cNvPr>
          <p:cNvGrpSpPr/>
          <p:nvPr/>
        </p:nvGrpSpPr>
        <p:grpSpPr>
          <a:xfrm>
            <a:off x="3221724" y="2506822"/>
            <a:ext cx="5483941" cy="3704826"/>
            <a:chOff x="1870588" y="2506822"/>
            <a:chExt cx="5483941" cy="3704826"/>
          </a:xfrm>
        </p:grpSpPr>
        <p:sp>
          <p:nvSpPr>
            <p:cNvPr id="15" name="Rectangle 14">
              <a:extLst>
                <a:ext uri="{FF2B5EF4-FFF2-40B4-BE49-F238E27FC236}">
                  <a16:creationId xmlns:a16="http://schemas.microsoft.com/office/drawing/2014/main" id="{1E0423A2-F9CF-409A-8E3A-B0A97D5000A4}"/>
                </a:ext>
              </a:extLst>
            </p:cNvPr>
            <p:cNvSpPr/>
            <p:nvPr/>
          </p:nvSpPr>
          <p:spPr>
            <a:xfrm>
              <a:off x="1870588" y="2523862"/>
              <a:ext cx="5483941" cy="3687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entury Gothic" panose="020B0502020202020204" pitchFamily="34" charset="0"/>
              </a:endParaRPr>
            </a:p>
          </p:txBody>
        </p:sp>
        <p:graphicFrame>
          <p:nvGraphicFramePr>
            <p:cNvPr id="20" name="Chart 19">
              <a:extLst>
                <a:ext uri="{FF2B5EF4-FFF2-40B4-BE49-F238E27FC236}">
                  <a16:creationId xmlns:a16="http://schemas.microsoft.com/office/drawing/2014/main" id="{75FD5CFF-187E-45B2-BAE9-73CFBDCCA5FC}"/>
                </a:ext>
              </a:extLst>
            </p:cNvPr>
            <p:cNvGraphicFramePr/>
            <p:nvPr>
              <p:extLst/>
            </p:nvPr>
          </p:nvGraphicFramePr>
          <p:xfrm>
            <a:off x="1911146" y="2506822"/>
            <a:ext cx="5402824" cy="368778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429384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Henri and Georgia are choosing a site to go camping.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site is the warmest throughout the night?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They each need extra warm socks for any temperatures under 6˚C, and a hot water bottle each for any temperatures under 4˚C. What extra supplies will they need for each site?</a:t>
            </a:r>
            <a:r>
              <a:rPr lang="en-GB" sz="2000" b="1" dirty="0">
                <a:solidFill>
                  <a:srgbClr val="FF0000"/>
                </a:solidFill>
                <a:latin typeface="Century Gothic" panose="020B0502020202020204" pitchFamily="34" charset="0"/>
              </a:rPr>
              <a:t> </a:t>
            </a:r>
            <a:endParaRPr lang="en-GB" sz="2000" b="1" dirty="0">
              <a:solidFill>
                <a:schemeClr val="tx1"/>
              </a:solidFill>
              <a:latin typeface="Century Gothic" panose="020B0502020202020204" pitchFamily="34" charset="0"/>
            </a:endParaRPr>
          </a:p>
        </p:txBody>
      </p:sp>
      <p:grpSp>
        <p:nvGrpSpPr>
          <p:cNvPr id="3" name="Group 2">
            <a:extLst>
              <a:ext uri="{FF2B5EF4-FFF2-40B4-BE49-F238E27FC236}">
                <a16:creationId xmlns:a16="http://schemas.microsoft.com/office/drawing/2014/main" id="{B89BE270-A1E3-4C93-AD58-DB858EA5FB16}"/>
              </a:ext>
            </a:extLst>
          </p:cNvPr>
          <p:cNvGrpSpPr/>
          <p:nvPr/>
        </p:nvGrpSpPr>
        <p:grpSpPr>
          <a:xfrm>
            <a:off x="1059165" y="1327352"/>
            <a:ext cx="7025671" cy="3136493"/>
            <a:chOff x="1104547" y="2300753"/>
            <a:chExt cx="7007066" cy="3861735"/>
          </a:xfrm>
        </p:grpSpPr>
        <p:sp>
          <p:nvSpPr>
            <p:cNvPr id="9" name="Rectangle 8">
              <a:extLst>
                <a:ext uri="{FF2B5EF4-FFF2-40B4-BE49-F238E27FC236}">
                  <a16:creationId xmlns:a16="http://schemas.microsoft.com/office/drawing/2014/main" id="{8ACBC561-26F9-4E1C-A247-1EA338592B27}"/>
                </a:ext>
              </a:extLst>
            </p:cNvPr>
            <p:cNvSpPr/>
            <p:nvPr/>
          </p:nvSpPr>
          <p:spPr>
            <a:xfrm>
              <a:off x="1104547" y="2300754"/>
              <a:ext cx="7007066" cy="3338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Chart 6">
              <a:extLst>
                <a:ext uri="{FF2B5EF4-FFF2-40B4-BE49-F238E27FC236}">
                  <a16:creationId xmlns:a16="http://schemas.microsoft.com/office/drawing/2014/main" id="{898A1AA9-193A-4A84-B332-362BEBBABD3C}"/>
                </a:ext>
              </a:extLst>
            </p:cNvPr>
            <p:cNvGraphicFramePr/>
            <p:nvPr>
              <p:extLst>
                <p:ext uri="{D42A27DB-BD31-4B8C-83A1-F6EECF244321}">
                  <p14:modId xmlns:p14="http://schemas.microsoft.com/office/powerpoint/2010/main" val="2581628158"/>
                </p:ext>
              </p:extLst>
            </p:nvPr>
          </p:nvGraphicFramePr>
          <p:xfrm>
            <a:off x="1104547" y="2300753"/>
            <a:ext cx="6934906" cy="3861735"/>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0" name="Group 3">
            <a:extLst>
              <a:ext uri="{FF2B5EF4-FFF2-40B4-BE49-F238E27FC236}">
                <a16:creationId xmlns:a16="http://schemas.microsoft.com/office/drawing/2014/main" id="{B198D32F-1614-40C8-B2C8-A3FBCC185C85}"/>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01F39B75-70E9-4730-8EEF-3844DB2EAD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C941F0DB-F9C2-478B-8D08-1E04941D8EA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23186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Henri and Georgia are choosing a site to go camping.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site is the warmest throughout the night?  </a:t>
            </a:r>
          </a:p>
          <a:p>
            <a:r>
              <a:rPr lang="en-GB" sz="2000" b="1" dirty="0">
                <a:solidFill>
                  <a:srgbClr val="FF0000"/>
                </a:solidFill>
                <a:latin typeface="Century Gothic" panose="020B0502020202020204" pitchFamily="34" charset="0"/>
              </a:rPr>
              <a:t>The sheltered site is warmer throughout the night.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They each need extra warm socks for any temperatures under 6˚C, and a hot water bottle each for any temperatures under 4˚C. What extra supplies will they need for each site?</a:t>
            </a:r>
            <a:r>
              <a:rPr lang="en-GB" sz="2000" b="1" dirty="0">
                <a:solidFill>
                  <a:srgbClr val="FF0000"/>
                </a:solidFill>
                <a:latin typeface="Century Gothic" panose="020B0502020202020204" pitchFamily="34" charset="0"/>
              </a:rPr>
              <a:t> </a:t>
            </a:r>
          </a:p>
          <a:p>
            <a:r>
              <a:rPr lang="en-GB" sz="2000" b="1" dirty="0">
                <a:solidFill>
                  <a:srgbClr val="FF0000"/>
                </a:solidFill>
                <a:latin typeface="Century Gothic" panose="020B0502020202020204" pitchFamily="34" charset="0"/>
              </a:rPr>
              <a:t>On the beach, they will each need one pair of socks and one hot water bottle. On the sheltered campsite, they won’t need any extra supplies</a:t>
            </a:r>
            <a:endParaRPr lang="en-GB" sz="2000" b="1" dirty="0">
              <a:solidFill>
                <a:schemeClr val="tx1"/>
              </a:solidFill>
              <a:latin typeface="Century Gothic" panose="020B0502020202020204" pitchFamily="34" charset="0"/>
            </a:endParaRPr>
          </a:p>
        </p:txBody>
      </p:sp>
      <p:grpSp>
        <p:nvGrpSpPr>
          <p:cNvPr id="10" name="Group 3">
            <a:extLst>
              <a:ext uri="{FF2B5EF4-FFF2-40B4-BE49-F238E27FC236}">
                <a16:creationId xmlns:a16="http://schemas.microsoft.com/office/drawing/2014/main" id="{50D00814-E1A3-4D69-8064-17AFAC403631}"/>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42B3F96B-1C70-491C-960C-62174CAE0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E0FFD158-306F-4102-8C4C-A7464E75A790}"/>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pic>
        <p:nvPicPr>
          <p:cNvPr id="5" name="Picture 4">
            <a:extLst>
              <a:ext uri="{FF2B5EF4-FFF2-40B4-BE49-F238E27FC236}">
                <a16:creationId xmlns:a16="http://schemas.microsoft.com/office/drawing/2014/main" id="{670F7100-66B9-4CB0-9BF3-5D9B91DD2382}"/>
              </a:ext>
            </a:extLst>
          </p:cNvPr>
          <p:cNvPicPr>
            <a:picLocks noChangeAspect="1"/>
          </p:cNvPicPr>
          <p:nvPr/>
        </p:nvPicPr>
        <p:blipFill>
          <a:blip r:embed="rId4"/>
          <a:stretch>
            <a:fillRect/>
          </a:stretch>
        </p:blipFill>
        <p:spPr>
          <a:xfrm>
            <a:off x="1929102" y="1230369"/>
            <a:ext cx="5285795" cy="2358913"/>
          </a:xfrm>
          <a:prstGeom prst="rect">
            <a:avLst/>
          </a:prstGeom>
        </p:spPr>
      </p:pic>
    </p:spTree>
    <p:extLst>
      <p:ext uri="{BB962C8B-B14F-4D97-AF65-F5344CB8AC3E}">
        <p14:creationId xmlns:p14="http://schemas.microsoft.com/office/powerpoint/2010/main" val="107190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Summer Block 3 – Statistics – Read and Interpret Line Graphs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6: (6S1) </a:t>
            </a:r>
            <a:r>
              <a:rPr lang="en-GB" sz="1200" b="1" dirty="0">
                <a:solidFill>
                  <a:srgbClr val="4BB6F5"/>
                </a:solidFill>
                <a:latin typeface="Century Gothic" panose="020B0502020202020204" pitchFamily="34" charset="0"/>
                <a:hlinkClick r:id="rId3"/>
              </a:rPr>
              <a:t>Interpret and construct pie charts and line graphs and use these to solve problems</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6 Statistics</a:t>
            </a:r>
            <a:r>
              <a:rPr lang="en-GB" sz="1600" b="1" dirty="0">
                <a:solidFill>
                  <a:prstClr val="black"/>
                </a:solidFill>
                <a:latin typeface="Century Gothic" panose="020B0502020202020204" pitchFamily="34" charset="0"/>
              </a:rPr>
              <a:t> resource.</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11" name="Group 3">
            <a:extLst>
              <a:ext uri="{FF2B5EF4-FFF2-40B4-BE49-F238E27FC236}">
                <a16:creationId xmlns:a16="http://schemas.microsoft.com/office/drawing/2014/main" id="{95A5D848-D2D8-4517-A28C-D04F1136491E}"/>
              </a:ext>
            </a:extLst>
          </p:cNvPr>
          <p:cNvGrpSpPr>
            <a:grpSpLocks/>
          </p:cNvGrpSpPr>
          <p:nvPr/>
        </p:nvGrpSpPr>
        <p:grpSpPr bwMode="auto">
          <a:xfrm>
            <a:off x="0" y="6488989"/>
            <a:ext cx="1260476" cy="368300"/>
            <a:chOff x="1" y="6007"/>
            <a:chExt cx="794" cy="232"/>
          </a:xfrm>
        </p:grpSpPr>
        <p:pic>
          <p:nvPicPr>
            <p:cNvPr id="12" name="Picture 4">
              <a:extLst>
                <a:ext uri="{FF2B5EF4-FFF2-40B4-BE49-F238E27FC236}">
                  <a16:creationId xmlns:a16="http://schemas.microsoft.com/office/drawing/2014/main" id="{EE4F60B0-D739-4B3F-915C-87622F7646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07A26C70-CAE3-4DF4-AC60-056B2F04E43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185402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Summer Block 3 – Statistics</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Read and Interpret Line Graphs</a:t>
            </a:r>
            <a:endParaRPr lang="en-GB" sz="4800" b="1" dirty="0">
              <a:solidFill>
                <a:prstClr val="black"/>
              </a:solidFill>
              <a:latin typeface="Century Gothic" panose="020B0502020202020204" pitchFamily="34" charset="0"/>
            </a:endParaRPr>
          </a:p>
        </p:txBody>
      </p:sp>
      <p:grpSp>
        <p:nvGrpSpPr>
          <p:cNvPr id="7" name="Group 3">
            <a:extLst>
              <a:ext uri="{FF2B5EF4-FFF2-40B4-BE49-F238E27FC236}">
                <a16:creationId xmlns:a16="http://schemas.microsoft.com/office/drawing/2014/main" id="{CB604345-29B9-4635-8E19-AC5DE2A458DC}"/>
              </a:ext>
            </a:extLst>
          </p:cNvPr>
          <p:cNvGrpSpPr>
            <a:grpSpLocks/>
          </p:cNvGrpSpPr>
          <p:nvPr/>
        </p:nvGrpSpPr>
        <p:grpSpPr bwMode="auto">
          <a:xfrm>
            <a:off x="0" y="6488989"/>
            <a:ext cx="1260476" cy="368300"/>
            <a:chOff x="1" y="6007"/>
            <a:chExt cx="794" cy="232"/>
          </a:xfrm>
        </p:grpSpPr>
        <p:pic>
          <p:nvPicPr>
            <p:cNvPr id="9" name="Picture 4">
              <a:extLst>
                <a:ext uri="{FF2B5EF4-FFF2-40B4-BE49-F238E27FC236}">
                  <a16:creationId xmlns:a16="http://schemas.microsoft.com/office/drawing/2014/main" id="{E4390B10-3ED2-47E6-8F05-565A4A7FD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8C9F7326-0957-4413-B270-91E67B7EB5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CCBAD332-73C4-42EE-A94E-009917D26CE6}"/>
              </a:ext>
            </a:extLst>
          </p:cNvPr>
          <p:cNvGrpSpPr>
            <a:grpSpLocks/>
          </p:cNvGrpSpPr>
          <p:nvPr/>
        </p:nvGrpSpPr>
        <p:grpSpPr bwMode="auto">
          <a:xfrm>
            <a:off x="0" y="6488989"/>
            <a:ext cx="1260476" cy="368300"/>
            <a:chOff x="1" y="6007"/>
            <a:chExt cx="794" cy="232"/>
          </a:xfrm>
        </p:grpSpPr>
        <p:pic>
          <p:nvPicPr>
            <p:cNvPr id="9" name="Picture 4">
              <a:extLst>
                <a:ext uri="{FF2B5EF4-FFF2-40B4-BE49-F238E27FC236}">
                  <a16:creationId xmlns:a16="http://schemas.microsoft.com/office/drawing/2014/main" id="{C618D0B0-6795-42A6-A405-5BA95F0C8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B566CA9-6A72-4595-913C-EB2B7A41B6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12" name="Rectangle 11">
            <a:extLst>
              <a:ext uri="{FF2B5EF4-FFF2-40B4-BE49-F238E27FC236}">
                <a16:creationId xmlns:a16="http://schemas.microsoft.com/office/drawing/2014/main" id="{488387B4-B125-4509-BD82-E1292DCFD500}"/>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What’s missing from this line graph? </a:t>
            </a:r>
          </a:p>
          <a:p>
            <a:pPr algn="ctr"/>
            <a:endParaRPr lang="en-GB" sz="2000" b="1" dirty="0">
              <a:solidFill>
                <a:schemeClr val="bg2">
                  <a:lumMod val="25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8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74BC102A-762A-4DA7-A9DC-B71A85A30DC7}"/>
              </a:ext>
            </a:extLst>
          </p:cNvPr>
          <p:cNvGraphicFramePr>
            <a:graphicFrameLocks noGrp="1"/>
          </p:cNvGraphicFramePr>
          <p:nvPr>
            <p:extLst>
              <p:ext uri="{D42A27DB-BD31-4B8C-83A1-F6EECF244321}">
                <p14:modId xmlns:p14="http://schemas.microsoft.com/office/powerpoint/2010/main" val="2493292353"/>
              </p:ext>
            </p:extLst>
          </p:nvPr>
        </p:nvGraphicFramePr>
        <p:xfrm>
          <a:off x="2886710" y="2006116"/>
          <a:ext cx="3408680" cy="3410712"/>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1929019484"/>
                    </a:ext>
                  </a:extLst>
                </a:gridCol>
                <a:gridCol w="640080">
                  <a:extLst>
                    <a:ext uri="{9D8B030D-6E8A-4147-A177-3AD203B41FA5}">
                      <a16:colId xmlns:a16="http://schemas.microsoft.com/office/drawing/2014/main" val="1327071647"/>
                    </a:ext>
                  </a:extLst>
                </a:gridCol>
                <a:gridCol w="640080">
                  <a:extLst>
                    <a:ext uri="{9D8B030D-6E8A-4147-A177-3AD203B41FA5}">
                      <a16:colId xmlns:a16="http://schemas.microsoft.com/office/drawing/2014/main" val="4265956636"/>
                    </a:ext>
                  </a:extLst>
                </a:gridCol>
                <a:gridCol w="640080">
                  <a:extLst>
                    <a:ext uri="{9D8B030D-6E8A-4147-A177-3AD203B41FA5}">
                      <a16:colId xmlns:a16="http://schemas.microsoft.com/office/drawing/2014/main" val="4077437078"/>
                    </a:ext>
                  </a:extLst>
                </a:gridCol>
                <a:gridCol w="640080">
                  <a:extLst>
                    <a:ext uri="{9D8B030D-6E8A-4147-A177-3AD203B41FA5}">
                      <a16:colId xmlns:a16="http://schemas.microsoft.com/office/drawing/2014/main" val="580392227"/>
                    </a:ext>
                  </a:extLst>
                </a:gridCol>
                <a:gridCol w="640080">
                  <a:extLst>
                    <a:ext uri="{9D8B030D-6E8A-4147-A177-3AD203B41FA5}">
                      <a16:colId xmlns:a16="http://schemas.microsoft.com/office/drawing/2014/main" val="2162679865"/>
                    </a:ext>
                  </a:extLst>
                </a:gridCol>
              </a:tblGrid>
              <a:tr h="64008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8272532"/>
                  </a:ext>
                </a:extLst>
              </a:tr>
              <a:tr h="64008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0525244"/>
                  </a:ext>
                </a:extLst>
              </a:tr>
              <a:tr h="64008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1088262"/>
                  </a:ext>
                </a:extLst>
              </a:tr>
              <a:tr h="64008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4064438"/>
                  </a:ext>
                </a:extLst>
              </a:tr>
              <a:tr h="64008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0262779"/>
                  </a:ext>
                </a:extLst>
              </a:tr>
              <a:tr h="210312">
                <a:tc>
                  <a:txBody>
                    <a:bodyPr/>
                    <a:lstStyle/>
                    <a:p>
                      <a:endParaRPr lang="en-US" sz="200"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endParaRPr lang="en-US" sz="2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0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0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0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5199047"/>
                  </a:ext>
                </a:extLst>
              </a:tr>
            </a:tbl>
          </a:graphicData>
        </a:graphic>
      </p:graphicFrame>
      <p:cxnSp>
        <p:nvCxnSpPr>
          <p:cNvPr id="25" name="Straight Connector 24">
            <a:extLst>
              <a:ext uri="{FF2B5EF4-FFF2-40B4-BE49-F238E27FC236}">
                <a16:creationId xmlns:a16="http://schemas.microsoft.com/office/drawing/2014/main" id="{DD57C892-8E9B-49C1-876A-D6916B79991E}"/>
              </a:ext>
            </a:extLst>
          </p:cNvPr>
          <p:cNvCxnSpPr>
            <a:cxnSpLocks/>
          </p:cNvCxnSpPr>
          <p:nvPr/>
        </p:nvCxnSpPr>
        <p:spPr>
          <a:xfrm flipV="1">
            <a:off x="3086621" y="3904256"/>
            <a:ext cx="1296537" cy="13019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EFB9164-C9AB-4E94-91D7-4D1A73638D3F}"/>
              </a:ext>
            </a:extLst>
          </p:cNvPr>
          <p:cNvCxnSpPr>
            <a:cxnSpLocks/>
          </p:cNvCxnSpPr>
          <p:nvPr/>
        </p:nvCxnSpPr>
        <p:spPr>
          <a:xfrm flipV="1">
            <a:off x="4383158" y="3301009"/>
            <a:ext cx="1255642" cy="603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FC44E6D-BF81-46CE-843D-9A29E6520ACF}"/>
              </a:ext>
            </a:extLst>
          </p:cNvPr>
          <p:cNvCxnSpPr>
            <a:cxnSpLocks/>
          </p:cNvCxnSpPr>
          <p:nvPr/>
        </p:nvCxnSpPr>
        <p:spPr>
          <a:xfrm flipV="1">
            <a:off x="5638800" y="2006116"/>
            <a:ext cx="656590" cy="129489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CCBAD332-73C4-42EE-A94E-009917D26CE6}"/>
              </a:ext>
            </a:extLst>
          </p:cNvPr>
          <p:cNvGrpSpPr>
            <a:grpSpLocks/>
          </p:cNvGrpSpPr>
          <p:nvPr/>
        </p:nvGrpSpPr>
        <p:grpSpPr bwMode="auto">
          <a:xfrm>
            <a:off x="0" y="6488989"/>
            <a:ext cx="1260476" cy="368300"/>
            <a:chOff x="1" y="6007"/>
            <a:chExt cx="794" cy="232"/>
          </a:xfrm>
        </p:grpSpPr>
        <p:pic>
          <p:nvPicPr>
            <p:cNvPr id="9" name="Picture 4">
              <a:extLst>
                <a:ext uri="{FF2B5EF4-FFF2-40B4-BE49-F238E27FC236}">
                  <a16:creationId xmlns:a16="http://schemas.microsoft.com/office/drawing/2014/main" id="{C618D0B0-6795-42A6-A405-5BA95F0C8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B566CA9-6A72-4595-913C-EB2B7A41B6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12" name="Rectangle 11">
            <a:extLst>
              <a:ext uri="{FF2B5EF4-FFF2-40B4-BE49-F238E27FC236}">
                <a16:creationId xmlns:a16="http://schemas.microsoft.com/office/drawing/2014/main" id="{488387B4-B125-4509-BD82-E1292DCFD500}"/>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What’s missing from this line graph? </a:t>
            </a:r>
          </a:p>
          <a:p>
            <a:pPr algn="ctr"/>
            <a:endParaRPr lang="en-GB" sz="2000" b="1" dirty="0">
              <a:solidFill>
                <a:schemeClr val="bg2">
                  <a:lumMod val="25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8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74BC102A-762A-4DA7-A9DC-B71A85A30DC7}"/>
              </a:ext>
            </a:extLst>
          </p:cNvPr>
          <p:cNvGraphicFramePr>
            <a:graphicFrameLocks noGrp="1"/>
          </p:cNvGraphicFramePr>
          <p:nvPr>
            <p:extLst/>
          </p:nvPr>
        </p:nvGraphicFramePr>
        <p:xfrm>
          <a:off x="2886710" y="2006116"/>
          <a:ext cx="3408680" cy="3410712"/>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1929019484"/>
                    </a:ext>
                  </a:extLst>
                </a:gridCol>
                <a:gridCol w="640080">
                  <a:extLst>
                    <a:ext uri="{9D8B030D-6E8A-4147-A177-3AD203B41FA5}">
                      <a16:colId xmlns:a16="http://schemas.microsoft.com/office/drawing/2014/main" val="1327071647"/>
                    </a:ext>
                  </a:extLst>
                </a:gridCol>
                <a:gridCol w="640080">
                  <a:extLst>
                    <a:ext uri="{9D8B030D-6E8A-4147-A177-3AD203B41FA5}">
                      <a16:colId xmlns:a16="http://schemas.microsoft.com/office/drawing/2014/main" val="4265956636"/>
                    </a:ext>
                  </a:extLst>
                </a:gridCol>
                <a:gridCol w="640080">
                  <a:extLst>
                    <a:ext uri="{9D8B030D-6E8A-4147-A177-3AD203B41FA5}">
                      <a16:colId xmlns:a16="http://schemas.microsoft.com/office/drawing/2014/main" val="4077437078"/>
                    </a:ext>
                  </a:extLst>
                </a:gridCol>
                <a:gridCol w="640080">
                  <a:extLst>
                    <a:ext uri="{9D8B030D-6E8A-4147-A177-3AD203B41FA5}">
                      <a16:colId xmlns:a16="http://schemas.microsoft.com/office/drawing/2014/main" val="580392227"/>
                    </a:ext>
                  </a:extLst>
                </a:gridCol>
                <a:gridCol w="640080">
                  <a:extLst>
                    <a:ext uri="{9D8B030D-6E8A-4147-A177-3AD203B41FA5}">
                      <a16:colId xmlns:a16="http://schemas.microsoft.com/office/drawing/2014/main" val="2162679865"/>
                    </a:ext>
                  </a:extLst>
                </a:gridCol>
              </a:tblGrid>
              <a:tr h="64008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8272532"/>
                  </a:ext>
                </a:extLst>
              </a:tr>
              <a:tr h="64008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0525244"/>
                  </a:ext>
                </a:extLst>
              </a:tr>
              <a:tr h="64008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1088262"/>
                  </a:ext>
                </a:extLst>
              </a:tr>
              <a:tr h="64008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4064438"/>
                  </a:ext>
                </a:extLst>
              </a:tr>
              <a:tr h="64008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0262779"/>
                  </a:ext>
                </a:extLst>
              </a:tr>
              <a:tr h="210312">
                <a:tc>
                  <a:txBody>
                    <a:bodyPr/>
                    <a:lstStyle/>
                    <a:p>
                      <a:endParaRPr lang="en-US" sz="200"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endParaRPr lang="en-US" sz="2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0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0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0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5199047"/>
                  </a:ext>
                </a:extLst>
              </a:tr>
            </a:tbl>
          </a:graphicData>
        </a:graphic>
      </p:graphicFrame>
      <p:sp>
        <p:nvSpPr>
          <p:cNvPr id="14" name="TextBox 13">
            <a:extLst>
              <a:ext uri="{FF2B5EF4-FFF2-40B4-BE49-F238E27FC236}">
                <a16:creationId xmlns:a16="http://schemas.microsoft.com/office/drawing/2014/main" id="{82EB8FD1-A9AB-463E-8FD5-F7811746AC45}"/>
              </a:ext>
            </a:extLst>
          </p:cNvPr>
          <p:cNvSpPr txBox="1"/>
          <p:nvPr/>
        </p:nvSpPr>
        <p:spPr>
          <a:xfrm>
            <a:off x="2814887" y="1402869"/>
            <a:ext cx="3552325" cy="338554"/>
          </a:xfrm>
          <a:prstGeom prst="rect">
            <a:avLst/>
          </a:prstGeom>
          <a:noFill/>
        </p:spPr>
        <p:txBody>
          <a:bodyPr wrap="square" rtlCol="0">
            <a:spAutoFit/>
          </a:bodyPr>
          <a:lstStyle/>
          <a:p>
            <a:pPr algn="ctr"/>
            <a:r>
              <a:rPr lang="en-GB" sz="1600" b="1" u="sng" dirty="0">
                <a:solidFill>
                  <a:srgbClr val="FF0000"/>
                </a:solidFill>
                <a:latin typeface="Century Gothic" panose="020B0502020202020204" pitchFamily="34" charset="0"/>
              </a:rPr>
              <a:t>Title: A Graph to Show...</a:t>
            </a:r>
            <a:endParaRPr lang="en-US" sz="1600" b="1" u="sng" dirty="0">
              <a:solidFill>
                <a:srgbClr val="FF0000"/>
              </a:solidFill>
              <a:latin typeface="Century Gothic" panose="020B0502020202020204" pitchFamily="34" charset="0"/>
            </a:endParaRPr>
          </a:p>
        </p:txBody>
      </p:sp>
      <p:sp>
        <p:nvSpPr>
          <p:cNvPr id="15" name="TextBox 14">
            <a:extLst>
              <a:ext uri="{FF2B5EF4-FFF2-40B4-BE49-F238E27FC236}">
                <a16:creationId xmlns:a16="http://schemas.microsoft.com/office/drawing/2014/main" id="{43D240C8-3F2D-497E-B465-A96A79AD9F08}"/>
              </a:ext>
            </a:extLst>
          </p:cNvPr>
          <p:cNvSpPr txBox="1"/>
          <p:nvPr/>
        </p:nvSpPr>
        <p:spPr>
          <a:xfrm>
            <a:off x="3660547" y="5729468"/>
            <a:ext cx="1822905" cy="33855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Time (minutes)</a:t>
            </a:r>
            <a:endParaRPr lang="en-US" sz="1600" b="1" dirty="0">
              <a:solidFill>
                <a:srgbClr val="FF0000"/>
              </a:solidFill>
              <a:latin typeface="Century Gothic" panose="020B0502020202020204" pitchFamily="34" charset="0"/>
            </a:endParaRPr>
          </a:p>
        </p:txBody>
      </p:sp>
      <p:sp>
        <p:nvSpPr>
          <p:cNvPr id="16" name="TextBox 15">
            <a:extLst>
              <a:ext uri="{FF2B5EF4-FFF2-40B4-BE49-F238E27FC236}">
                <a16:creationId xmlns:a16="http://schemas.microsoft.com/office/drawing/2014/main" id="{443C33B9-36DE-425E-B81E-FD486795F024}"/>
              </a:ext>
            </a:extLst>
          </p:cNvPr>
          <p:cNvSpPr txBox="1"/>
          <p:nvPr/>
        </p:nvSpPr>
        <p:spPr>
          <a:xfrm rot="16200000">
            <a:off x="715482" y="3447601"/>
            <a:ext cx="3221525" cy="33855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Distance (km)</a:t>
            </a:r>
            <a:endParaRPr lang="en-US" sz="1600" b="1" dirty="0">
              <a:solidFill>
                <a:srgbClr val="FF0000"/>
              </a:solidFill>
              <a:latin typeface="Century Gothic" panose="020B0502020202020204" pitchFamily="34" charset="0"/>
            </a:endParaRPr>
          </a:p>
        </p:txBody>
      </p:sp>
      <p:sp>
        <p:nvSpPr>
          <p:cNvPr id="17" name="TextBox 16">
            <a:extLst>
              <a:ext uri="{FF2B5EF4-FFF2-40B4-BE49-F238E27FC236}">
                <a16:creationId xmlns:a16="http://schemas.microsoft.com/office/drawing/2014/main" id="{57425050-E094-4B02-8508-1940B5FF64D1}"/>
              </a:ext>
            </a:extLst>
          </p:cNvPr>
          <p:cNvSpPr txBox="1"/>
          <p:nvPr/>
        </p:nvSpPr>
        <p:spPr>
          <a:xfrm>
            <a:off x="6509950" y="4806139"/>
            <a:ext cx="2283995" cy="1077218"/>
          </a:xfrm>
          <a:prstGeom prst="rect">
            <a:avLst/>
          </a:prstGeom>
          <a:solidFill>
            <a:schemeClr val="bg1"/>
          </a:solidFill>
          <a:ln>
            <a:solidFill>
              <a:srgbClr val="FF0000"/>
            </a:solidFill>
          </a:ln>
        </p:spPr>
        <p:txBody>
          <a:bodyPr wrap="square" rtlCol="0">
            <a:spAutoFit/>
          </a:bodyPr>
          <a:lstStyle/>
          <a:p>
            <a:pPr algn="ctr"/>
            <a:r>
              <a:rPr lang="en-GB" sz="1600" b="1" dirty="0">
                <a:solidFill>
                  <a:srgbClr val="FF0000"/>
                </a:solidFill>
                <a:latin typeface="Century Gothic" panose="020B0502020202020204" pitchFamily="34" charset="0"/>
              </a:rPr>
              <a:t>Label for the </a:t>
            </a:r>
            <a:r>
              <a:rPr lang="en-GB" sz="1600" b="1" i="1" dirty="0">
                <a:solidFill>
                  <a:srgbClr val="FF0000"/>
                </a:solidFill>
                <a:latin typeface="Century Gothic" panose="020B0502020202020204" pitchFamily="34" charset="0"/>
              </a:rPr>
              <a:t>x</a:t>
            </a:r>
            <a:r>
              <a:rPr lang="en-GB" sz="1600" b="1" dirty="0">
                <a:solidFill>
                  <a:srgbClr val="FF0000"/>
                </a:solidFill>
                <a:latin typeface="Century Gothic" panose="020B0502020202020204" pitchFamily="34" charset="0"/>
              </a:rPr>
              <a:t> axis – an independent variable (the thing that changes)</a:t>
            </a:r>
            <a:endParaRPr lang="en-US" sz="1600" b="1" dirty="0">
              <a:solidFill>
                <a:srgbClr val="FF0000"/>
              </a:solidFill>
              <a:latin typeface="Century Gothic" panose="020B0502020202020204" pitchFamily="34" charset="0"/>
            </a:endParaRPr>
          </a:p>
        </p:txBody>
      </p:sp>
      <p:sp>
        <p:nvSpPr>
          <p:cNvPr id="18" name="TextBox 17">
            <a:extLst>
              <a:ext uri="{FF2B5EF4-FFF2-40B4-BE49-F238E27FC236}">
                <a16:creationId xmlns:a16="http://schemas.microsoft.com/office/drawing/2014/main" id="{70126ACD-66E2-4379-87CE-455CDA3F40F9}"/>
              </a:ext>
            </a:extLst>
          </p:cNvPr>
          <p:cNvSpPr txBox="1"/>
          <p:nvPr/>
        </p:nvSpPr>
        <p:spPr>
          <a:xfrm>
            <a:off x="397319" y="1282053"/>
            <a:ext cx="2237816" cy="1077218"/>
          </a:xfrm>
          <a:prstGeom prst="rect">
            <a:avLst/>
          </a:prstGeom>
          <a:solidFill>
            <a:schemeClr val="bg1"/>
          </a:solidFill>
          <a:ln>
            <a:solidFill>
              <a:srgbClr val="FF0000"/>
            </a:solidFill>
          </a:ln>
        </p:spPr>
        <p:txBody>
          <a:bodyPr wrap="square" rtlCol="0">
            <a:spAutoFit/>
          </a:bodyPr>
          <a:lstStyle/>
          <a:p>
            <a:pPr algn="ctr"/>
            <a:r>
              <a:rPr lang="en-GB" sz="1600" b="1" dirty="0">
                <a:solidFill>
                  <a:srgbClr val="FF0000"/>
                </a:solidFill>
                <a:latin typeface="Century Gothic" panose="020B0502020202020204" pitchFamily="34" charset="0"/>
              </a:rPr>
              <a:t>Label for the </a:t>
            </a:r>
            <a:r>
              <a:rPr lang="en-GB" sz="1600" b="1" i="1" dirty="0">
                <a:solidFill>
                  <a:srgbClr val="FF0000"/>
                </a:solidFill>
                <a:latin typeface="Century Gothic" panose="020B0502020202020204" pitchFamily="34" charset="0"/>
              </a:rPr>
              <a:t>y</a:t>
            </a:r>
            <a:r>
              <a:rPr lang="en-GB" sz="1600" b="1" dirty="0">
                <a:solidFill>
                  <a:srgbClr val="FF0000"/>
                </a:solidFill>
                <a:latin typeface="Century Gothic" panose="020B0502020202020204" pitchFamily="34" charset="0"/>
              </a:rPr>
              <a:t> axis – a dependent variable (what was measured)</a:t>
            </a:r>
            <a:endParaRPr lang="en-US" sz="1600" b="1" dirty="0">
              <a:solidFill>
                <a:srgbClr val="FF0000"/>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34FCE5F6-11AC-46B1-961E-4513CB72D3B8}"/>
              </a:ext>
            </a:extLst>
          </p:cNvPr>
          <p:cNvGraphicFramePr>
            <a:graphicFrameLocks noGrp="1"/>
          </p:cNvGraphicFramePr>
          <p:nvPr>
            <p:extLst/>
          </p:nvPr>
        </p:nvGraphicFramePr>
        <p:xfrm>
          <a:off x="2771326" y="5340131"/>
          <a:ext cx="3840480" cy="39624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val="2789140000"/>
                    </a:ext>
                  </a:extLst>
                </a:gridCol>
                <a:gridCol w="640080">
                  <a:extLst>
                    <a:ext uri="{9D8B030D-6E8A-4147-A177-3AD203B41FA5}">
                      <a16:colId xmlns:a16="http://schemas.microsoft.com/office/drawing/2014/main" val="2030267024"/>
                    </a:ext>
                  </a:extLst>
                </a:gridCol>
                <a:gridCol w="640080">
                  <a:extLst>
                    <a:ext uri="{9D8B030D-6E8A-4147-A177-3AD203B41FA5}">
                      <a16:colId xmlns:a16="http://schemas.microsoft.com/office/drawing/2014/main" val="87458241"/>
                    </a:ext>
                  </a:extLst>
                </a:gridCol>
                <a:gridCol w="640080">
                  <a:extLst>
                    <a:ext uri="{9D8B030D-6E8A-4147-A177-3AD203B41FA5}">
                      <a16:colId xmlns:a16="http://schemas.microsoft.com/office/drawing/2014/main" val="2275748007"/>
                    </a:ext>
                  </a:extLst>
                </a:gridCol>
                <a:gridCol w="640080">
                  <a:extLst>
                    <a:ext uri="{9D8B030D-6E8A-4147-A177-3AD203B41FA5}">
                      <a16:colId xmlns:a16="http://schemas.microsoft.com/office/drawing/2014/main" val="4148394439"/>
                    </a:ext>
                  </a:extLst>
                </a:gridCol>
                <a:gridCol w="640080">
                  <a:extLst>
                    <a:ext uri="{9D8B030D-6E8A-4147-A177-3AD203B41FA5}">
                      <a16:colId xmlns:a16="http://schemas.microsoft.com/office/drawing/2014/main" val="670253665"/>
                    </a:ext>
                  </a:extLst>
                </a:gridCol>
              </a:tblGrid>
              <a:tr h="370840">
                <a:tc>
                  <a:txBody>
                    <a:bodyPr/>
                    <a:lstStyle/>
                    <a:p>
                      <a:pPr algn="ctr"/>
                      <a:r>
                        <a:rPr lang="en-GB" sz="2000" dirty="0">
                          <a:solidFill>
                            <a:srgbClr val="FF0000"/>
                          </a:solidFill>
                          <a:latin typeface="SassoonCRInfantMedium" panose="02000603020000020003" pitchFamily="2" charset="0"/>
                        </a:rPr>
                        <a:t>0</a:t>
                      </a:r>
                      <a:endParaRPr lang="en-US" sz="2000" dirty="0">
                        <a:solidFill>
                          <a:srgbClr val="FF0000"/>
                        </a:solidFill>
                        <a:latin typeface="SassoonCRInfantMedium" panose="02000603020000020003"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SassoonCRInfantMedium" panose="02000603020000020003" pitchFamily="2" charset="0"/>
                        </a:rPr>
                        <a:t>1</a:t>
                      </a:r>
                      <a:endParaRPr lang="en-US" sz="2000" dirty="0">
                        <a:solidFill>
                          <a:srgbClr val="FF0000"/>
                        </a:solidFill>
                        <a:latin typeface="SassoonCRInfantMedium" panose="02000603020000020003"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SassoonCRInfantMedium" panose="02000603020000020003" pitchFamily="2" charset="0"/>
                        </a:rPr>
                        <a:t>2</a:t>
                      </a:r>
                      <a:endParaRPr lang="en-US" sz="2000" dirty="0">
                        <a:solidFill>
                          <a:srgbClr val="FF0000"/>
                        </a:solidFill>
                        <a:latin typeface="SassoonCRInfantMedium" panose="02000603020000020003"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SassoonCRInfantMedium" panose="02000603020000020003" pitchFamily="2" charset="0"/>
                        </a:rPr>
                        <a:t>3</a:t>
                      </a:r>
                      <a:endParaRPr lang="en-US" sz="2000" dirty="0">
                        <a:solidFill>
                          <a:srgbClr val="FF0000"/>
                        </a:solidFill>
                        <a:latin typeface="SassoonCRInfantMedium" panose="02000603020000020003"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SassoonCRInfantMedium" panose="02000603020000020003" pitchFamily="2" charset="0"/>
                        </a:rPr>
                        <a:t>4</a:t>
                      </a:r>
                      <a:endParaRPr lang="en-US" sz="2000" dirty="0">
                        <a:solidFill>
                          <a:srgbClr val="FF0000"/>
                        </a:solidFill>
                        <a:latin typeface="SassoonCRInfantMedium" panose="02000603020000020003"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SassoonCRInfantMedium" panose="02000603020000020003" pitchFamily="2" charset="0"/>
                        </a:rPr>
                        <a:t>5</a:t>
                      </a:r>
                      <a:endParaRPr lang="en-US" sz="2000" dirty="0">
                        <a:solidFill>
                          <a:srgbClr val="FF0000"/>
                        </a:solidFill>
                        <a:latin typeface="SassoonCRInfantMedium" panose="02000603020000020003"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1686128"/>
                  </a:ext>
                </a:extLst>
              </a:tr>
            </a:tbl>
          </a:graphicData>
        </a:graphic>
      </p:graphicFrame>
      <p:sp>
        <p:nvSpPr>
          <p:cNvPr id="21" name="TextBox 20">
            <a:extLst>
              <a:ext uri="{FF2B5EF4-FFF2-40B4-BE49-F238E27FC236}">
                <a16:creationId xmlns:a16="http://schemas.microsoft.com/office/drawing/2014/main" id="{0A377F37-A24C-44F8-A4F9-E52F316C74E4}"/>
              </a:ext>
            </a:extLst>
          </p:cNvPr>
          <p:cNvSpPr txBox="1"/>
          <p:nvPr/>
        </p:nvSpPr>
        <p:spPr>
          <a:xfrm>
            <a:off x="397318" y="4804810"/>
            <a:ext cx="2236731" cy="1323439"/>
          </a:xfrm>
          <a:prstGeom prst="rect">
            <a:avLst/>
          </a:prstGeom>
          <a:solidFill>
            <a:schemeClr val="bg1"/>
          </a:solidFill>
          <a:ln>
            <a:solidFill>
              <a:srgbClr val="FF0000"/>
            </a:solidFill>
          </a:ln>
        </p:spPr>
        <p:txBody>
          <a:bodyPr wrap="square" rtlCol="0">
            <a:spAutoFit/>
          </a:bodyPr>
          <a:lstStyle/>
          <a:p>
            <a:pPr algn="ctr"/>
            <a:r>
              <a:rPr lang="en-GB" sz="1600" b="1" dirty="0">
                <a:solidFill>
                  <a:srgbClr val="FF0000"/>
                </a:solidFill>
                <a:latin typeface="Century Gothic" panose="020B0502020202020204" pitchFamily="34" charset="0"/>
              </a:rPr>
              <a:t>Scale – determine an appropriate scale that has equal gaps between numbers.</a:t>
            </a:r>
            <a:endParaRPr lang="en-US" sz="1600" b="1" dirty="0">
              <a:solidFill>
                <a:srgbClr val="FF0000"/>
              </a:solidFill>
              <a:latin typeface="Century Gothic" panose="020B0502020202020204" pitchFamily="34" charset="0"/>
            </a:endParaRPr>
          </a:p>
        </p:txBody>
      </p:sp>
      <p:cxnSp>
        <p:nvCxnSpPr>
          <p:cNvPr id="22" name="Straight Arrow Connector 21">
            <a:extLst>
              <a:ext uri="{FF2B5EF4-FFF2-40B4-BE49-F238E27FC236}">
                <a16:creationId xmlns:a16="http://schemas.microsoft.com/office/drawing/2014/main" id="{C8E31DDB-36DD-463F-8A3F-50190450F97A}"/>
              </a:ext>
            </a:extLst>
          </p:cNvPr>
          <p:cNvCxnSpPr>
            <a:cxnSpLocks/>
            <a:endCxn id="16" idx="0"/>
          </p:cNvCxnSpPr>
          <p:nvPr/>
        </p:nvCxnSpPr>
        <p:spPr>
          <a:xfrm>
            <a:off x="1469599" y="2653563"/>
            <a:ext cx="687369" cy="9633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B0A1967-9C0F-4D1A-963A-D9B0ED3D9FAF}"/>
              </a:ext>
            </a:extLst>
          </p:cNvPr>
          <p:cNvCxnSpPr>
            <a:cxnSpLocks/>
            <a:stCxn id="21" idx="0"/>
          </p:cNvCxnSpPr>
          <p:nvPr/>
        </p:nvCxnSpPr>
        <p:spPr>
          <a:xfrm flipV="1">
            <a:off x="1515684" y="4582166"/>
            <a:ext cx="1208249" cy="2226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9EBF624-D550-4A30-8670-235943098871}"/>
              </a:ext>
            </a:extLst>
          </p:cNvPr>
          <p:cNvCxnSpPr>
            <a:cxnSpLocks/>
            <a:endCxn id="15" idx="3"/>
          </p:cNvCxnSpPr>
          <p:nvPr/>
        </p:nvCxnSpPr>
        <p:spPr>
          <a:xfrm flipH="1">
            <a:off x="5483452" y="5643459"/>
            <a:ext cx="1026498" cy="2552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D57C892-8E9B-49C1-876A-D6916B79991E}"/>
              </a:ext>
            </a:extLst>
          </p:cNvPr>
          <p:cNvCxnSpPr>
            <a:cxnSpLocks/>
          </p:cNvCxnSpPr>
          <p:nvPr/>
        </p:nvCxnSpPr>
        <p:spPr>
          <a:xfrm flipV="1">
            <a:off x="3086621" y="3904256"/>
            <a:ext cx="1296537" cy="13019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EFB9164-C9AB-4E94-91D7-4D1A73638D3F}"/>
              </a:ext>
            </a:extLst>
          </p:cNvPr>
          <p:cNvCxnSpPr>
            <a:cxnSpLocks/>
          </p:cNvCxnSpPr>
          <p:nvPr/>
        </p:nvCxnSpPr>
        <p:spPr>
          <a:xfrm flipV="1">
            <a:off x="4383158" y="3301009"/>
            <a:ext cx="1255642" cy="603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FC44E6D-BF81-46CE-843D-9A29E6520ACF}"/>
              </a:ext>
            </a:extLst>
          </p:cNvPr>
          <p:cNvCxnSpPr>
            <a:cxnSpLocks/>
          </p:cNvCxnSpPr>
          <p:nvPr/>
        </p:nvCxnSpPr>
        <p:spPr>
          <a:xfrm flipV="1">
            <a:off x="5638800" y="2006116"/>
            <a:ext cx="656590" cy="1294894"/>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8" name="Table 27">
            <a:extLst>
              <a:ext uri="{FF2B5EF4-FFF2-40B4-BE49-F238E27FC236}">
                <a16:creationId xmlns:a16="http://schemas.microsoft.com/office/drawing/2014/main" id="{74399E84-038C-4867-9029-D053B3394FDA}"/>
              </a:ext>
            </a:extLst>
          </p:cNvPr>
          <p:cNvGraphicFramePr>
            <a:graphicFrameLocks noGrp="1"/>
          </p:cNvGraphicFramePr>
          <p:nvPr>
            <p:extLst>
              <p:ext uri="{D42A27DB-BD31-4B8C-83A1-F6EECF244321}">
                <p14:modId xmlns:p14="http://schemas.microsoft.com/office/powerpoint/2010/main" val="601329757"/>
              </p:ext>
            </p:extLst>
          </p:nvPr>
        </p:nvGraphicFramePr>
        <p:xfrm>
          <a:off x="2561156" y="1802979"/>
          <a:ext cx="452061" cy="3840480"/>
        </p:xfrm>
        <a:graphic>
          <a:graphicData uri="http://schemas.openxmlformats.org/drawingml/2006/table">
            <a:tbl>
              <a:tblPr firstRow="1" bandRow="1">
                <a:tableStyleId>{5940675A-B579-460E-94D1-54222C63F5DA}</a:tableStyleId>
              </a:tblPr>
              <a:tblGrid>
                <a:gridCol w="452061">
                  <a:extLst>
                    <a:ext uri="{9D8B030D-6E8A-4147-A177-3AD203B41FA5}">
                      <a16:colId xmlns:a16="http://schemas.microsoft.com/office/drawing/2014/main" val="1830268355"/>
                    </a:ext>
                  </a:extLst>
                </a:gridCol>
              </a:tblGrid>
              <a:tr h="640080">
                <a:tc>
                  <a:txBody>
                    <a:bodyPr/>
                    <a:lstStyle/>
                    <a:p>
                      <a:pPr algn="ctr"/>
                      <a:r>
                        <a:rPr lang="en-GB" sz="2000" dirty="0">
                          <a:solidFill>
                            <a:srgbClr val="FF0000"/>
                          </a:solidFill>
                          <a:latin typeface="SassoonCRInfantMedium" panose="02000603020000020003" pitchFamily="2" charset="0"/>
                        </a:rPr>
                        <a:t>5</a:t>
                      </a:r>
                      <a:endParaRPr lang="en-US" sz="2000" dirty="0">
                        <a:solidFill>
                          <a:srgbClr val="FF0000"/>
                        </a:solidFill>
                        <a:latin typeface="SassoonCRInfantMedium" panose="02000603020000020003"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27105612"/>
                  </a:ext>
                </a:extLst>
              </a:tr>
              <a:tr h="640080">
                <a:tc>
                  <a:txBody>
                    <a:bodyPr/>
                    <a:lstStyle/>
                    <a:p>
                      <a:pPr algn="ctr"/>
                      <a:r>
                        <a:rPr lang="en-GB" sz="2000" dirty="0">
                          <a:solidFill>
                            <a:srgbClr val="FF0000"/>
                          </a:solidFill>
                          <a:latin typeface="SassoonCRInfantMedium" panose="02000603020000020003" pitchFamily="2" charset="0"/>
                        </a:rPr>
                        <a:t>4</a:t>
                      </a:r>
                      <a:endParaRPr lang="en-US" sz="2000" dirty="0">
                        <a:solidFill>
                          <a:srgbClr val="FF0000"/>
                        </a:solidFill>
                        <a:latin typeface="SassoonCRInfantMedium" panose="02000603020000020003"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5508574"/>
                  </a:ext>
                </a:extLst>
              </a:tr>
              <a:tr h="640080">
                <a:tc>
                  <a:txBody>
                    <a:bodyPr/>
                    <a:lstStyle/>
                    <a:p>
                      <a:pPr algn="ctr"/>
                      <a:r>
                        <a:rPr lang="en-GB" sz="2000" dirty="0">
                          <a:solidFill>
                            <a:srgbClr val="FF0000"/>
                          </a:solidFill>
                          <a:latin typeface="SassoonCRInfantMedium" panose="02000603020000020003" pitchFamily="2" charset="0"/>
                        </a:rPr>
                        <a:t>3</a:t>
                      </a:r>
                      <a:endParaRPr lang="en-US" sz="2000" dirty="0">
                        <a:solidFill>
                          <a:srgbClr val="FF0000"/>
                        </a:solidFill>
                        <a:latin typeface="SassoonCRInfantMedium" panose="02000603020000020003"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8070189"/>
                  </a:ext>
                </a:extLst>
              </a:tr>
              <a:tr h="640080">
                <a:tc>
                  <a:txBody>
                    <a:bodyPr/>
                    <a:lstStyle/>
                    <a:p>
                      <a:pPr algn="ctr"/>
                      <a:r>
                        <a:rPr lang="en-GB" sz="2000" dirty="0">
                          <a:solidFill>
                            <a:srgbClr val="FF0000"/>
                          </a:solidFill>
                          <a:latin typeface="SassoonCRInfantMedium" panose="02000603020000020003" pitchFamily="2" charset="0"/>
                        </a:rPr>
                        <a:t>2</a:t>
                      </a:r>
                      <a:endParaRPr lang="en-US" sz="2000" dirty="0">
                        <a:solidFill>
                          <a:srgbClr val="FF0000"/>
                        </a:solidFill>
                        <a:latin typeface="SassoonCRInfantMedium" panose="02000603020000020003"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0715867"/>
                  </a:ext>
                </a:extLst>
              </a:tr>
              <a:tr h="640080">
                <a:tc>
                  <a:txBody>
                    <a:bodyPr/>
                    <a:lstStyle/>
                    <a:p>
                      <a:pPr algn="ctr"/>
                      <a:r>
                        <a:rPr lang="en-GB" sz="2000" dirty="0">
                          <a:solidFill>
                            <a:srgbClr val="FF0000"/>
                          </a:solidFill>
                          <a:latin typeface="SassoonCRInfantMedium" panose="02000603020000020003" pitchFamily="2" charset="0"/>
                        </a:rPr>
                        <a:t>1</a:t>
                      </a:r>
                      <a:endParaRPr lang="en-US" sz="2000" dirty="0">
                        <a:solidFill>
                          <a:srgbClr val="FF0000"/>
                        </a:solidFill>
                        <a:latin typeface="SassoonCRInfantMedium" panose="02000603020000020003"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0694439"/>
                  </a:ext>
                </a:extLst>
              </a:tr>
              <a:tr h="640080">
                <a:tc>
                  <a:txBody>
                    <a:bodyPr/>
                    <a:lstStyle/>
                    <a:p>
                      <a:pPr algn="ctr"/>
                      <a:r>
                        <a:rPr lang="en-GB" sz="2000" dirty="0">
                          <a:solidFill>
                            <a:srgbClr val="FF0000"/>
                          </a:solidFill>
                          <a:latin typeface="SassoonCRInfantMedium" panose="02000603020000020003" pitchFamily="2" charset="0"/>
                        </a:rPr>
                        <a:t>0</a:t>
                      </a:r>
                      <a:endParaRPr lang="en-US" sz="2000" dirty="0">
                        <a:solidFill>
                          <a:srgbClr val="FF0000"/>
                        </a:solidFill>
                        <a:latin typeface="SassoonCRInfantMedium" panose="02000603020000020003"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8116424"/>
                  </a:ext>
                </a:extLst>
              </a:tr>
            </a:tbl>
          </a:graphicData>
        </a:graphic>
      </p:graphicFrame>
    </p:spTree>
    <p:extLst>
      <p:ext uri="{BB962C8B-B14F-4D97-AF65-F5344CB8AC3E}">
        <p14:creationId xmlns:p14="http://schemas.microsoft.com/office/powerpoint/2010/main" val="369445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 following could you show on a line graph?</a:t>
            </a:r>
          </a:p>
          <a:p>
            <a:endParaRPr lang="en-GB" sz="2000" b="1">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Rainfall in two cities over a period of time.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Your classmates’ favourite sports.</a:t>
            </a:r>
          </a:p>
          <a:p>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C. How long it takes 2 children to run the same distance.</a:t>
            </a:r>
          </a:p>
          <a:p>
            <a:pPr algn="ctr"/>
            <a:endParaRPr lang="en-GB" sz="2000" b="1" u="sng" dirty="0">
              <a:solidFill>
                <a:schemeClr val="bg2">
                  <a:lumMod val="50000"/>
                </a:schemeClr>
              </a:solidFill>
              <a:latin typeface="Century Gothic" panose="020B0502020202020204" pitchFamily="34" charset="0"/>
            </a:endParaRPr>
          </a:p>
        </p:txBody>
      </p:sp>
      <p:grpSp>
        <p:nvGrpSpPr>
          <p:cNvPr id="7" name="Group 3">
            <a:extLst>
              <a:ext uri="{FF2B5EF4-FFF2-40B4-BE49-F238E27FC236}">
                <a16:creationId xmlns:a16="http://schemas.microsoft.com/office/drawing/2014/main" id="{CCBAD332-73C4-42EE-A94E-009917D26CE6}"/>
              </a:ext>
            </a:extLst>
          </p:cNvPr>
          <p:cNvGrpSpPr>
            <a:grpSpLocks/>
          </p:cNvGrpSpPr>
          <p:nvPr/>
        </p:nvGrpSpPr>
        <p:grpSpPr bwMode="auto">
          <a:xfrm>
            <a:off x="0" y="6488989"/>
            <a:ext cx="1260476" cy="368300"/>
            <a:chOff x="1" y="6007"/>
            <a:chExt cx="794" cy="232"/>
          </a:xfrm>
        </p:grpSpPr>
        <p:pic>
          <p:nvPicPr>
            <p:cNvPr id="9" name="Picture 4">
              <a:extLst>
                <a:ext uri="{FF2B5EF4-FFF2-40B4-BE49-F238E27FC236}">
                  <a16:creationId xmlns:a16="http://schemas.microsoft.com/office/drawing/2014/main" id="{C618D0B0-6795-42A6-A405-5BA95F0C8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B566CA9-6A72-4595-913C-EB2B7A41B6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299444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 following could you show on a line graph?</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 Rainfall in two cities over a period of time.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Your classmates’ favourite sports.</a:t>
            </a:r>
          </a:p>
          <a:p>
            <a:br>
              <a:rPr lang="en-GB" sz="2000" b="1" dirty="0">
                <a:solidFill>
                  <a:schemeClr val="tx1"/>
                </a:solidFill>
                <a:latin typeface="Century Gothic" panose="020B0502020202020204" pitchFamily="34" charset="0"/>
              </a:rPr>
            </a:br>
            <a:r>
              <a:rPr lang="en-GB" sz="2000" b="1" dirty="0">
                <a:solidFill>
                  <a:srgbClr val="FF0000"/>
                </a:solidFill>
                <a:latin typeface="Century Gothic" panose="020B0502020202020204" pitchFamily="34" charset="0"/>
              </a:rPr>
              <a:t>C. How long it takes 2 children to run the same distance.</a:t>
            </a:r>
          </a:p>
          <a:p>
            <a:pPr algn="ctr"/>
            <a:endParaRPr lang="en-GB" sz="2000" b="1" u="sng" dirty="0">
              <a:solidFill>
                <a:schemeClr val="bg2">
                  <a:lumMod val="50000"/>
                </a:schemeClr>
              </a:solidFill>
              <a:latin typeface="Century Gothic" panose="020B0502020202020204" pitchFamily="34" charset="0"/>
            </a:endParaRPr>
          </a:p>
        </p:txBody>
      </p:sp>
      <p:grpSp>
        <p:nvGrpSpPr>
          <p:cNvPr id="7" name="Group 3">
            <a:extLst>
              <a:ext uri="{FF2B5EF4-FFF2-40B4-BE49-F238E27FC236}">
                <a16:creationId xmlns:a16="http://schemas.microsoft.com/office/drawing/2014/main" id="{CCBAD332-73C4-42EE-A94E-009917D26CE6}"/>
              </a:ext>
            </a:extLst>
          </p:cNvPr>
          <p:cNvGrpSpPr>
            <a:grpSpLocks/>
          </p:cNvGrpSpPr>
          <p:nvPr/>
        </p:nvGrpSpPr>
        <p:grpSpPr bwMode="auto">
          <a:xfrm>
            <a:off x="0" y="6488989"/>
            <a:ext cx="1260476" cy="368300"/>
            <a:chOff x="1" y="6007"/>
            <a:chExt cx="794" cy="232"/>
          </a:xfrm>
        </p:grpSpPr>
        <p:pic>
          <p:nvPicPr>
            <p:cNvPr id="9" name="Picture 4">
              <a:extLst>
                <a:ext uri="{FF2B5EF4-FFF2-40B4-BE49-F238E27FC236}">
                  <a16:creationId xmlns:a16="http://schemas.microsoft.com/office/drawing/2014/main" id="{C618D0B0-6795-42A6-A405-5BA95F0C8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B566CA9-6A72-4595-913C-EB2B7A41B6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2978302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On the weekend, more ice creams are sold at the park than the shopping centre.</a:t>
            </a:r>
          </a:p>
          <a:p>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sp>
        <p:nvSpPr>
          <p:cNvPr id="2" name="Rectangle 1">
            <a:extLst>
              <a:ext uri="{FF2B5EF4-FFF2-40B4-BE49-F238E27FC236}">
                <a16:creationId xmlns:a16="http://schemas.microsoft.com/office/drawing/2014/main" id="{112E4C11-B78E-48C0-A38A-4DC3C261C9D8}"/>
              </a:ext>
            </a:extLst>
          </p:cNvPr>
          <p:cNvSpPr/>
          <p:nvPr/>
        </p:nvSpPr>
        <p:spPr>
          <a:xfrm>
            <a:off x="1769806" y="2718293"/>
            <a:ext cx="5702412" cy="3488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hart 6">
            <a:extLst>
              <a:ext uri="{FF2B5EF4-FFF2-40B4-BE49-F238E27FC236}">
                <a16:creationId xmlns:a16="http://schemas.microsoft.com/office/drawing/2014/main" id="{EC4B7F5A-4A8C-4DD5-A9AC-16D5706B77BA}"/>
              </a:ext>
            </a:extLst>
          </p:cNvPr>
          <p:cNvGraphicFramePr/>
          <p:nvPr>
            <p:extLst>
              <p:ext uri="{D42A27DB-BD31-4B8C-83A1-F6EECF244321}">
                <p14:modId xmlns:p14="http://schemas.microsoft.com/office/powerpoint/2010/main" val="3784941766"/>
              </p:ext>
            </p:extLst>
          </p:nvPr>
        </p:nvGraphicFramePr>
        <p:xfrm>
          <a:off x="1769806" y="2718292"/>
          <a:ext cx="5604388" cy="3736259"/>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3">
            <a:extLst>
              <a:ext uri="{FF2B5EF4-FFF2-40B4-BE49-F238E27FC236}">
                <a16:creationId xmlns:a16="http://schemas.microsoft.com/office/drawing/2014/main" id="{38BD4FCE-5B49-47D6-BD8D-8FE73E37613B}"/>
              </a:ext>
            </a:extLst>
          </p:cNvPr>
          <p:cNvGrpSpPr>
            <a:grpSpLocks/>
          </p:cNvGrpSpPr>
          <p:nvPr/>
        </p:nvGrpSpPr>
        <p:grpSpPr bwMode="auto">
          <a:xfrm>
            <a:off x="0" y="6488989"/>
            <a:ext cx="1260476" cy="368300"/>
            <a:chOff x="1" y="6007"/>
            <a:chExt cx="794" cy="232"/>
          </a:xfrm>
        </p:grpSpPr>
        <p:pic>
          <p:nvPicPr>
            <p:cNvPr id="10" name="Picture 4">
              <a:extLst>
                <a:ext uri="{FF2B5EF4-FFF2-40B4-BE49-F238E27FC236}">
                  <a16:creationId xmlns:a16="http://schemas.microsoft.com/office/drawing/2014/main" id="{0B6F2B00-1704-470D-8EB2-9D91A8BEF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5">
              <a:extLst>
                <a:ext uri="{FF2B5EF4-FFF2-40B4-BE49-F238E27FC236}">
                  <a16:creationId xmlns:a16="http://schemas.microsoft.com/office/drawing/2014/main" id="{58F34DE9-5F99-47F9-82CC-D72452367980}"/>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1566716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On the weekend, more ice creams are sold at the park than the shopping centre.</a:t>
            </a: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a:t>
            </a:r>
          </a:p>
        </p:txBody>
      </p:sp>
      <p:sp>
        <p:nvSpPr>
          <p:cNvPr id="2" name="Rectangle 1">
            <a:extLst>
              <a:ext uri="{FF2B5EF4-FFF2-40B4-BE49-F238E27FC236}">
                <a16:creationId xmlns:a16="http://schemas.microsoft.com/office/drawing/2014/main" id="{112E4C11-B78E-48C0-A38A-4DC3C261C9D8}"/>
              </a:ext>
            </a:extLst>
          </p:cNvPr>
          <p:cNvSpPr/>
          <p:nvPr/>
        </p:nvSpPr>
        <p:spPr>
          <a:xfrm>
            <a:off x="1769806" y="2718293"/>
            <a:ext cx="5702412" cy="3488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hart 6">
            <a:extLst>
              <a:ext uri="{FF2B5EF4-FFF2-40B4-BE49-F238E27FC236}">
                <a16:creationId xmlns:a16="http://schemas.microsoft.com/office/drawing/2014/main" id="{EC4B7F5A-4A8C-4DD5-A9AC-16D5706B77BA}"/>
              </a:ext>
            </a:extLst>
          </p:cNvPr>
          <p:cNvGraphicFramePr/>
          <p:nvPr>
            <p:extLst/>
          </p:nvPr>
        </p:nvGraphicFramePr>
        <p:xfrm>
          <a:off x="1769806" y="2718292"/>
          <a:ext cx="5604388" cy="3736259"/>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3">
            <a:extLst>
              <a:ext uri="{FF2B5EF4-FFF2-40B4-BE49-F238E27FC236}">
                <a16:creationId xmlns:a16="http://schemas.microsoft.com/office/drawing/2014/main" id="{38BD4FCE-5B49-47D6-BD8D-8FE73E37613B}"/>
              </a:ext>
            </a:extLst>
          </p:cNvPr>
          <p:cNvGrpSpPr>
            <a:grpSpLocks/>
          </p:cNvGrpSpPr>
          <p:nvPr/>
        </p:nvGrpSpPr>
        <p:grpSpPr bwMode="auto">
          <a:xfrm>
            <a:off x="0" y="6488989"/>
            <a:ext cx="1260476" cy="368300"/>
            <a:chOff x="1" y="6007"/>
            <a:chExt cx="794" cy="232"/>
          </a:xfrm>
        </p:grpSpPr>
        <p:pic>
          <p:nvPicPr>
            <p:cNvPr id="10" name="Picture 4">
              <a:extLst>
                <a:ext uri="{FF2B5EF4-FFF2-40B4-BE49-F238E27FC236}">
                  <a16:creationId xmlns:a16="http://schemas.microsoft.com/office/drawing/2014/main" id="{0B6F2B00-1704-470D-8EB2-9D91A8BEF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5">
              <a:extLst>
                <a:ext uri="{FF2B5EF4-FFF2-40B4-BE49-F238E27FC236}">
                  <a16:creationId xmlns:a16="http://schemas.microsoft.com/office/drawing/2014/main" id="{58F34DE9-5F99-47F9-82CC-D72452367980}"/>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1607191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purl.org/dc/elements/1.1/"/>
    <ds:schemaRef ds:uri="http://purl.org/dc/dcmitype/"/>
    <ds:schemaRef ds:uri="http://schemas.microsoft.com/sharepoint/v3"/>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0f0ae0ff-29c4-4766-b250-c1a9bee8d430"/>
    <ds:schemaRef ds:uri="86144f90-c7b6-48d0-aae5-f5e9e48cc3df"/>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660F73B8-1B59-4704-A05E-74D25A600536}"/>
</file>

<file path=docProps/app.xml><?xml version="1.0" encoding="utf-8"?>
<Properties xmlns="http://schemas.openxmlformats.org/officeDocument/2006/extended-properties" xmlns:vt="http://schemas.openxmlformats.org/officeDocument/2006/docPropsVTypes">
  <Template>Office Theme</Template>
  <TotalTime>1672</TotalTime>
  <Words>933</Words>
  <Application>Microsoft Office PowerPoint</Application>
  <PresentationFormat>On-screen Show (4:3)</PresentationFormat>
  <Paragraphs>308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111</cp:revision>
  <dcterms:created xsi:type="dcterms:W3CDTF">2018-03-17T10:08:43Z</dcterms:created>
  <dcterms:modified xsi:type="dcterms:W3CDTF">2019-04-22T15:46:48Z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512">
    <vt:lpwstr>17</vt:lpwstr>
  </property>
</Properties>
</file>